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handoutMasterIdLst>
    <p:handoutMasterId r:id="rId33"/>
  </p:handoutMasterIdLst>
  <p:sldIdLst>
    <p:sldId id="1782" r:id="rId5"/>
    <p:sldId id="1804" r:id="rId6"/>
    <p:sldId id="1805" r:id="rId7"/>
    <p:sldId id="1840" r:id="rId8"/>
    <p:sldId id="1839" r:id="rId9"/>
    <p:sldId id="1295" r:id="rId10"/>
    <p:sldId id="1821" r:id="rId11"/>
    <p:sldId id="1822" r:id="rId12"/>
    <p:sldId id="1823" r:id="rId13"/>
    <p:sldId id="1824" r:id="rId14"/>
    <p:sldId id="1825" r:id="rId15"/>
    <p:sldId id="1826" r:id="rId16"/>
    <p:sldId id="1827" r:id="rId17"/>
    <p:sldId id="1828" r:id="rId18"/>
    <p:sldId id="1829" r:id="rId19"/>
    <p:sldId id="1830" r:id="rId20"/>
    <p:sldId id="1831" r:id="rId21"/>
    <p:sldId id="1832" r:id="rId22"/>
    <p:sldId id="1833" r:id="rId23"/>
    <p:sldId id="1837" r:id="rId24"/>
    <p:sldId id="1838" r:id="rId25"/>
    <p:sldId id="1834" r:id="rId26"/>
    <p:sldId id="1810" r:id="rId27"/>
    <p:sldId id="1806" r:id="rId28"/>
    <p:sldId id="1811" r:id="rId29"/>
    <p:sldId id="331" r:id="rId30"/>
    <p:sldId id="364" r:id="rId31"/>
  </p:sldIdLst>
  <p:sldSz cx="12192000" cy="6858000"/>
  <p:notesSz cx="9240838" cy="69548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EF635C-1C37-FBCF-6B34-206F6E31241C}" name="Corey Hoffstein" initials="CH" userId="S::corey@thinknewfound.com::82b16d12-17b5-4814-9966-00b2fc13161f" providerId="AD"/>
  <p188:author id="{C72FBE5F-8DAF-5903-540B-A3A3720EAD2A}" name="Marissa Ciancio" initials="MC" userId="S::marissa@compliancegroupllc.com::2616918d-d191-4b09-ad50-f5d24f005ebe" providerId="AD"/>
  <p188:author id="{57A5D66B-1F26-99EE-CD7D-847222FB9B5A}" name="Rodrigo Gordillo" initials="RG" userId="S::rodrigo.gordillo@investresolve.com::fa98cf58-c266-4e9d-9ce2-630592fd5097" providerId="AD"/>
  <p188:author id="{72EDC3C0-E150-6D53-5F36-40D8923042DA}" name="Tim Orme" initials="TO" userId="S::to@10dynamics.com::9bf60082-0b23-4aef-947d-dc47789bf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CFA7"/>
    <a:srgbClr val="323A46"/>
    <a:srgbClr val="03546E"/>
    <a:srgbClr val="8CD97D"/>
    <a:srgbClr val="008FB7"/>
    <a:srgbClr val="018EB8"/>
    <a:srgbClr val="1D344D"/>
    <a:srgbClr val="00B0BE"/>
    <a:srgbClr val="95E985"/>
    <a:srgbClr val="234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0A5EC-E1B5-439B-BCA1-52145FF5FEC6}" v="1" dt="2025-11-18T20:09:35.9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85330"/>
  </p:normalViewPr>
  <p:slideViewPr>
    <p:cSldViewPr>
      <p:cViewPr>
        <p:scale>
          <a:sx n="145" d="100"/>
          <a:sy n="145" d="100"/>
        </p:scale>
        <p:origin x="1120" y="-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7" d="100"/>
          <a:sy n="107" d="100"/>
        </p:scale>
        <p:origin x="165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Currencies</c:v>
                </c:pt>
              </c:strCache>
            </c:strRef>
          </c:tx>
          <c:spPr>
            <a:ln w="25400" cap="flat">
              <a:solidFill>
                <a:srgbClr val="95E885"/>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Sheet1!$B$2:$B$88</c:f>
              <c:numCache>
                <c:formatCode>General</c:formatCode>
                <c:ptCount val="87"/>
                <c:pt idx="0">
                  <c:v>0.36048637564189201</c:v>
                </c:pt>
                <c:pt idx="1">
                  <c:v>0.39507676785458429</c:v>
                </c:pt>
                <c:pt idx="2">
                  <c:v>8.3806662025891793E-2</c:v>
                </c:pt>
                <c:pt idx="3">
                  <c:v>0.60174463919071408</c:v>
                </c:pt>
                <c:pt idx="4">
                  <c:v>-8.144753420218645E-2</c:v>
                </c:pt>
                <c:pt idx="5">
                  <c:v>0.41298548096396559</c:v>
                </c:pt>
                <c:pt idx="6">
                  <c:v>1.7461904128970425</c:v>
                </c:pt>
                <c:pt idx="7">
                  <c:v>2.0639025168425622</c:v>
                </c:pt>
                <c:pt idx="8">
                  <c:v>1.5555968716836015</c:v>
                </c:pt>
                <c:pt idx="9">
                  <c:v>0.90452678938607067</c:v>
                </c:pt>
                <c:pt idx="10">
                  <c:v>0.23995696444727299</c:v>
                </c:pt>
                <c:pt idx="11">
                  <c:v>-0.4385115701526579</c:v>
                </c:pt>
                <c:pt idx="12">
                  <c:v>0.57746309397444018</c:v>
                </c:pt>
                <c:pt idx="13">
                  <c:v>0.34346214444243867</c:v>
                </c:pt>
                <c:pt idx="14">
                  <c:v>-1.8449569435488118</c:v>
                </c:pt>
                <c:pt idx="15">
                  <c:v>-1.6369686632601737</c:v>
                </c:pt>
                <c:pt idx="16">
                  <c:v>-1.1600278928670325</c:v>
                </c:pt>
                <c:pt idx="17">
                  <c:v>-1.2308204077875708</c:v>
                </c:pt>
                <c:pt idx="18">
                  <c:v>-1.0918654604609435</c:v>
                </c:pt>
                <c:pt idx="19">
                  <c:v>-1.223835268575898</c:v>
                </c:pt>
                <c:pt idx="20">
                  <c:v>-1.0222154709368982</c:v>
                </c:pt>
                <c:pt idx="21">
                  <c:v>-1.2929470832797205</c:v>
                </c:pt>
                <c:pt idx="22">
                  <c:v>-1.1642080825880055</c:v>
                </c:pt>
                <c:pt idx="23">
                  <c:v>-1.3368528841169256</c:v>
                </c:pt>
                <c:pt idx="24">
                  <c:v>-1.1308751861890618</c:v>
                </c:pt>
                <c:pt idx="25">
                  <c:v>-0.91633702147900142</c:v>
                </c:pt>
                <c:pt idx="26">
                  <c:v>-0.65277494033465866</c:v>
                </c:pt>
                <c:pt idx="27">
                  <c:v>-1.0519152846345314</c:v>
                </c:pt>
                <c:pt idx="28">
                  <c:v>-1.5631206066892323</c:v>
                </c:pt>
                <c:pt idx="29">
                  <c:v>-1.3885833603135274</c:v>
                </c:pt>
                <c:pt idx="30">
                  <c:v>-1.4204805868122905</c:v>
                </c:pt>
                <c:pt idx="31">
                  <c:v>-1.4208280639821684</c:v>
                </c:pt>
                <c:pt idx="32">
                  <c:v>-1.6857125437053404</c:v>
                </c:pt>
                <c:pt idx="33">
                  <c:v>-1.7046883095657512</c:v>
                </c:pt>
                <c:pt idx="34">
                  <c:v>-1.7299071092891378</c:v>
                </c:pt>
                <c:pt idx="35">
                  <c:v>-1.6875396301177255</c:v>
                </c:pt>
                <c:pt idx="36">
                  <c:v>-1.7649972299653729</c:v>
                </c:pt>
                <c:pt idx="37">
                  <c:v>-1.7040835540365791</c:v>
                </c:pt>
                <c:pt idx="38">
                  <c:v>-1.7966899205130262</c:v>
                </c:pt>
                <c:pt idx="39">
                  <c:v>-1.7576986966245556</c:v>
                </c:pt>
                <c:pt idx="40">
                  <c:v>-1.6836415277974977</c:v>
                </c:pt>
                <c:pt idx="41">
                  <c:v>-1.5158499168583266</c:v>
                </c:pt>
                <c:pt idx="42">
                  <c:v>-1.5195770811423082</c:v>
                </c:pt>
                <c:pt idx="43">
                  <c:v>-1.5426855109889646</c:v>
                </c:pt>
                <c:pt idx="44">
                  <c:v>-1.7365898727537643</c:v>
                </c:pt>
                <c:pt idx="45">
                  <c:v>-1.7581215338070124</c:v>
                </c:pt>
                <c:pt idx="46">
                  <c:v>-1.4755427388187781</c:v>
                </c:pt>
                <c:pt idx="47">
                  <c:v>-1.4167891110826525</c:v>
                </c:pt>
                <c:pt idx="48">
                  <c:v>-1.5622406503231865</c:v>
                </c:pt>
                <c:pt idx="49">
                  <c:v>-1.2060038218702058</c:v>
                </c:pt>
                <c:pt idx="50">
                  <c:v>-1.1708913616903749</c:v>
                </c:pt>
                <c:pt idx="51">
                  <c:v>-1.2426357190301511</c:v>
                </c:pt>
                <c:pt idx="52">
                  <c:v>-1.333851930721704</c:v>
                </c:pt>
                <c:pt idx="53">
                  <c:v>-1.2005466189462195</c:v>
                </c:pt>
                <c:pt idx="54">
                  <c:v>-1.2705359644241154</c:v>
                </c:pt>
                <c:pt idx="55">
                  <c:v>-1.2032355578972451</c:v>
                </c:pt>
                <c:pt idx="56">
                  <c:v>-0.99752520860505522</c:v>
                </c:pt>
                <c:pt idx="57">
                  <c:v>-0.6430366225506875</c:v>
                </c:pt>
                <c:pt idx="58">
                  <c:v>-1.2886815131184279</c:v>
                </c:pt>
                <c:pt idx="59">
                  <c:v>-1.2101820833895791</c:v>
                </c:pt>
                <c:pt idx="60">
                  <c:v>-0.76398049251665834</c:v>
                </c:pt>
                <c:pt idx="61">
                  <c:v>-0.9506923312301675</c:v>
                </c:pt>
                <c:pt idx="62">
                  <c:v>-1.2151967095104743</c:v>
                </c:pt>
                <c:pt idx="63">
                  <c:v>-1.1704069336770604</c:v>
                </c:pt>
                <c:pt idx="64">
                  <c:v>-0.91884698019163991</c:v>
                </c:pt>
                <c:pt idx="65">
                  <c:v>-1.3594191064506231</c:v>
                </c:pt>
                <c:pt idx="66">
                  <c:v>-1.3880354103561723</c:v>
                </c:pt>
                <c:pt idx="67">
                  <c:v>-1.0171599630736203</c:v>
                </c:pt>
                <c:pt idx="68">
                  <c:v>-1.3211595864247903</c:v>
                </c:pt>
                <c:pt idx="69">
                  <c:v>-1.4621304291839265</c:v>
                </c:pt>
                <c:pt idx="70">
                  <c:v>-1.5422503376049854</c:v>
                </c:pt>
                <c:pt idx="71">
                  <c:v>-1.5702617635454816</c:v>
                </c:pt>
                <c:pt idx="72">
                  <c:v>-1.7123690115677523</c:v>
                </c:pt>
                <c:pt idx="73">
                  <c:v>-1.5604031461802501</c:v>
                </c:pt>
                <c:pt idx="74">
                  <c:v>-1.4079648335753752</c:v>
                </c:pt>
                <c:pt idx="75">
                  <c:v>-1.3121013220979134</c:v>
                </c:pt>
                <c:pt idx="76">
                  <c:v>-1.3134145997971278</c:v>
                </c:pt>
                <c:pt idx="77">
                  <c:v>-1.1516167071825469</c:v>
                </c:pt>
                <c:pt idx="78">
                  <c:v>-1.0693288111752084</c:v>
                </c:pt>
                <c:pt idx="79">
                  <c:v>-2.0227915236044245</c:v>
                </c:pt>
                <c:pt idx="80">
                  <c:v>-1.7540612446303672</c:v>
                </c:pt>
                <c:pt idx="81">
                  <c:v>-1.7063018831830929</c:v>
                </c:pt>
                <c:pt idx="82">
                  <c:v>-1.5688203586766809</c:v>
                </c:pt>
                <c:pt idx="83">
                  <c:v>-1.9429783921048132</c:v>
                </c:pt>
                <c:pt idx="84">
                  <c:v>-1.923786933787371</c:v>
                </c:pt>
                <c:pt idx="85">
                  <c:v>-1.7874946396362144</c:v>
                </c:pt>
                <c:pt idx="86">
                  <c:v>-1.7314401601985236</c:v>
                </c:pt>
              </c:numCache>
            </c:numRef>
          </c:val>
          <c:smooth val="0"/>
          <c:extLst>
            <c:ext xmlns:c16="http://schemas.microsoft.com/office/drawing/2014/chart" uri="{C3380CC4-5D6E-409C-BE32-E72D297353CC}">
              <c16:uniqueId val="{00000000-350D-E14C-AA3E-3C8B6C028302}"/>
            </c:ext>
          </c:extLst>
        </c:ser>
        <c:ser>
          <c:idx val="1"/>
          <c:order val="1"/>
          <c:tx>
            <c:strRef>
              <c:f>Sheet1!$C$1</c:f>
              <c:strCache>
                <c:ptCount val="1"/>
                <c:pt idx="0">
                  <c:v>Equities</c:v>
                </c:pt>
              </c:strCache>
            </c:strRef>
          </c:tx>
          <c:spPr>
            <a:ln w="25400" cap="flat">
              <a:solidFill>
                <a:srgbClr val="333A46"/>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Sheet1!$C$2:$C$88</c:f>
              <c:numCache>
                <c:formatCode>General</c:formatCode>
                <c:ptCount val="87"/>
                <c:pt idx="0">
                  <c:v>3.7566845458917808E-2</c:v>
                </c:pt>
                <c:pt idx="1">
                  <c:v>0.25279677090465291</c:v>
                </c:pt>
                <c:pt idx="2">
                  <c:v>0.27366961681659574</c:v>
                </c:pt>
                <c:pt idx="3">
                  <c:v>-0.42275639484079836</c:v>
                </c:pt>
                <c:pt idx="4">
                  <c:v>-0.49387102440354841</c:v>
                </c:pt>
                <c:pt idx="5">
                  <c:v>-0.64596387120883403</c:v>
                </c:pt>
                <c:pt idx="6">
                  <c:v>6.1089508585279423E-2</c:v>
                </c:pt>
                <c:pt idx="7">
                  <c:v>0.34009009200232532</c:v>
                </c:pt>
                <c:pt idx="8">
                  <c:v>0.92564885897720095</c:v>
                </c:pt>
                <c:pt idx="9">
                  <c:v>1.7024774682280766</c:v>
                </c:pt>
                <c:pt idx="10">
                  <c:v>1.7493662839574493</c:v>
                </c:pt>
                <c:pt idx="11">
                  <c:v>2.2451963294718782</c:v>
                </c:pt>
                <c:pt idx="12">
                  <c:v>1.9419823976423323</c:v>
                </c:pt>
                <c:pt idx="13">
                  <c:v>2.9560980852522354</c:v>
                </c:pt>
                <c:pt idx="14">
                  <c:v>2.8446302194612159</c:v>
                </c:pt>
                <c:pt idx="15">
                  <c:v>0.83127669530677728</c:v>
                </c:pt>
                <c:pt idx="16">
                  <c:v>2.6915730663178015</c:v>
                </c:pt>
                <c:pt idx="17">
                  <c:v>3.0482153571918329</c:v>
                </c:pt>
                <c:pt idx="18">
                  <c:v>3.926131307771906</c:v>
                </c:pt>
                <c:pt idx="19">
                  <c:v>3.6795215211743519</c:v>
                </c:pt>
                <c:pt idx="20">
                  <c:v>4.3790829139750489</c:v>
                </c:pt>
                <c:pt idx="21">
                  <c:v>3.9303632536656132</c:v>
                </c:pt>
                <c:pt idx="22">
                  <c:v>3.4879152647003253</c:v>
                </c:pt>
                <c:pt idx="23">
                  <c:v>3.9379009001806486</c:v>
                </c:pt>
                <c:pt idx="24">
                  <c:v>4.2774024459845421</c:v>
                </c:pt>
                <c:pt idx="25">
                  <c:v>5.0067869673013607</c:v>
                </c:pt>
                <c:pt idx="26">
                  <c:v>4.8189644848213939</c:v>
                </c:pt>
                <c:pt idx="27">
                  <c:v>6.1274637587860399</c:v>
                </c:pt>
                <c:pt idx="28">
                  <c:v>5.2776960374053141</c:v>
                </c:pt>
                <c:pt idx="29">
                  <c:v>6.3786359446478968</c:v>
                </c:pt>
                <c:pt idx="30">
                  <c:v>7.4606453930389689</c:v>
                </c:pt>
                <c:pt idx="31">
                  <c:v>8.1929504727383229</c:v>
                </c:pt>
                <c:pt idx="32">
                  <c:v>6.6941097023034715</c:v>
                </c:pt>
                <c:pt idx="33">
                  <c:v>6.9759548510949623</c:v>
                </c:pt>
                <c:pt idx="34">
                  <c:v>7.4198708221537162</c:v>
                </c:pt>
                <c:pt idx="35">
                  <c:v>8.1975260482708663</c:v>
                </c:pt>
                <c:pt idx="36">
                  <c:v>9.0685995317617749</c:v>
                </c:pt>
                <c:pt idx="37">
                  <c:v>8.8798552262545218</c:v>
                </c:pt>
                <c:pt idx="38">
                  <c:v>7.6256036017601252</c:v>
                </c:pt>
                <c:pt idx="39">
                  <c:v>9.1363519299246754</c:v>
                </c:pt>
                <c:pt idx="40">
                  <c:v>7.7978466801131949</c:v>
                </c:pt>
                <c:pt idx="41">
                  <c:v>6.4340934442286946</c:v>
                </c:pt>
                <c:pt idx="42">
                  <c:v>6.7691374962930508</c:v>
                </c:pt>
                <c:pt idx="43">
                  <c:v>7.7063268827539249</c:v>
                </c:pt>
                <c:pt idx="44">
                  <c:v>7.6302928611431566</c:v>
                </c:pt>
                <c:pt idx="45">
                  <c:v>8.1455071203645382</c:v>
                </c:pt>
                <c:pt idx="46">
                  <c:v>7.9118206183790507</c:v>
                </c:pt>
                <c:pt idx="47">
                  <c:v>7.6374040182136058</c:v>
                </c:pt>
                <c:pt idx="48">
                  <c:v>7.2409454006921683</c:v>
                </c:pt>
                <c:pt idx="49">
                  <c:v>8.5966971810295743</c:v>
                </c:pt>
                <c:pt idx="50">
                  <c:v>8.6195378539341139</c:v>
                </c:pt>
                <c:pt idx="51">
                  <c:v>8.9622865988306941</c:v>
                </c:pt>
                <c:pt idx="52">
                  <c:v>9.8699124111031544</c:v>
                </c:pt>
                <c:pt idx="53">
                  <c:v>11.123637778967774</c:v>
                </c:pt>
                <c:pt idx="54">
                  <c:v>11.336126816364992</c:v>
                </c:pt>
                <c:pt idx="55">
                  <c:v>9.3406995867686184</c:v>
                </c:pt>
                <c:pt idx="56">
                  <c:v>10.184624414782071</c:v>
                </c:pt>
                <c:pt idx="57">
                  <c:v>10.593858418906894</c:v>
                </c:pt>
                <c:pt idx="58">
                  <c:v>10.822398576371784</c:v>
                </c:pt>
                <c:pt idx="59">
                  <c:v>9.8108699832200266</c:v>
                </c:pt>
                <c:pt idx="60">
                  <c:v>11.35438437197131</c:v>
                </c:pt>
                <c:pt idx="61">
                  <c:v>11.087833921356346</c:v>
                </c:pt>
                <c:pt idx="62">
                  <c:v>11.959718294855968</c:v>
                </c:pt>
                <c:pt idx="63">
                  <c:v>11.797023623167656</c:v>
                </c:pt>
                <c:pt idx="64">
                  <c:v>12.840016494176373</c:v>
                </c:pt>
                <c:pt idx="65">
                  <c:v>10.267063856432738</c:v>
                </c:pt>
                <c:pt idx="66">
                  <c:v>9.6146383436678526</c:v>
                </c:pt>
                <c:pt idx="67">
                  <c:v>9.8614940521441881</c:v>
                </c:pt>
                <c:pt idx="68">
                  <c:v>9.6773552532053166</c:v>
                </c:pt>
                <c:pt idx="69">
                  <c:v>8.9533805328251042</c:v>
                </c:pt>
                <c:pt idx="70">
                  <c:v>8.7187104738484891</c:v>
                </c:pt>
                <c:pt idx="71">
                  <c:v>8.6591163331147083</c:v>
                </c:pt>
                <c:pt idx="72">
                  <c:v>8.9106472923303404</c:v>
                </c:pt>
                <c:pt idx="73">
                  <c:v>9.1667163373967551</c:v>
                </c:pt>
                <c:pt idx="74">
                  <c:v>9.633243964504139</c:v>
                </c:pt>
                <c:pt idx="75">
                  <c:v>10.048877637178046</c:v>
                </c:pt>
                <c:pt idx="76">
                  <c:v>10.517058874882194</c:v>
                </c:pt>
                <c:pt idx="77">
                  <c:v>10.070409491517264</c:v>
                </c:pt>
                <c:pt idx="78">
                  <c:v>9.8864533875937148</c:v>
                </c:pt>
                <c:pt idx="79">
                  <c:v>10.072849793410485</c:v>
                </c:pt>
                <c:pt idx="80">
                  <c:v>10.051488102498919</c:v>
                </c:pt>
                <c:pt idx="81">
                  <c:v>11.225950638375691</c:v>
                </c:pt>
                <c:pt idx="82">
                  <c:v>11.369051984615011</c:v>
                </c:pt>
                <c:pt idx="83">
                  <c:v>10.739331458780816</c:v>
                </c:pt>
                <c:pt idx="84">
                  <c:v>11.628782561551088</c:v>
                </c:pt>
                <c:pt idx="85">
                  <c:v>12.868008653969232</c:v>
                </c:pt>
                <c:pt idx="86">
                  <c:v>13.282601489011705</c:v>
                </c:pt>
              </c:numCache>
            </c:numRef>
          </c:val>
          <c:smooth val="0"/>
          <c:extLst>
            <c:ext xmlns:c16="http://schemas.microsoft.com/office/drawing/2014/chart" uri="{C3380CC4-5D6E-409C-BE32-E72D297353CC}">
              <c16:uniqueId val="{00000001-350D-E14C-AA3E-3C8B6C028302}"/>
            </c:ext>
          </c:extLst>
        </c:ser>
        <c:ser>
          <c:idx val="2"/>
          <c:order val="2"/>
          <c:tx>
            <c:strRef>
              <c:f>Sheet1!$D$1</c:f>
              <c:strCache>
                <c:ptCount val="1"/>
                <c:pt idx="0">
                  <c:v>Bonds</c:v>
                </c:pt>
              </c:strCache>
            </c:strRef>
          </c:tx>
          <c:spPr>
            <a:ln w="25400" cap="flat">
              <a:solidFill>
                <a:srgbClr val="3A6A9C"/>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Sheet1!$D$2:$D$88</c:f>
              <c:numCache>
                <c:formatCode>General</c:formatCode>
                <c:ptCount val="87"/>
                <c:pt idx="0">
                  <c:v>-2.7265639335844805E-2</c:v>
                </c:pt>
                <c:pt idx="1">
                  <c:v>-0.17055535560016466</c:v>
                </c:pt>
                <c:pt idx="2">
                  <c:v>-0.30315744454943355</c:v>
                </c:pt>
                <c:pt idx="3">
                  <c:v>-0.32167661492133143</c:v>
                </c:pt>
                <c:pt idx="4">
                  <c:v>-0.3342931506437718</c:v>
                </c:pt>
                <c:pt idx="5">
                  <c:v>-0.26152895728362707</c:v>
                </c:pt>
                <c:pt idx="6">
                  <c:v>-0.18368221084157821</c:v>
                </c:pt>
                <c:pt idx="7">
                  <c:v>-0.35970756814988608</c:v>
                </c:pt>
                <c:pt idx="8">
                  <c:v>-0.45935225130348351</c:v>
                </c:pt>
                <c:pt idx="9">
                  <c:v>-0.38308567960336493</c:v>
                </c:pt>
                <c:pt idx="10">
                  <c:v>-0.29649248597338901</c:v>
                </c:pt>
                <c:pt idx="11">
                  <c:v>-0.35838983499813565</c:v>
                </c:pt>
                <c:pt idx="12">
                  <c:v>-0.78717093756754952</c:v>
                </c:pt>
                <c:pt idx="13">
                  <c:v>-0.5473111044237815</c:v>
                </c:pt>
                <c:pt idx="14">
                  <c:v>-0.6335465601051683</c:v>
                </c:pt>
                <c:pt idx="15">
                  <c:v>-0.94553597456954563</c:v>
                </c:pt>
                <c:pt idx="16">
                  <c:v>-1.0219111223102464</c:v>
                </c:pt>
                <c:pt idx="17">
                  <c:v>-0.99859002999430346</c:v>
                </c:pt>
                <c:pt idx="18">
                  <c:v>-0.95464111513196315</c:v>
                </c:pt>
                <c:pt idx="19">
                  <c:v>-0.86034093030998915</c:v>
                </c:pt>
                <c:pt idx="20">
                  <c:v>-0.93242927217300897</c:v>
                </c:pt>
                <c:pt idx="21">
                  <c:v>-0.89622010787890216</c:v>
                </c:pt>
                <c:pt idx="22">
                  <c:v>-0.80071935468696664</c:v>
                </c:pt>
                <c:pt idx="23">
                  <c:v>-0.84264516576671222</c:v>
                </c:pt>
                <c:pt idx="24">
                  <c:v>-1.0402095409185361</c:v>
                </c:pt>
                <c:pt idx="25">
                  <c:v>-1.0718402021542519</c:v>
                </c:pt>
                <c:pt idx="26">
                  <c:v>-1.1953356554039212</c:v>
                </c:pt>
                <c:pt idx="27">
                  <c:v>-1.1965018845840645</c:v>
                </c:pt>
                <c:pt idx="28">
                  <c:v>-1.2792571918880309</c:v>
                </c:pt>
                <c:pt idx="29">
                  <c:v>-1.3934017553808062</c:v>
                </c:pt>
                <c:pt idx="30">
                  <c:v>-1.4233467657124466</c:v>
                </c:pt>
                <c:pt idx="31">
                  <c:v>-1.4639923979771474</c:v>
                </c:pt>
                <c:pt idx="32">
                  <c:v>-1.3483000164750454</c:v>
                </c:pt>
                <c:pt idx="33">
                  <c:v>-1.2652719049648775</c:v>
                </c:pt>
                <c:pt idx="34">
                  <c:v>-1.2897681307929569</c:v>
                </c:pt>
                <c:pt idx="35">
                  <c:v>-1.4539519072409559</c:v>
                </c:pt>
                <c:pt idx="36">
                  <c:v>-1.6880275418714008</c:v>
                </c:pt>
                <c:pt idx="37">
                  <c:v>-1.8134180013332712</c:v>
                </c:pt>
                <c:pt idx="38">
                  <c:v>-1.7739630930614301</c:v>
                </c:pt>
                <c:pt idx="39">
                  <c:v>-1.7043661009209004</c:v>
                </c:pt>
                <c:pt idx="40">
                  <c:v>-1.9895912105294757</c:v>
                </c:pt>
                <c:pt idx="41">
                  <c:v>-1.9554444811841802</c:v>
                </c:pt>
                <c:pt idx="42">
                  <c:v>-1.6518246405480026</c:v>
                </c:pt>
                <c:pt idx="43">
                  <c:v>-1.5200945000624511</c:v>
                </c:pt>
                <c:pt idx="44">
                  <c:v>-1.9630975351616815</c:v>
                </c:pt>
                <c:pt idx="45">
                  <c:v>-1.9434096054778083</c:v>
                </c:pt>
                <c:pt idx="46">
                  <c:v>-2.0083579030428989</c:v>
                </c:pt>
                <c:pt idx="47">
                  <c:v>-2.0341063226418434</c:v>
                </c:pt>
                <c:pt idx="48">
                  <c:v>-1.9835492235952268</c:v>
                </c:pt>
                <c:pt idx="49">
                  <c:v>-1.9478790227163094</c:v>
                </c:pt>
                <c:pt idx="50">
                  <c:v>-2.0146466305921784</c:v>
                </c:pt>
                <c:pt idx="51">
                  <c:v>-2.064092502776004</c:v>
                </c:pt>
                <c:pt idx="52">
                  <c:v>-2.1034094772924323</c:v>
                </c:pt>
                <c:pt idx="53">
                  <c:v>-2.2714016046476107</c:v>
                </c:pt>
                <c:pt idx="54">
                  <c:v>-2.3251262934968979</c:v>
                </c:pt>
                <c:pt idx="55">
                  <c:v>-2.4235173226518794</c:v>
                </c:pt>
                <c:pt idx="56">
                  <c:v>-2.3655927453516838</c:v>
                </c:pt>
                <c:pt idx="57">
                  <c:v>-2.4586838462362701</c:v>
                </c:pt>
                <c:pt idx="58">
                  <c:v>-2.492513575947243</c:v>
                </c:pt>
                <c:pt idx="59">
                  <c:v>-2.5293778425728655</c:v>
                </c:pt>
                <c:pt idx="60">
                  <c:v>-2.5154188047218691</c:v>
                </c:pt>
                <c:pt idx="61">
                  <c:v>-2.4735600283265136</c:v>
                </c:pt>
                <c:pt idx="62">
                  <c:v>-2.4841979366933087</c:v>
                </c:pt>
                <c:pt idx="63">
                  <c:v>-2.3815859123587115</c:v>
                </c:pt>
                <c:pt idx="64">
                  <c:v>-2.3335901946829809</c:v>
                </c:pt>
                <c:pt idx="65">
                  <c:v>-2.6115990705846643</c:v>
                </c:pt>
                <c:pt idx="66">
                  <c:v>-2.7538379137994711</c:v>
                </c:pt>
                <c:pt idx="67">
                  <c:v>-2.73829956352421</c:v>
                </c:pt>
                <c:pt idx="68">
                  <c:v>-2.7785325666189489</c:v>
                </c:pt>
                <c:pt idx="69">
                  <c:v>-2.5959044313521975</c:v>
                </c:pt>
                <c:pt idx="70">
                  <c:v>-2.3433651139559655</c:v>
                </c:pt>
                <c:pt idx="71">
                  <c:v>-2.2783251520849754</c:v>
                </c:pt>
                <c:pt idx="72">
                  <c:v>-2.6825080751128705</c:v>
                </c:pt>
                <c:pt idx="73">
                  <c:v>-2.6304184047743049</c:v>
                </c:pt>
                <c:pt idx="74">
                  <c:v>-2.8059315422086639</c:v>
                </c:pt>
                <c:pt idx="75">
                  <c:v>-2.8837026988312702</c:v>
                </c:pt>
                <c:pt idx="76">
                  <c:v>-3.0838504519873831</c:v>
                </c:pt>
                <c:pt idx="77">
                  <c:v>-2.8441003802804112</c:v>
                </c:pt>
                <c:pt idx="78">
                  <c:v>-2.7572463614083991</c:v>
                </c:pt>
                <c:pt idx="79">
                  <c:v>-2.5608328957374393</c:v>
                </c:pt>
                <c:pt idx="80">
                  <c:v>-2.3285179673216883</c:v>
                </c:pt>
                <c:pt idx="81">
                  <c:v>-2.7647812746559581</c:v>
                </c:pt>
                <c:pt idx="82">
                  <c:v>-2.1085062908058134</c:v>
                </c:pt>
                <c:pt idx="83">
                  <c:v>-1.3703260583418315</c:v>
                </c:pt>
                <c:pt idx="84">
                  <c:v>-1.7837911632040058</c:v>
                </c:pt>
                <c:pt idx="85">
                  <c:v>-2.4937359847194949</c:v>
                </c:pt>
                <c:pt idx="86">
                  <c:v>-2.7619151971268914</c:v>
                </c:pt>
              </c:numCache>
            </c:numRef>
          </c:val>
          <c:smooth val="0"/>
          <c:extLst>
            <c:ext xmlns:c16="http://schemas.microsoft.com/office/drawing/2014/chart" uri="{C3380CC4-5D6E-409C-BE32-E72D297353CC}">
              <c16:uniqueId val="{00000002-350D-E14C-AA3E-3C8B6C028302}"/>
            </c:ext>
          </c:extLst>
        </c:ser>
        <c:ser>
          <c:idx val="3"/>
          <c:order val="3"/>
          <c:tx>
            <c:strRef>
              <c:f>Sheet1!$E$1</c:f>
              <c:strCache>
                <c:ptCount val="1"/>
                <c:pt idx="0">
                  <c:v>Energy</c:v>
                </c:pt>
              </c:strCache>
            </c:strRef>
          </c:tx>
          <c:spPr>
            <a:ln w="25400" cap="flat">
              <a:solidFill>
                <a:srgbClr val="14CFA6"/>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Sheet1!$E$2:$E$88</c:f>
              <c:numCache>
                <c:formatCode>General</c:formatCode>
                <c:ptCount val="87"/>
                <c:pt idx="0">
                  <c:v>-0.15882222052218134</c:v>
                </c:pt>
                <c:pt idx="1">
                  <c:v>-0.2392644740980073</c:v>
                </c:pt>
                <c:pt idx="2">
                  <c:v>-0.30681205286936497</c:v>
                </c:pt>
                <c:pt idx="3">
                  <c:v>-0.37540783531520333</c:v>
                </c:pt>
                <c:pt idx="4">
                  <c:v>-0.19858303198716615</c:v>
                </c:pt>
                <c:pt idx="5">
                  <c:v>-0.54304984213741458</c:v>
                </c:pt>
                <c:pt idx="6">
                  <c:v>-0.91506218875960499</c:v>
                </c:pt>
                <c:pt idx="7">
                  <c:v>-0.9234096017373935</c:v>
                </c:pt>
                <c:pt idx="8">
                  <c:v>-0.8966624992150386</c:v>
                </c:pt>
                <c:pt idx="9">
                  <c:v>-0.8136831674617867</c:v>
                </c:pt>
                <c:pt idx="10">
                  <c:v>-0.91319962270576915</c:v>
                </c:pt>
                <c:pt idx="11">
                  <c:v>-0.82294925339419323</c:v>
                </c:pt>
                <c:pt idx="12">
                  <c:v>-0.83642337934283029</c:v>
                </c:pt>
                <c:pt idx="13">
                  <c:v>-0.86288775168468657</c:v>
                </c:pt>
                <c:pt idx="14">
                  <c:v>-0.69329658077060319</c:v>
                </c:pt>
                <c:pt idx="15">
                  <c:v>-1.0429937562046492</c:v>
                </c:pt>
                <c:pt idx="16">
                  <c:v>-1.1878245630385533</c:v>
                </c:pt>
                <c:pt idx="17">
                  <c:v>-1.1656660792783053</c:v>
                </c:pt>
                <c:pt idx="18">
                  <c:v>-1.1932142582495076</c:v>
                </c:pt>
                <c:pt idx="19">
                  <c:v>-1.1521397796770796</c:v>
                </c:pt>
                <c:pt idx="20">
                  <c:v>-0.94751668896379626</c:v>
                </c:pt>
                <c:pt idx="21">
                  <c:v>-1.0403636127884142</c:v>
                </c:pt>
                <c:pt idx="22">
                  <c:v>-1.1339458807840925</c:v>
                </c:pt>
                <c:pt idx="23">
                  <c:v>-1.0653048630597288</c:v>
                </c:pt>
                <c:pt idx="24">
                  <c:v>-1.1401491474264376</c:v>
                </c:pt>
                <c:pt idx="25">
                  <c:v>-1.1177150499215183</c:v>
                </c:pt>
                <c:pt idx="26">
                  <c:v>-0.99779129445251791</c:v>
                </c:pt>
                <c:pt idx="27">
                  <c:v>-1.0710485616402365</c:v>
                </c:pt>
                <c:pt idx="28">
                  <c:v>-0.6662927685686949</c:v>
                </c:pt>
                <c:pt idx="29">
                  <c:v>-1.2146672603221349</c:v>
                </c:pt>
                <c:pt idx="30">
                  <c:v>-1.6280196589377844</c:v>
                </c:pt>
                <c:pt idx="31">
                  <c:v>-1.4755757312870628</c:v>
                </c:pt>
                <c:pt idx="32">
                  <c:v>-1.6145994729353581</c:v>
                </c:pt>
                <c:pt idx="33">
                  <c:v>-1.6806532863801169</c:v>
                </c:pt>
                <c:pt idx="34">
                  <c:v>-1.7831385843350478</c:v>
                </c:pt>
                <c:pt idx="35">
                  <c:v>-1.4896952623879292</c:v>
                </c:pt>
                <c:pt idx="36">
                  <c:v>-1.4578465550302799</c:v>
                </c:pt>
                <c:pt idx="37">
                  <c:v>-1.5174762183589268</c:v>
                </c:pt>
                <c:pt idx="38">
                  <c:v>-1.4343398688356828</c:v>
                </c:pt>
                <c:pt idx="39">
                  <c:v>-1.2989553332252632</c:v>
                </c:pt>
                <c:pt idx="40">
                  <c:v>-1.3441172525752347</c:v>
                </c:pt>
                <c:pt idx="41">
                  <c:v>-1.3031615726548442</c:v>
                </c:pt>
                <c:pt idx="42">
                  <c:v>-1.5846496211342136</c:v>
                </c:pt>
                <c:pt idx="43">
                  <c:v>-1.6449063812208384</c:v>
                </c:pt>
                <c:pt idx="44">
                  <c:v>-1.5831909430131408</c:v>
                </c:pt>
                <c:pt idx="45">
                  <c:v>-1.639457963107704</c:v>
                </c:pt>
                <c:pt idx="46">
                  <c:v>-1.7550588967040937</c:v>
                </c:pt>
                <c:pt idx="47">
                  <c:v>-1.8430612246376796</c:v>
                </c:pt>
                <c:pt idx="48">
                  <c:v>-1.9148504076432946</c:v>
                </c:pt>
                <c:pt idx="49">
                  <c:v>-1.8918759885878391</c:v>
                </c:pt>
                <c:pt idx="50">
                  <c:v>-1.9547627341229807</c:v>
                </c:pt>
                <c:pt idx="51">
                  <c:v>-1.9521572688283688</c:v>
                </c:pt>
                <c:pt idx="52">
                  <c:v>-1.9890862921695764</c:v>
                </c:pt>
                <c:pt idx="53">
                  <c:v>-1.9201495976933749</c:v>
                </c:pt>
                <c:pt idx="54">
                  <c:v>-1.8678004240115527</c:v>
                </c:pt>
                <c:pt idx="55">
                  <c:v>-1.9708920438690349</c:v>
                </c:pt>
                <c:pt idx="56">
                  <c:v>-2.0199727347536727</c:v>
                </c:pt>
                <c:pt idx="57">
                  <c:v>-1.9644526131930049</c:v>
                </c:pt>
                <c:pt idx="58">
                  <c:v>-2.116674286705901</c:v>
                </c:pt>
                <c:pt idx="59">
                  <c:v>-2.0428954931905983</c:v>
                </c:pt>
                <c:pt idx="60">
                  <c:v>-2.0271256640482207</c:v>
                </c:pt>
                <c:pt idx="61">
                  <c:v>-2.082839338152922</c:v>
                </c:pt>
                <c:pt idx="62">
                  <c:v>-1.9364460224750537</c:v>
                </c:pt>
                <c:pt idx="63">
                  <c:v>-1.8043688890683613</c:v>
                </c:pt>
                <c:pt idx="64">
                  <c:v>-1.8100574349258418</c:v>
                </c:pt>
                <c:pt idx="65">
                  <c:v>-0.46639731465812595</c:v>
                </c:pt>
                <c:pt idx="66">
                  <c:v>0.58798220708046833</c:v>
                </c:pt>
                <c:pt idx="67">
                  <c:v>0.57272848290112599</c:v>
                </c:pt>
                <c:pt idx="68">
                  <c:v>1.0572048702251222</c:v>
                </c:pt>
                <c:pt idx="69">
                  <c:v>1.606645997866551</c:v>
                </c:pt>
                <c:pt idx="70">
                  <c:v>1.4305414879272176</c:v>
                </c:pt>
                <c:pt idx="71">
                  <c:v>1.7901932419233684</c:v>
                </c:pt>
                <c:pt idx="72">
                  <c:v>1.7782166149095806</c:v>
                </c:pt>
                <c:pt idx="73">
                  <c:v>2.2305507444444261</c:v>
                </c:pt>
                <c:pt idx="74">
                  <c:v>1.4071912521291492</c:v>
                </c:pt>
                <c:pt idx="75">
                  <c:v>1.1332227414371137</c:v>
                </c:pt>
                <c:pt idx="76">
                  <c:v>0.788435084509854</c:v>
                </c:pt>
                <c:pt idx="77">
                  <c:v>1.6547023585722496</c:v>
                </c:pt>
                <c:pt idx="78">
                  <c:v>1.9529737660794158</c:v>
                </c:pt>
                <c:pt idx="79">
                  <c:v>2.5380734157135962</c:v>
                </c:pt>
                <c:pt idx="80">
                  <c:v>2.4350251442290149</c:v>
                </c:pt>
                <c:pt idx="81">
                  <c:v>1.8284240001216219</c:v>
                </c:pt>
                <c:pt idx="82">
                  <c:v>2.2301309687544548</c:v>
                </c:pt>
                <c:pt idx="83">
                  <c:v>2.9556148198359056</c:v>
                </c:pt>
                <c:pt idx="84">
                  <c:v>1.7149489784138348</c:v>
                </c:pt>
                <c:pt idx="85">
                  <c:v>1.121364674943345</c:v>
                </c:pt>
                <c:pt idx="86">
                  <c:v>0.25635959245180856</c:v>
                </c:pt>
              </c:numCache>
            </c:numRef>
          </c:val>
          <c:smooth val="0"/>
          <c:extLst>
            <c:ext xmlns:c16="http://schemas.microsoft.com/office/drawing/2014/chart" uri="{C3380CC4-5D6E-409C-BE32-E72D297353CC}">
              <c16:uniqueId val="{00000003-350D-E14C-AA3E-3C8B6C028302}"/>
            </c:ext>
          </c:extLst>
        </c:ser>
        <c:ser>
          <c:idx val="4"/>
          <c:order val="4"/>
          <c:tx>
            <c:strRef>
              <c:f>Sheet1!$F$1</c:f>
              <c:strCache>
                <c:ptCount val="1"/>
                <c:pt idx="0">
                  <c:v>Metals</c:v>
                </c:pt>
              </c:strCache>
            </c:strRef>
          </c:tx>
          <c:spPr>
            <a:ln w="25400" cap="flat">
              <a:solidFill>
                <a:srgbClr val="EBE96A"/>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Sheet1!$F$2:$F$88</c:f>
              <c:numCache>
                <c:formatCode>General</c:formatCode>
                <c:ptCount val="87"/>
                <c:pt idx="0">
                  <c:v>0.41838080775652581</c:v>
                </c:pt>
                <c:pt idx="1">
                  <c:v>0.49089066291148492</c:v>
                </c:pt>
                <c:pt idx="2">
                  <c:v>0.44743540314888947</c:v>
                </c:pt>
                <c:pt idx="3">
                  <c:v>0.72629398024860414</c:v>
                </c:pt>
                <c:pt idx="4">
                  <c:v>0.67550535582303695</c:v>
                </c:pt>
                <c:pt idx="5">
                  <c:v>0.48987010186565327</c:v>
                </c:pt>
                <c:pt idx="6">
                  <c:v>0.64824808584601357</c:v>
                </c:pt>
                <c:pt idx="7">
                  <c:v>0.51206361327889716</c:v>
                </c:pt>
                <c:pt idx="8">
                  <c:v>0.68776982138726828</c:v>
                </c:pt>
                <c:pt idx="9">
                  <c:v>1.24007733797072</c:v>
                </c:pt>
                <c:pt idx="10">
                  <c:v>2.0019774031809523</c:v>
                </c:pt>
                <c:pt idx="11">
                  <c:v>1.7987773708374726</c:v>
                </c:pt>
                <c:pt idx="12">
                  <c:v>2.6600043836277378</c:v>
                </c:pt>
                <c:pt idx="13">
                  <c:v>1.9947085212341016</c:v>
                </c:pt>
                <c:pt idx="14">
                  <c:v>1.4633437259771291</c:v>
                </c:pt>
                <c:pt idx="15">
                  <c:v>0.10569511607165555</c:v>
                </c:pt>
                <c:pt idx="16">
                  <c:v>0.33323094498321165</c:v>
                </c:pt>
                <c:pt idx="17">
                  <c:v>0.25498080871224643</c:v>
                </c:pt>
                <c:pt idx="18">
                  <c:v>0.24722155644970084</c:v>
                </c:pt>
                <c:pt idx="19">
                  <c:v>6.327534238565681E-2</c:v>
                </c:pt>
                <c:pt idx="20">
                  <c:v>0.49049288338980379</c:v>
                </c:pt>
                <c:pt idx="21">
                  <c:v>0.50389663380781446</c:v>
                </c:pt>
                <c:pt idx="22">
                  <c:v>0.99847667346796443</c:v>
                </c:pt>
                <c:pt idx="23">
                  <c:v>1.4305216418226674</c:v>
                </c:pt>
                <c:pt idx="24">
                  <c:v>1.7043662511648949</c:v>
                </c:pt>
                <c:pt idx="25">
                  <c:v>2.121908087425135</c:v>
                </c:pt>
                <c:pt idx="26">
                  <c:v>2.0578874067347988</c:v>
                </c:pt>
                <c:pt idx="27">
                  <c:v>3.0076057207276583</c:v>
                </c:pt>
                <c:pt idx="28">
                  <c:v>3.2860030937897253</c:v>
                </c:pt>
                <c:pt idx="29">
                  <c:v>4.3962315340564304</c:v>
                </c:pt>
                <c:pt idx="30">
                  <c:v>5.1649875280666784</c:v>
                </c:pt>
                <c:pt idx="31">
                  <c:v>6.451671584442864</c:v>
                </c:pt>
                <c:pt idx="32">
                  <c:v>6.8378621755637763</c:v>
                </c:pt>
                <c:pt idx="33">
                  <c:v>7.7710068317643159</c:v>
                </c:pt>
                <c:pt idx="34">
                  <c:v>6.6081287886385107</c:v>
                </c:pt>
                <c:pt idx="35">
                  <c:v>6.7875931137200389</c:v>
                </c:pt>
                <c:pt idx="36">
                  <c:v>6.5430880219920216</c:v>
                </c:pt>
                <c:pt idx="37">
                  <c:v>6.4866742350278948</c:v>
                </c:pt>
                <c:pt idx="38">
                  <c:v>6.4025332774736388</c:v>
                </c:pt>
                <c:pt idx="39">
                  <c:v>6.8561872325837045</c:v>
                </c:pt>
                <c:pt idx="40">
                  <c:v>6.8067135751413295</c:v>
                </c:pt>
                <c:pt idx="41">
                  <c:v>6.7746519447489622</c:v>
                </c:pt>
                <c:pt idx="42">
                  <c:v>6.7315414182477777</c:v>
                </c:pt>
                <c:pt idx="43">
                  <c:v>7.1327379020749859</c:v>
                </c:pt>
                <c:pt idx="44">
                  <c:v>7.7661632325625147</c:v>
                </c:pt>
                <c:pt idx="45">
                  <c:v>7.597338478394505</c:v>
                </c:pt>
                <c:pt idx="46">
                  <c:v>7.8215921366164887</c:v>
                </c:pt>
                <c:pt idx="47">
                  <c:v>8.2545334811396067</c:v>
                </c:pt>
                <c:pt idx="48">
                  <c:v>8.8815495277281293</c:v>
                </c:pt>
                <c:pt idx="49">
                  <c:v>9.4620802339060468</c:v>
                </c:pt>
                <c:pt idx="50">
                  <c:v>9.2182807272903684</c:v>
                </c:pt>
                <c:pt idx="51">
                  <c:v>9.4448641072220791</c:v>
                </c:pt>
                <c:pt idx="52">
                  <c:v>10.450163324093143</c:v>
                </c:pt>
                <c:pt idx="53">
                  <c:v>11.293652078663158</c:v>
                </c:pt>
                <c:pt idx="54">
                  <c:v>11.562697239217906</c:v>
                </c:pt>
                <c:pt idx="55">
                  <c:v>11.943821531726153</c:v>
                </c:pt>
                <c:pt idx="56">
                  <c:v>12.914641644636662</c:v>
                </c:pt>
                <c:pt idx="57">
                  <c:v>14.262152939269566</c:v>
                </c:pt>
                <c:pt idx="58">
                  <c:v>11.253339442623343</c:v>
                </c:pt>
                <c:pt idx="59">
                  <c:v>11.809861480617156</c:v>
                </c:pt>
                <c:pt idx="60">
                  <c:v>12.063302312375694</c:v>
                </c:pt>
                <c:pt idx="61">
                  <c:v>11.99815170105259</c:v>
                </c:pt>
                <c:pt idx="62">
                  <c:v>11.967638671681293</c:v>
                </c:pt>
                <c:pt idx="63">
                  <c:v>12.222527292274043</c:v>
                </c:pt>
                <c:pt idx="64">
                  <c:v>12.280206845920196</c:v>
                </c:pt>
                <c:pt idx="65">
                  <c:v>12.066650969876784</c:v>
                </c:pt>
                <c:pt idx="66">
                  <c:v>12.101973529680023</c:v>
                </c:pt>
                <c:pt idx="67">
                  <c:v>12.174135793300476</c:v>
                </c:pt>
                <c:pt idx="68">
                  <c:v>11.902176525233088</c:v>
                </c:pt>
                <c:pt idx="69">
                  <c:v>11.1669751359512</c:v>
                </c:pt>
                <c:pt idx="70">
                  <c:v>10.917453017170708</c:v>
                </c:pt>
                <c:pt idx="71">
                  <c:v>11.024103974330055</c:v>
                </c:pt>
                <c:pt idx="72">
                  <c:v>11.252290732103189</c:v>
                </c:pt>
                <c:pt idx="73">
                  <c:v>11.236031007946016</c:v>
                </c:pt>
                <c:pt idx="74">
                  <c:v>11.423252330080363</c:v>
                </c:pt>
                <c:pt idx="75">
                  <c:v>11.592525215612829</c:v>
                </c:pt>
                <c:pt idx="76">
                  <c:v>11.652004749408803</c:v>
                </c:pt>
                <c:pt idx="77">
                  <c:v>11.547600161474756</c:v>
                </c:pt>
                <c:pt idx="78">
                  <c:v>11.412541841134315</c:v>
                </c:pt>
                <c:pt idx="79">
                  <c:v>11.28880334772203</c:v>
                </c:pt>
                <c:pt idx="80">
                  <c:v>11.256438403398478</c:v>
                </c:pt>
                <c:pt idx="81">
                  <c:v>11.690046256120185</c:v>
                </c:pt>
                <c:pt idx="82">
                  <c:v>12.185840839232577</c:v>
                </c:pt>
                <c:pt idx="83">
                  <c:v>11.367033050119153</c:v>
                </c:pt>
                <c:pt idx="84">
                  <c:v>11.32243239569301</c:v>
                </c:pt>
                <c:pt idx="85">
                  <c:v>11.405076053549902</c:v>
                </c:pt>
                <c:pt idx="86">
                  <c:v>11.421210239892208</c:v>
                </c:pt>
              </c:numCache>
            </c:numRef>
          </c:val>
          <c:smooth val="0"/>
          <c:extLst>
            <c:ext xmlns:c16="http://schemas.microsoft.com/office/drawing/2014/chart" uri="{C3380CC4-5D6E-409C-BE32-E72D297353CC}">
              <c16:uniqueId val="{00000004-350D-E14C-AA3E-3C8B6C028302}"/>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title>
          <c:tx>
            <c:rich>
              <a:bodyPr/>
              <a:lstStyle/>
              <a:p>
                <a:pPr>
                  <a:defRPr/>
                </a:pPr>
                <a:r>
                  <a:rPr lang="en-GB"/>
                  <a:t>Cumulative Contribution (%)</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b"/>
      <c:overlay val="0"/>
    </c:legend>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Gold</c:v>
                </c:pt>
              </c:strCache>
            </c:strRef>
          </c:tx>
          <c:spPr>
            <a:ln w="31750" cap="flat">
              <a:solidFill>
                <a:srgbClr val="2A3F5B"/>
              </a:solidFill>
              <a:prstDash val="solid"/>
              <a:round/>
            </a:ln>
            <a:effectLst/>
          </c:spPr>
          <c:marker>
            <c:symbol val="none"/>
          </c:marker>
          <c:cat>
            <c:strRef>
              <c:f>Sheet1!$A$2:$A$52</c:f>
              <c:strCache>
                <c:ptCount val="51"/>
                <c:pt idx="0">
                  <c:v>2025-06</c:v>
                </c:pt>
                <c:pt idx="4">
                  <c:v>2025-07</c:v>
                </c:pt>
                <c:pt idx="8">
                  <c:v>2025-08</c:v>
                </c:pt>
                <c:pt idx="13">
                  <c:v>2025-09</c:v>
                </c:pt>
                <c:pt idx="17">
                  <c:v>2025-10</c:v>
                </c:pt>
                <c:pt idx="21">
                  <c:v>2025-11</c:v>
                </c:pt>
                <c:pt idx="26">
                  <c:v>2025-12</c:v>
                </c:pt>
                <c:pt idx="30">
                  <c:v>2026-01</c:v>
                </c:pt>
                <c:pt idx="34">
                  <c:v>2026-02</c:v>
                </c:pt>
                <c:pt idx="38">
                  <c:v>2026-03</c:v>
                </c:pt>
                <c:pt idx="42">
                  <c:v>2026-04</c:v>
                </c:pt>
                <c:pt idx="47">
                  <c:v>2026-05</c:v>
                </c:pt>
              </c:strCache>
            </c:strRef>
          </c:cat>
          <c:val>
            <c:numRef>
              <c:f>Sheet1!$B$2:$B$52</c:f>
              <c:numCache>
                <c:formatCode>General</c:formatCode>
                <c:ptCount val="51"/>
                <c:pt idx="0">
                  <c:v>100</c:v>
                </c:pt>
                <c:pt idx="1">
                  <c:v>98.75485694101026</c:v>
                </c:pt>
                <c:pt idx="2">
                  <c:v>100.59166372306608</c:v>
                </c:pt>
                <c:pt idx="3">
                  <c:v>99.935240786530088</c:v>
                </c:pt>
                <c:pt idx="4">
                  <c:v>97.36547745201932</c:v>
                </c:pt>
                <c:pt idx="5">
                  <c:v>97.636288708348062</c:v>
                </c:pt>
                <c:pt idx="6">
                  <c:v>98.219121629577302</c:v>
                </c:pt>
                <c:pt idx="7">
                  <c:v>101.36877428470505</c:v>
                </c:pt>
                <c:pt idx="8">
                  <c:v>97.858168556300242</c:v>
                </c:pt>
                <c:pt idx="9">
                  <c:v>99.406557299279669</c:v>
                </c:pt>
                <c:pt idx="10">
                  <c:v>98.373333409104617</c:v>
                </c:pt>
                <c:pt idx="11">
                  <c:v>97.206977028878967</c:v>
                </c:pt>
                <c:pt idx="12">
                  <c:v>99.357356161652291</c:v>
                </c:pt>
                <c:pt idx="13">
                  <c:v>103.96489799122848</c:v>
                </c:pt>
                <c:pt idx="14">
                  <c:v>106.56966410091351</c:v>
                </c:pt>
                <c:pt idx="15">
                  <c:v>107.81126927986338</c:v>
                </c:pt>
                <c:pt idx="16">
                  <c:v>109.05576864337957</c:v>
                </c:pt>
                <c:pt idx="17">
                  <c:v>112.80084347219335</c:v>
                </c:pt>
                <c:pt idx="18">
                  <c:v>117.80778277192124</c:v>
                </c:pt>
                <c:pt idx="19">
                  <c:v>121.60205873836244</c:v>
                </c:pt>
                <c:pt idx="20">
                  <c:v>117.66017935903908</c:v>
                </c:pt>
                <c:pt idx="21">
                  <c:v>115.7876419446322</c:v>
                </c:pt>
                <c:pt idx="22">
                  <c:v>115.5618955484595</c:v>
                </c:pt>
                <c:pt idx="23">
                  <c:v>121.94936088632042</c:v>
                </c:pt>
                <c:pt idx="24">
                  <c:v>118.16376747357819</c:v>
                </c:pt>
                <c:pt idx="25">
                  <c:v>120.54379164351741</c:v>
                </c:pt>
                <c:pt idx="26">
                  <c:v>121.71127904800809</c:v>
                </c:pt>
                <c:pt idx="27">
                  <c:v>123.71924264295522</c:v>
                </c:pt>
                <c:pt idx="28">
                  <c:v>125.19653014495198</c:v>
                </c:pt>
                <c:pt idx="29">
                  <c:v>124.5970095858892</c:v>
                </c:pt>
                <c:pt idx="30">
                  <c:v>128.97150170345253</c:v>
                </c:pt>
                <c:pt idx="31">
                  <c:v>131.92607670744613</c:v>
                </c:pt>
                <c:pt idx="32">
                  <c:v>136.70789858284155</c:v>
                </c:pt>
                <c:pt idx="33">
                  <c:v>145.8170184938767</c:v>
                </c:pt>
                <c:pt idx="34">
                  <c:v>140.5317709384216</c:v>
                </c:pt>
                <c:pt idx="35">
                  <c:v>143.26551967400181</c:v>
                </c:pt>
                <c:pt idx="36">
                  <c:v>142.65327386342918</c:v>
                </c:pt>
                <c:pt idx="37">
                  <c:v>148.82414210301499</c:v>
                </c:pt>
                <c:pt idx="38">
                  <c:v>146.21853783941506</c:v>
                </c:pt>
                <c:pt idx="39">
                  <c:v>147.48289662962094</c:v>
                </c:pt>
                <c:pt idx="40">
                  <c:v>139.4268808244579</c:v>
                </c:pt>
                <c:pt idx="41">
                  <c:v>129.63390834777633</c:v>
                </c:pt>
                <c:pt idx="42">
                  <c:v>136.06825084912927</c:v>
                </c:pt>
                <c:pt idx="43">
                  <c:v>136.20677579753274</c:v>
                </c:pt>
                <c:pt idx="44">
                  <c:v>135.93255294048913</c:v>
                </c:pt>
                <c:pt idx="45">
                  <c:v>133.54935841999679</c:v>
                </c:pt>
                <c:pt idx="46">
                  <c:v>131.30186180814459</c:v>
                </c:pt>
                <c:pt idx="47">
                  <c:v>133.73877008414033</c:v>
                </c:pt>
                <c:pt idx="48">
                  <c:v>128.96672696362904</c:v>
                </c:pt>
                <c:pt idx="49">
                  <c:v>127.85147416977938</c:v>
                </c:pt>
                <c:pt idx="50">
                  <c:v>128.87846125489352</c:v>
                </c:pt>
              </c:numCache>
            </c:numRef>
          </c:val>
          <c:smooth val="0"/>
          <c:extLst>
            <c:ext xmlns:c16="http://schemas.microsoft.com/office/drawing/2014/chart" uri="{C3380CC4-5D6E-409C-BE32-E72D297353CC}">
              <c16:uniqueId val="{00000000-14B2-A24E-8E78-EFDEF65E8B25}"/>
            </c:ext>
          </c:extLst>
        </c:ser>
        <c:ser>
          <c:idx val="1"/>
          <c:order val="1"/>
          <c:tx>
            <c:strRef>
              <c:f>Sheet1!$C$1</c:f>
              <c:strCache>
                <c:ptCount val="1"/>
                <c:pt idx="0">
                  <c:v>Oil</c:v>
                </c:pt>
              </c:strCache>
            </c:strRef>
          </c:tx>
          <c:spPr>
            <a:ln w="31750" cap="flat">
              <a:solidFill>
                <a:srgbClr val="E74C3C"/>
              </a:solidFill>
              <a:prstDash val="solid"/>
              <a:round/>
            </a:ln>
            <a:effectLst/>
          </c:spPr>
          <c:marker>
            <c:symbol val="none"/>
          </c:marker>
          <c:cat>
            <c:strRef>
              <c:f>Sheet1!$A$2:$A$52</c:f>
              <c:strCache>
                <c:ptCount val="51"/>
                <c:pt idx="0">
                  <c:v>2025-06</c:v>
                </c:pt>
                <c:pt idx="4">
                  <c:v>2025-07</c:v>
                </c:pt>
                <c:pt idx="8">
                  <c:v>2025-08</c:v>
                </c:pt>
                <c:pt idx="13">
                  <c:v>2025-09</c:v>
                </c:pt>
                <c:pt idx="17">
                  <c:v>2025-10</c:v>
                </c:pt>
                <c:pt idx="21">
                  <c:v>2025-11</c:v>
                </c:pt>
                <c:pt idx="26">
                  <c:v>2025-12</c:v>
                </c:pt>
                <c:pt idx="30">
                  <c:v>2026-01</c:v>
                </c:pt>
                <c:pt idx="34">
                  <c:v>2026-02</c:v>
                </c:pt>
                <c:pt idx="38">
                  <c:v>2026-03</c:v>
                </c:pt>
                <c:pt idx="42">
                  <c:v>2026-04</c:v>
                </c:pt>
                <c:pt idx="47">
                  <c:v>2026-05</c:v>
                </c:pt>
              </c:strCache>
            </c:strRef>
          </c:cat>
          <c:val>
            <c:numRef>
              <c:f>Sheet1!$C$2:$C$52</c:f>
              <c:numCache>
                <c:formatCode>General</c:formatCode>
                <c:ptCount val="51"/>
                <c:pt idx="0">
                  <c:v>100</c:v>
                </c:pt>
                <c:pt idx="1">
                  <c:v>104.43058221369161</c:v>
                </c:pt>
                <c:pt idx="2">
                  <c:v>115.02774435507892</c:v>
                </c:pt>
                <c:pt idx="3">
                  <c:v>112.17865858742286</c:v>
                </c:pt>
                <c:pt idx="4">
                  <c:v>106.61147950119843</c:v>
                </c:pt>
                <c:pt idx="5">
                  <c:v>111.88392557697568</c:v>
                </c:pt>
                <c:pt idx="6">
                  <c:v>109.28843495766989</c:v>
                </c:pt>
                <c:pt idx="7">
                  <c:v>109.18812432439071</c:v>
                </c:pt>
                <c:pt idx="8">
                  <c:v>115.70831548753759</c:v>
                </c:pt>
                <c:pt idx="9">
                  <c:v>108.93734774119275</c:v>
                </c:pt>
                <c:pt idx="10">
                  <c:v>105.61037840409986</c:v>
                </c:pt>
                <c:pt idx="11">
                  <c:v>104.4704146552813</c:v>
                </c:pt>
                <c:pt idx="12">
                  <c:v>106.9735102306385</c:v>
                </c:pt>
                <c:pt idx="13">
                  <c:v>110.93110728897359</c:v>
                </c:pt>
                <c:pt idx="14">
                  <c:v>105.92491613825914</c:v>
                </c:pt>
                <c:pt idx="15">
                  <c:v>108.98195088074185</c:v>
                </c:pt>
                <c:pt idx="16">
                  <c:v>110.39178596850705</c:v>
                </c:pt>
                <c:pt idx="17">
                  <c:v>104.93929123148737</c:v>
                </c:pt>
                <c:pt idx="18">
                  <c:v>106.2472105297756</c:v>
                </c:pt>
                <c:pt idx="19">
                  <c:v>98.94537641123037</c:v>
                </c:pt>
                <c:pt idx="20">
                  <c:v>100.07442116281078</c:v>
                </c:pt>
                <c:pt idx="21">
                  <c:v>103.46155541755209</c:v>
                </c:pt>
                <c:pt idx="22">
                  <c:v>101.95616241544488</c:v>
                </c:pt>
                <c:pt idx="23">
                  <c:v>100.05731442415046</c:v>
                </c:pt>
                <c:pt idx="24">
                  <c:v>101.44385001608771</c:v>
                </c:pt>
                <c:pt idx="25">
                  <c:v>100.41657052225391</c:v>
                </c:pt>
                <c:pt idx="26">
                  <c:v>102.16294566177137</c:v>
                </c:pt>
                <c:pt idx="27">
                  <c:v>98.618831408044755</c:v>
                </c:pt>
                <c:pt idx="28">
                  <c:v>96.214427878102526</c:v>
                </c:pt>
                <c:pt idx="29">
                  <c:v>99.7881066278606</c:v>
                </c:pt>
                <c:pt idx="30">
                  <c:v>98.15589758349995</c:v>
                </c:pt>
                <c:pt idx="31">
                  <c:v>105.06271901332087</c:v>
                </c:pt>
                <c:pt idx="32">
                  <c:v>104.079857535599</c:v>
                </c:pt>
                <c:pt idx="33">
                  <c:v>107.58022385099441</c:v>
                </c:pt>
                <c:pt idx="34">
                  <c:v>108.99416492420831</c:v>
                </c:pt>
                <c:pt idx="35">
                  <c:v>110.28740371068442</c:v>
                </c:pt>
                <c:pt idx="36">
                  <c:v>112.50708174530484</c:v>
                </c:pt>
                <c:pt idx="37">
                  <c:v>113.14701441626201</c:v>
                </c:pt>
                <c:pt idx="38">
                  <c:v>129.12803571259735</c:v>
                </c:pt>
                <c:pt idx="39">
                  <c:v>151.30997025234871</c:v>
                </c:pt>
                <c:pt idx="40">
                  <c:v>167.81747136388063</c:v>
                </c:pt>
                <c:pt idx="41">
                  <c:v>158.78141644233915</c:v>
                </c:pt>
                <c:pt idx="42">
                  <c:v>176.00969236278786</c:v>
                </c:pt>
                <c:pt idx="43">
                  <c:v>172.05422085043992</c:v>
                </c:pt>
                <c:pt idx="44">
                  <c:v>170.84579794306421</c:v>
                </c:pt>
                <c:pt idx="45">
                  <c:v>179.6157698019382</c:v>
                </c:pt>
                <c:pt idx="46">
                  <c:v>191.0279767721396</c:v>
                </c:pt>
                <c:pt idx="47">
                  <c:v>178.80998178926382</c:v>
                </c:pt>
                <c:pt idx="48">
                  <c:v>197.53627275620505</c:v>
                </c:pt>
                <c:pt idx="49">
                  <c:v>188.8933275415701</c:v>
                </c:pt>
                <c:pt idx="50">
                  <c:v>170.82527012455031</c:v>
                </c:pt>
              </c:numCache>
            </c:numRef>
          </c:val>
          <c:smooth val="0"/>
          <c:extLst>
            <c:ext xmlns:c16="http://schemas.microsoft.com/office/drawing/2014/chart" uri="{C3380CC4-5D6E-409C-BE32-E72D297353CC}">
              <c16:uniqueId val="{00000001-14B2-A24E-8E78-EFDEF65E8B25}"/>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max val="200"/>
          <c:min val="90"/>
        </c:scaling>
        <c:delete val="0"/>
        <c:axPos val="l"/>
        <c:majorGridlines>
          <c:spPr>
            <a:ln w="6350" cap="flat">
              <a:solidFill>
                <a:srgbClr val="E2E8F0"/>
              </a:solidFill>
              <a:prstDash val="solid"/>
              <a:round/>
            </a:ln>
          </c:spPr>
        </c:majorGridlines>
        <c:title>
          <c:tx>
            <c:rich>
              <a:bodyPr/>
              <a:lstStyle/>
              <a:p>
                <a:pPr>
                  <a:defRPr/>
                </a:pPr>
                <a:r>
                  <a:rPr lang="en-GB"/>
                  <a:t>Growth of $100</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t"/>
      <c:overlay val="0"/>
    </c:legend>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Rolling 21-day correlation</c:v>
                </c:pt>
              </c:strCache>
            </c:strRef>
          </c:tx>
          <c:spPr>
            <a:ln w="25400" cap="flat">
              <a:solidFill>
                <a:srgbClr val="14CFA6"/>
              </a:solidFill>
              <a:prstDash val="solid"/>
              <a:round/>
            </a:ln>
            <a:effectLst/>
          </c:spPr>
          <c:marker>
            <c:symbol val="none"/>
          </c:marker>
          <c:cat>
            <c:strRef>
              <c:f>Sheet1!$A$2:$A$52</c:f>
              <c:strCache>
                <c:ptCount val="51"/>
                <c:pt idx="0">
                  <c:v>2025-06</c:v>
                </c:pt>
                <c:pt idx="4">
                  <c:v>2025-07</c:v>
                </c:pt>
                <c:pt idx="8">
                  <c:v>2025-08</c:v>
                </c:pt>
                <c:pt idx="13">
                  <c:v>2025-09</c:v>
                </c:pt>
                <c:pt idx="17">
                  <c:v>2025-10</c:v>
                </c:pt>
                <c:pt idx="21">
                  <c:v>2025-11</c:v>
                </c:pt>
                <c:pt idx="26">
                  <c:v>2025-12</c:v>
                </c:pt>
                <c:pt idx="30">
                  <c:v>2026-01</c:v>
                </c:pt>
                <c:pt idx="34">
                  <c:v>2026-02</c:v>
                </c:pt>
                <c:pt idx="38">
                  <c:v>2026-03</c:v>
                </c:pt>
                <c:pt idx="42">
                  <c:v>2026-04</c:v>
                </c:pt>
                <c:pt idx="47">
                  <c:v>2026-05</c:v>
                </c:pt>
              </c:strCache>
            </c:strRef>
          </c:cat>
          <c:val>
            <c:numRef>
              <c:f>Sheet1!$B$2:$B$52</c:f>
              <c:numCache>
                <c:formatCode>General</c:formatCode>
                <c:ptCount val="51"/>
                <c:pt idx="0">
                  <c:v>3.3865774998834718E-2</c:v>
                </c:pt>
                <c:pt idx="1">
                  <c:v>-1.8121103922074184E-2</c:v>
                </c:pt>
                <c:pt idx="2">
                  <c:v>0.2624829113346146</c:v>
                </c:pt>
                <c:pt idx="3">
                  <c:v>0.23063479052222305</c:v>
                </c:pt>
                <c:pt idx="4">
                  <c:v>0.33637726350996672</c:v>
                </c:pt>
                <c:pt idx="5">
                  <c:v>0.35840952053168262</c:v>
                </c:pt>
                <c:pt idx="6">
                  <c:v>0.27257128299637823</c:v>
                </c:pt>
                <c:pt idx="7">
                  <c:v>0.39079591246721246</c:v>
                </c:pt>
                <c:pt idx="8">
                  <c:v>0.11975737919561355</c:v>
                </c:pt>
                <c:pt idx="9">
                  <c:v>-0.1731647872158798</c:v>
                </c:pt>
                <c:pt idx="10">
                  <c:v>-0.28042999868988971</c:v>
                </c:pt>
                <c:pt idx="11">
                  <c:v>-0.30727373505523209</c:v>
                </c:pt>
                <c:pt idx="12">
                  <c:v>-0.20505160892047167</c:v>
                </c:pt>
                <c:pt idx="13">
                  <c:v>0.14932383337415767</c:v>
                </c:pt>
                <c:pt idx="14">
                  <c:v>4.6051041081509965E-3</c:v>
                </c:pt>
                <c:pt idx="15">
                  <c:v>7.5501284518373873E-2</c:v>
                </c:pt>
                <c:pt idx="16">
                  <c:v>-4.1780460903991075E-2</c:v>
                </c:pt>
                <c:pt idx="17">
                  <c:v>-0.28096798911618437</c:v>
                </c:pt>
                <c:pt idx="18">
                  <c:v>8.2483196800648917E-2</c:v>
                </c:pt>
                <c:pt idx="19">
                  <c:v>0.2108049606120028</c:v>
                </c:pt>
                <c:pt idx="20">
                  <c:v>-7.3800036282161571E-2</c:v>
                </c:pt>
                <c:pt idx="21">
                  <c:v>0.1604834035429504</c:v>
                </c:pt>
                <c:pt idx="22">
                  <c:v>0.10819705566882538</c:v>
                </c:pt>
                <c:pt idx="23">
                  <c:v>-6.1554472764465087E-2</c:v>
                </c:pt>
                <c:pt idx="24">
                  <c:v>-6.25368358713638E-2</c:v>
                </c:pt>
                <c:pt idx="25">
                  <c:v>-0.46432297318702326</c:v>
                </c:pt>
                <c:pt idx="26">
                  <c:v>-0.40206819965248242</c:v>
                </c:pt>
                <c:pt idx="27">
                  <c:v>-0.32335771163698063</c:v>
                </c:pt>
                <c:pt idx="28">
                  <c:v>7.3332940912024983E-2</c:v>
                </c:pt>
                <c:pt idx="29">
                  <c:v>0.29939536994486621</c:v>
                </c:pt>
                <c:pt idx="30">
                  <c:v>0.32001105952042752</c:v>
                </c:pt>
                <c:pt idx="31">
                  <c:v>0.24591257973761557</c:v>
                </c:pt>
                <c:pt idx="32">
                  <c:v>0.36087884293345812</c:v>
                </c:pt>
                <c:pt idx="33">
                  <c:v>0.2084103721000764</c:v>
                </c:pt>
                <c:pt idx="34">
                  <c:v>0.22512327507200841</c:v>
                </c:pt>
                <c:pt idx="35">
                  <c:v>0.26847129777654233</c:v>
                </c:pt>
                <c:pt idx="36">
                  <c:v>0.36212364709981371</c:v>
                </c:pt>
                <c:pt idx="37">
                  <c:v>0.39535668913982103</c:v>
                </c:pt>
                <c:pt idx="38">
                  <c:v>0.24110070864062738</c:v>
                </c:pt>
                <c:pt idx="39">
                  <c:v>-0.12943094438837144</c:v>
                </c:pt>
                <c:pt idx="40">
                  <c:v>-0.21698297609469122</c:v>
                </c:pt>
                <c:pt idx="41">
                  <c:v>1.1278836802477408E-2</c:v>
                </c:pt>
                <c:pt idx="42">
                  <c:v>-3.8008838166390009E-2</c:v>
                </c:pt>
                <c:pt idx="43">
                  <c:v>-0.15619923860132445</c:v>
                </c:pt>
                <c:pt idx="44">
                  <c:v>-0.18190941386317153</c:v>
                </c:pt>
                <c:pt idx="45">
                  <c:v>-0.5266741794130736</c:v>
                </c:pt>
                <c:pt idx="46">
                  <c:v>-0.76034635281590701</c:v>
                </c:pt>
                <c:pt idx="47">
                  <c:v>-0.77566695399714569</c:v>
                </c:pt>
                <c:pt idx="48">
                  <c:v>-0.77420552119013797</c:v>
                </c:pt>
                <c:pt idx="49">
                  <c:v>-0.7946233632485491</c:v>
                </c:pt>
                <c:pt idx="50">
                  <c:v>-0.60430915625092185</c:v>
                </c:pt>
              </c:numCache>
            </c:numRef>
          </c:val>
          <c:smooth val="0"/>
          <c:extLst>
            <c:ext xmlns:c16="http://schemas.microsoft.com/office/drawing/2014/chart" uri="{C3380CC4-5D6E-409C-BE32-E72D297353CC}">
              <c16:uniqueId val="{00000000-A4B8-894E-A46D-132AC12038A3}"/>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max val="1"/>
          <c:min val="-1"/>
        </c:scaling>
        <c:delete val="0"/>
        <c:axPos val="l"/>
        <c:majorGridlines>
          <c:spPr>
            <a:ln w="6350" cap="flat">
              <a:solidFill>
                <a:srgbClr val="E2E8F0"/>
              </a:solidFill>
              <a:prstDash val="solid"/>
              <a:round/>
            </a:ln>
          </c:spPr>
        </c:majorGridlines>
        <c:title>
          <c:tx>
            <c:rich>
              <a:bodyPr/>
              <a:lstStyle/>
              <a:p>
                <a:pPr>
                  <a:defRPr/>
                </a:pPr>
                <a:r>
                  <a:rPr lang="en-GB"/>
                  <a:t>21-day correlation</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Currencies</c:v>
                </c:pt>
              </c:strCache>
            </c:strRef>
          </c:tx>
          <c:spPr>
            <a:ln w="25400" cap="flat">
              <a:solidFill>
                <a:srgbClr val="95E885"/>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Sheet1!$B$2:$B$88</c:f>
              <c:numCache>
                <c:formatCode>General</c:formatCode>
                <c:ptCount val="87"/>
                <c:pt idx="0">
                  <c:v>-0.33793634025558511</c:v>
                </c:pt>
                <c:pt idx="1">
                  <c:v>-0.44365257845400441</c:v>
                </c:pt>
                <c:pt idx="2">
                  <c:v>-0.16560914055659814</c:v>
                </c:pt>
                <c:pt idx="3">
                  <c:v>-0.64766888677693835</c:v>
                </c:pt>
                <c:pt idx="4">
                  <c:v>-0.13383364863628561</c:v>
                </c:pt>
                <c:pt idx="5">
                  <c:v>-0.1499312157772858</c:v>
                </c:pt>
                <c:pt idx="6">
                  <c:v>-1.1304811377760933</c:v>
                </c:pt>
                <c:pt idx="7">
                  <c:v>-1.2231150489232439</c:v>
                </c:pt>
                <c:pt idx="8">
                  <c:v>-1.1731943393555087</c:v>
                </c:pt>
                <c:pt idx="9">
                  <c:v>-0.50072021045875625</c:v>
                </c:pt>
                <c:pt idx="10">
                  <c:v>7.6748210937163316E-3</c:v>
                </c:pt>
                <c:pt idx="11">
                  <c:v>0.44790866682556507</c:v>
                </c:pt>
                <c:pt idx="12">
                  <c:v>-0.64731423820384704</c:v>
                </c:pt>
                <c:pt idx="13">
                  <c:v>-0.26252456748473141</c:v>
                </c:pt>
                <c:pt idx="14">
                  <c:v>0.97540438125785633</c:v>
                </c:pt>
                <c:pt idx="15">
                  <c:v>0.80412435440297281</c:v>
                </c:pt>
                <c:pt idx="16">
                  <c:v>0.27832306317575145</c:v>
                </c:pt>
                <c:pt idx="17">
                  <c:v>0.25598359151493405</c:v>
                </c:pt>
                <c:pt idx="18">
                  <c:v>0.15584996873321882</c:v>
                </c:pt>
                <c:pt idx="19">
                  <c:v>0.28109085991063165</c:v>
                </c:pt>
                <c:pt idx="20">
                  <c:v>2.1347682810577556E-2</c:v>
                </c:pt>
                <c:pt idx="21">
                  <c:v>9.0295571045838477E-2</c:v>
                </c:pt>
                <c:pt idx="22">
                  <c:v>-8.6375912015250647E-2</c:v>
                </c:pt>
                <c:pt idx="23">
                  <c:v>0.14301069091227392</c:v>
                </c:pt>
                <c:pt idx="24">
                  <c:v>0.12400703055962162</c:v>
                </c:pt>
                <c:pt idx="25">
                  <c:v>0.21565854649000493</c:v>
                </c:pt>
                <c:pt idx="26">
                  <c:v>0.15033141422345664</c:v>
                </c:pt>
                <c:pt idx="27">
                  <c:v>-5.7824902541826199E-2</c:v>
                </c:pt>
                <c:pt idx="28">
                  <c:v>-7.3734276105738267E-2</c:v>
                </c:pt>
                <c:pt idx="29">
                  <c:v>4.8709951720997985E-2</c:v>
                </c:pt>
                <c:pt idx="30">
                  <c:v>0.21862792721176366</c:v>
                </c:pt>
                <c:pt idx="31">
                  <c:v>0.22998803629276005</c:v>
                </c:pt>
                <c:pt idx="32">
                  <c:v>0.20388392663264099</c:v>
                </c:pt>
                <c:pt idx="33">
                  <c:v>0.33089412666295209</c:v>
                </c:pt>
                <c:pt idx="34">
                  <c:v>0.15316936287544247</c:v>
                </c:pt>
                <c:pt idx="35">
                  <c:v>-0.13512890495587662</c:v>
                </c:pt>
                <c:pt idx="36">
                  <c:v>-0.9153209518926213</c:v>
                </c:pt>
                <c:pt idx="37">
                  <c:v>-0.45152116028648492</c:v>
                </c:pt>
                <c:pt idx="38">
                  <c:v>-0.44443948068865741</c:v>
                </c:pt>
                <c:pt idx="39">
                  <c:v>-0.69958955728383032</c:v>
                </c:pt>
                <c:pt idx="40">
                  <c:v>-0.54204096099219556</c:v>
                </c:pt>
                <c:pt idx="41">
                  <c:v>-0.6185770640367193</c:v>
                </c:pt>
                <c:pt idx="42">
                  <c:v>-0.41743306311923106</c:v>
                </c:pt>
                <c:pt idx="43">
                  <c:v>-0.38688435629652806</c:v>
                </c:pt>
                <c:pt idx="44">
                  <c:v>-0.53480956684472647</c:v>
                </c:pt>
                <c:pt idx="45">
                  <c:v>-0.17194309839073538</c:v>
                </c:pt>
                <c:pt idx="46">
                  <c:v>-0.32596650485654016</c:v>
                </c:pt>
                <c:pt idx="47">
                  <c:v>-0.34506049693419749</c:v>
                </c:pt>
                <c:pt idx="48">
                  <c:v>-0.64284107617480624</c:v>
                </c:pt>
                <c:pt idx="49">
                  <c:v>-3.1415547477305159E-3</c:v>
                </c:pt>
                <c:pt idx="50">
                  <c:v>0.29816186684064633</c:v>
                </c:pt>
                <c:pt idx="51">
                  <c:v>0.20503234075677926</c:v>
                </c:pt>
                <c:pt idx="52">
                  <c:v>0.61446538649754145</c:v>
                </c:pt>
                <c:pt idx="53">
                  <c:v>0.543387692282016</c:v>
                </c:pt>
                <c:pt idx="54">
                  <c:v>0.43471280591489292</c:v>
                </c:pt>
                <c:pt idx="55">
                  <c:v>0.60386515998753554</c:v>
                </c:pt>
                <c:pt idx="56">
                  <c:v>1.6505253376721267</c:v>
                </c:pt>
                <c:pt idx="57">
                  <c:v>2.4220567826023238</c:v>
                </c:pt>
                <c:pt idx="58">
                  <c:v>1.9976803071873106</c:v>
                </c:pt>
                <c:pt idx="59">
                  <c:v>2.1102121521588306</c:v>
                </c:pt>
                <c:pt idx="60">
                  <c:v>2.7849472687876395</c:v>
                </c:pt>
                <c:pt idx="61">
                  <c:v>2.7724271393586122</c:v>
                </c:pt>
                <c:pt idx="62">
                  <c:v>2.8836899247009171</c:v>
                </c:pt>
                <c:pt idx="63">
                  <c:v>3.0181877122066432</c:v>
                </c:pt>
                <c:pt idx="64">
                  <c:v>3.3022537906502691</c:v>
                </c:pt>
                <c:pt idx="65">
                  <c:v>3.343635102655286</c:v>
                </c:pt>
                <c:pt idx="66">
                  <c:v>2.9923761996195584</c:v>
                </c:pt>
                <c:pt idx="67">
                  <c:v>3.8645975009166715</c:v>
                </c:pt>
                <c:pt idx="68">
                  <c:v>3.5638594403625912</c:v>
                </c:pt>
                <c:pt idx="69">
                  <c:v>3.7546442628310599</c:v>
                </c:pt>
                <c:pt idx="70">
                  <c:v>3.3890105392800698</c:v>
                </c:pt>
                <c:pt idx="71">
                  <c:v>2.9911879870075841</c:v>
                </c:pt>
                <c:pt idx="72">
                  <c:v>2.9097069025051261</c:v>
                </c:pt>
                <c:pt idx="73">
                  <c:v>3.130667057693111</c:v>
                </c:pt>
                <c:pt idx="74">
                  <c:v>4.139865999463292</c:v>
                </c:pt>
                <c:pt idx="75">
                  <c:v>4.5252062229500458</c:v>
                </c:pt>
                <c:pt idx="76">
                  <c:v>4.4102643282676626</c:v>
                </c:pt>
                <c:pt idx="77">
                  <c:v>4.3299430839146735</c:v>
                </c:pt>
                <c:pt idx="78">
                  <c:v>4.5099275746630996</c:v>
                </c:pt>
                <c:pt idx="79">
                  <c:v>4.3990452447274722</c:v>
                </c:pt>
                <c:pt idx="80">
                  <c:v>4.3627641330106899</c:v>
                </c:pt>
                <c:pt idx="81">
                  <c:v>4.8641249240134989</c:v>
                </c:pt>
                <c:pt idx="82">
                  <c:v>4.7668978132416928</c:v>
                </c:pt>
                <c:pt idx="83">
                  <c:v>3.9842901188458288</c:v>
                </c:pt>
                <c:pt idx="84">
                  <c:v>4.1375435277633441</c:v>
                </c:pt>
                <c:pt idx="85">
                  <c:v>4.3743624000178398</c:v>
                </c:pt>
                <c:pt idx="86">
                  <c:v>4.3876855284930176</c:v>
                </c:pt>
              </c:numCache>
            </c:numRef>
          </c:val>
          <c:smooth val="0"/>
          <c:extLst>
            <c:ext xmlns:c16="http://schemas.microsoft.com/office/drawing/2014/chart" uri="{C3380CC4-5D6E-409C-BE32-E72D297353CC}">
              <c16:uniqueId val="{00000000-7E99-044A-93E5-D3DB6C9172AD}"/>
            </c:ext>
          </c:extLst>
        </c:ser>
        <c:ser>
          <c:idx val="1"/>
          <c:order val="1"/>
          <c:tx>
            <c:strRef>
              <c:f>Sheet1!$C$1</c:f>
              <c:strCache>
                <c:ptCount val="1"/>
                <c:pt idx="0">
                  <c:v>Equities</c:v>
                </c:pt>
              </c:strCache>
            </c:strRef>
          </c:tx>
          <c:spPr>
            <a:ln w="25400" cap="flat">
              <a:solidFill>
                <a:srgbClr val="333A46"/>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Sheet1!$C$2:$C$88</c:f>
              <c:numCache>
                <c:formatCode>General</c:formatCode>
                <c:ptCount val="87"/>
                <c:pt idx="0">
                  <c:v>5.3008818986766224E-2</c:v>
                </c:pt>
                <c:pt idx="1">
                  <c:v>5.8889191363365057E-3</c:v>
                </c:pt>
                <c:pt idx="2">
                  <c:v>-0.21908670660533841</c:v>
                </c:pt>
                <c:pt idx="3">
                  <c:v>-0.12390039062482125</c:v>
                </c:pt>
                <c:pt idx="4">
                  <c:v>-0.15181061184898476</c:v>
                </c:pt>
                <c:pt idx="5">
                  <c:v>-6.3783685910181066E-3</c:v>
                </c:pt>
                <c:pt idx="6">
                  <c:v>-0.14167135860177754</c:v>
                </c:pt>
                <c:pt idx="7">
                  <c:v>0.1376074857568588</c:v>
                </c:pt>
                <c:pt idx="8">
                  <c:v>0.13137827949381523</c:v>
                </c:pt>
                <c:pt idx="9">
                  <c:v>0.37122886858457615</c:v>
                </c:pt>
                <c:pt idx="10">
                  <c:v>0.2435037452738491</c:v>
                </c:pt>
                <c:pt idx="11">
                  <c:v>0.34397271706241583</c:v>
                </c:pt>
                <c:pt idx="12">
                  <c:v>2.9120832403718325E-2</c:v>
                </c:pt>
                <c:pt idx="13">
                  <c:v>-8.5347782079411821E-2</c:v>
                </c:pt>
                <c:pt idx="14">
                  <c:v>-0.16346249117178507</c:v>
                </c:pt>
                <c:pt idx="15">
                  <c:v>-0.12523684430139609</c:v>
                </c:pt>
                <c:pt idx="16">
                  <c:v>0.23719062333401908</c:v>
                </c:pt>
                <c:pt idx="17">
                  <c:v>0.32111631031622306</c:v>
                </c:pt>
                <c:pt idx="18">
                  <c:v>0.25093623282286581</c:v>
                </c:pt>
                <c:pt idx="19">
                  <c:v>0.63923812671793578</c:v>
                </c:pt>
                <c:pt idx="20">
                  <c:v>0.3173824013439146</c:v>
                </c:pt>
                <c:pt idx="21">
                  <c:v>0.49628163828259775</c:v>
                </c:pt>
                <c:pt idx="22">
                  <c:v>0.79264242914130667</c:v>
                </c:pt>
                <c:pt idx="23">
                  <c:v>0.9966560523016097</c:v>
                </c:pt>
                <c:pt idx="24">
                  <c:v>1.0540766937758996</c:v>
                </c:pt>
                <c:pt idx="25">
                  <c:v>0.84075657677340387</c:v>
                </c:pt>
                <c:pt idx="26">
                  <c:v>1.2728504679892767</c:v>
                </c:pt>
                <c:pt idx="27">
                  <c:v>1.1355545564906055</c:v>
                </c:pt>
                <c:pt idx="28">
                  <c:v>1.2175814322194893</c:v>
                </c:pt>
                <c:pt idx="29">
                  <c:v>1.0164190941244773</c:v>
                </c:pt>
                <c:pt idx="30">
                  <c:v>0.81391577979318086</c:v>
                </c:pt>
                <c:pt idx="31">
                  <c:v>1.1852309919832245</c:v>
                </c:pt>
                <c:pt idx="32">
                  <c:v>1.5405920152523267</c:v>
                </c:pt>
                <c:pt idx="33">
                  <c:v>1.4070026377089497</c:v>
                </c:pt>
                <c:pt idx="34">
                  <c:v>2.2293398045489266</c:v>
                </c:pt>
                <c:pt idx="35">
                  <c:v>1.8140741156609617</c:v>
                </c:pt>
                <c:pt idx="36">
                  <c:v>2.1728780322333963</c:v>
                </c:pt>
                <c:pt idx="37">
                  <c:v>2.0840515874689025</c:v>
                </c:pt>
                <c:pt idx="38">
                  <c:v>2.2762184052250838</c:v>
                </c:pt>
                <c:pt idx="39">
                  <c:v>1.8516115995821414</c:v>
                </c:pt>
                <c:pt idx="40">
                  <c:v>2.2871153799725463</c:v>
                </c:pt>
                <c:pt idx="41">
                  <c:v>2.7181956303244306</c:v>
                </c:pt>
                <c:pt idx="42">
                  <c:v>2.5019033354864426</c:v>
                </c:pt>
                <c:pt idx="43">
                  <c:v>2.1725992306887973</c:v>
                </c:pt>
                <c:pt idx="44">
                  <c:v>2.3003260329656197</c:v>
                </c:pt>
                <c:pt idx="45">
                  <c:v>2.1394496754569512</c:v>
                </c:pt>
                <c:pt idx="46">
                  <c:v>2.2715258770124871</c:v>
                </c:pt>
                <c:pt idx="47">
                  <c:v>1.9099557502663831</c:v>
                </c:pt>
                <c:pt idx="48">
                  <c:v>2.0906008296460219</c:v>
                </c:pt>
                <c:pt idx="49">
                  <c:v>2.1026101187852237</c:v>
                </c:pt>
                <c:pt idx="50">
                  <c:v>2.1539769858174171</c:v>
                </c:pt>
                <c:pt idx="51">
                  <c:v>2.2924100168009338</c:v>
                </c:pt>
                <c:pt idx="52">
                  <c:v>2.4236138202572435</c:v>
                </c:pt>
                <c:pt idx="53">
                  <c:v>2.1704409918933201</c:v>
                </c:pt>
                <c:pt idx="54">
                  <c:v>2.0378670439160409</c:v>
                </c:pt>
                <c:pt idx="55">
                  <c:v>2.1807934941226166</c:v>
                </c:pt>
                <c:pt idx="56">
                  <c:v>2.1668233176314149</c:v>
                </c:pt>
                <c:pt idx="57">
                  <c:v>2.0652018378502581</c:v>
                </c:pt>
                <c:pt idx="58">
                  <c:v>2.0774913434427691</c:v>
                </c:pt>
                <c:pt idx="59">
                  <c:v>2.2276244271321137</c:v>
                </c:pt>
                <c:pt idx="60">
                  <c:v>2.4729286290781136</c:v>
                </c:pt>
                <c:pt idx="61">
                  <c:v>2.3436803522773206</c:v>
                </c:pt>
                <c:pt idx="62">
                  <c:v>2.0130102631440474</c:v>
                </c:pt>
                <c:pt idx="63">
                  <c:v>2.0408581183295618</c:v>
                </c:pt>
                <c:pt idx="64">
                  <c:v>1.6898726307163516</c:v>
                </c:pt>
                <c:pt idx="65">
                  <c:v>1.9236915143193114</c:v>
                </c:pt>
                <c:pt idx="66">
                  <c:v>2.3567759273486213</c:v>
                </c:pt>
                <c:pt idx="67">
                  <c:v>2.3610648152703617</c:v>
                </c:pt>
                <c:pt idx="68">
                  <c:v>2.3641478050345182</c:v>
                </c:pt>
                <c:pt idx="69">
                  <c:v>3.0475870431983347</c:v>
                </c:pt>
                <c:pt idx="70">
                  <c:v>3.2861788670253675</c:v>
                </c:pt>
                <c:pt idx="71">
                  <c:v>3.917030132781627</c:v>
                </c:pt>
                <c:pt idx="72">
                  <c:v>3.1351949656909088</c:v>
                </c:pt>
                <c:pt idx="73">
                  <c:v>2.4749797845293631</c:v>
                </c:pt>
                <c:pt idx="74">
                  <c:v>2.1699516893023776</c:v>
                </c:pt>
                <c:pt idx="75">
                  <c:v>1.9524045612114733</c:v>
                </c:pt>
                <c:pt idx="76">
                  <c:v>1.6973693504030305</c:v>
                </c:pt>
                <c:pt idx="77">
                  <c:v>2.0444076035857819</c:v>
                </c:pt>
                <c:pt idx="78">
                  <c:v>2.277411363153873</c:v>
                </c:pt>
                <c:pt idx="79">
                  <c:v>2.1073996558580497</c:v>
                </c:pt>
                <c:pt idx="80">
                  <c:v>2.3707706330983718</c:v>
                </c:pt>
                <c:pt idx="81">
                  <c:v>2.2422953049542773</c:v>
                </c:pt>
                <c:pt idx="82">
                  <c:v>2.0859676434686616</c:v>
                </c:pt>
                <c:pt idx="83">
                  <c:v>2.1158757566754289</c:v>
                </c:pt>
                <c:pt idx="84">
                  <c:v>1.5689213687316672</c:v>
                </c:pt>
                <c:pt idx="85">
                  <c:v>1.313579154213786</c:v>
                </c:pt>
                <c:pt idx="86">
                  <c:v>1.2441713535138035</c:v>
                </c:pt>
              </c:numCache>
            </c:numRef>
          </c:val>
          <c:smooth val="0"/>
          <c:extLst>
            <c:ext xmlns:c16="http://schemas.microsoft.com/office/drawing/2014/chart" uri="{C3380CC4-5D6E-409C-BE32-E72D297353CC}">
              <c16:uniqueId val="{00000001-7E99-044A-93E5-D3DB6C9172AD}"/>
            </c:ext>
          </c:extLst>
        </c:ser>
        <c:ser>
          <c:idx val="2"/>
          <c:order val="2"/>
          <c:tx>
            <c:strRef>
              <c:f>Sheet1!$D$1</c:f>
              <c:strCache>
                <c:ptCount val="1"/>
                <c:pt idx="0">
                  <c:v>Bonds</c:v>
                </c:pt>
              </c:strCache>
            </c:strRef>
          </c:tx>
          <c:spPr>
            <a:ln w="25400" cap="flat">
              <a:solidFill>
                <a:srgbClr val="3A6A9C"/>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Sheet1!$D$2:$D$88</c:f>
              <c:numCache>
                <c:formatCode>General</c:formatCode>
                <c:ptCount val="87"/>
                <c:pt idx="0">
                  <c:v>-0.18571074805756965</c:v>
                </c:pt>
                <c:pt idx="1">
                  <c:v>-7.4662466451020509E-2</c:v>
                </c:pt>
                <c:pt idx="2">
                  <c:v>-0.24703223074670949</c:v>
                </c:pt>
                <c:pt idx="3">
                  <c:v>3.1529535815302649E-2</c:v>
                </c:pt>
                <c:pt idx="4">
                  <c:v>0.39571896348838032</c:v>
                </c:pt>
                <c:pt idx="5">
                  <c:v>0.94417109727721482</c:v>
                </c:pt>
                <c:pt idx="6">
                  <c:v>1.2209966474433176</c:v>
                </c:pt>
                <c:pt idx="7">
                  <c:v>1.2138758638990808</c:v>
                </c:pt>
                <c:pt idx="8">
                  <c:v>0.59627727846901279</c:v>
                </c:pt>
                <c:pt idx="9">
                  <c:v>0.10361263115197042</c:v>
                </c:pt>
                <c:pt idx="10">
                  <c:v>-0.46176504438002919</c:v>
                </c:pt>
                <c:pt idx="11">
                  <c:v>-0.39860607449018082</c:v>
                </c:pt>
                <c:pt idx="12">
                  <c:v>1.0980385819347367</c:v>
                </c:pt>
                <c:pt idx="13">
                  <c:v>-9.581513125650655E-2</c:v>
                </c:pt>
                <c:pt idx="14">
                  <c:v>0.23155222802114014</c:v>
                </c:pt>
                <c:pt idx="15">
                  <c:v>1.0797846704036822</c:v>
                </c:pt>
                <c:pt idx="16">
                  <c:v>1.2902608300908383</c:v>
                </c:pt>
                <c:pt idx="17">
                  <c:v>0.80196373486430861</c:v>
                </c:pt>
                <c:pt idx="18">
                  <c:v>0.45074822913278606</c:v>
                </c:pt>
                <c:pt idx="19">
                  <c:v>-0.14518835536555955</c:v>
                </c:pt>
                <c:pt idx="20">
                  <c:v>0.54831377159389161</c:v>
                </c:pt>
                <c:pt idx="21">
                  <c:v>0.77282182357354934</c:v>
                </c:pt>
                <c:pt idx="22">
                  <c:v>0.42616273110255054</c:v>
                </c:pt>
                <c:pt idx="23">
                  <c:v>0.99607647563240176</c:v>
                </c:pt>
                <c:pt idx="24">
                  <c:v>2.2169005777185742</c:v>
                </c:pt>
                <c:pt idx="25">
                  <c:v>1.9878452236623596</c:v>
                </c:pt>
                <c:pt idx="26">
                  <c:v>2.0619444596065755</c:v>
                </c:pt>
                <c:pt idx="27">
                  <c:v>1.3384652450540522</c:v>
                </c:pt>
                <c:pt idx="28">
                  <c:v>0.70434010420116255</c:v>
                </c:pt>
                <c:pt idx="29">
                  <c:v>1.315427392000992</c:v>
                </c:pt>
                <c:pt idx="30">
                  <c:v>1.5080134682587585</c:v>
                </c:pt>
                <c:pt idx="31">
                  <c:v>1.4626972568603034</c:v>
                </c:pt>
                <c:pt idx="32">
                  <c:v>2.3210289686494421</c:v>
                </c:pt>
                <c:pt idx="33">
                  <c:v>3.4245233672256825</c:v>
                </c:pt>
                <c:pt idx="34">
                  <c:v>3.5339545801818368</c:v>
                </c:pt>
                <c:pt idx="35">
                  <c:v>3.1780958047242578</c:v>
                </c:pt>
                <c:pt idx="36">
                  <c:v>3.0083860612682654</c:v>
                </c:pt>
                <c:pt idx="37">
                  <c:v>2.7060580128010572</c:v>
                </c:pt>
                <c:pt idx="38">
                  <c:v>2.8979330788445252</c:v>
                </c:pt>
                <c:pt idx="39">
                  <c:v>3.1363965506869285</c:v>
                </c:pt>
                <c:pt idx="40">
                  <c:v>2.1900281173726657</c:v>
                </c:pt>
                <c:pt idx="41">
                  <c:v>2.1835473102759173</c:v>
                </c:pt>
                <c:pt idx="42">
                  <c:v>3.2676085339180019</c:v>
                </c:pt>
                <c:pt idx="43">
                  <c:v>3.9146472489129169</c:v>
                </c:pt>
                <c:pt idx="44">
                  <c:v>2.670717334441211</c:v>
                </c:pt>
                <c:pt idx="45">
                  <c:v>2.3747385993543779</c:v>
                </c:pt>
                <c:pt idx="46">
                  <c:v>0.93892947704845175</c:v>
                </c:pt>
                <c:pt idx="47">
                  <c:v>0.97172828034747061</c:v>
                </c:pt>
                <c:pt idx="48">
                  <c:v>1.4454632884043015</c:v>
                </c:pt>
                <c:pt idx="49">
                  <c:v>0.99425099211235268</c:v>
                </c:pt>
                <c:pt idx="50">
                  <c:v>2.1032835630719551</c:v>
                </c:pt>
                <c:pt idx="51">
                  <c:v>0.99274357905531174</c:v>
                </c:pt>
                <c:pt idx="52">
                  <c:v>2.1786827833865607</c:v>
                </c:pt>
                <c:pt idx="53">
                  <c:v>1.6673535391063126</c:v>
                </c:pt>
                <c:pt idx="54">
                  <c:v>1.9303596845354474</c:v>
                </c:pt>
                <c:pt idx="55">
                  <c:v>0.78083328024671472</c:v>
                </c:pt>
                <c:pt idx="56">
                  <c:v>0.8758177546948428</c:v>
                </c:pt>
                <c:pt idx="57">
                  <c:v>1.0502211349250752</c:v>
                </c:pt>
                <c:pt idx="58">
                  <c:v>0.96891327461084975</c:v>
                </c:pt>
                <c:pt idx="59">
                  <c:v>1.7049621991468804</c:v>
                </c:pt>
                <c:pt idx="60">
                  <c:v>2.6353801657963443</c:v>
                </c:pt>
                <c:pt idx="61">
                  <c:v>3.9574126091605675</c:v>
                </c:pt>
                <c:pt idx="62">
                  <c:v>4.0046952873398096</c:v>
                </c:pt>
                <c:pt idx="63">
                  <c:v>4.5971381616109159</c:v>
                </c:pt>
                <c:pt idx="64">
                  <c:v>4.7846749948379292</c:v>
                </c:pt>
                <c:pt idx="65">
                  <c:v>4.1611388598922687</c:v>
                </c:pt>
                <c:pt idx="66">
                  <c:v>3.5731961016647733</c:v>
                </c:pt>
                <c:pt idx="67">
                  <c:v>3.1930514240172911</c:v>
                </c:pt>
                <c:pt idx="68">
                  <c:v>3.0687261359378422</c:v>
                </c:pt>
                <c:pt idx="69">
                  <c:v>2.6550023102296305</c:v>
                </c:pt>
                <c:pt idx="70">
                  <c:v>2.2161463067227936</c:v>
                </c:pt>
                <c:pt idx="71">
                  <c:v>2.2008425573781505</c:v>
                </c:pt>
                <c:pt idx="72">
                  <c:v>2.5628890039439609</c:v>
                </c:pt>
                <c:pt idx="73">
                  <c:v>2.4522085256053185</c:v>
                </c:pt>
                <c:pt idx="74">
                  <c:v>2.6440283568662495</c:v>
                </c:pt>
                <c:pt idx="75">
                  <c:v>2.8365374859446448</c:v>
                </c:pt>
                <c:pt idx="76">
                  <c:v>3.0603056151041597</c:v>
                </c:pt>
                <c:pt idx="77">
                  <c:v>2.6082036879315518</c:v>
                </c:pt>
                <c:pt idx="78">
                  <c:v>2.3661572472442072</c:v>
                </c:pt>
                <c:pt idx="79">
                  <c:v>1.9616195665346015</c:v>
                </c:pt>
                <c:pt idx="80">
                  <c:v>1.6960052257075573</c:v>
                </c:pt>
                <c:pt idx="81">
                  <c:v>2.2623252283701336</c:v>
                </c:pt>
                <c:pt idx="82">
                  <c:v>1.5670131883920297</c:v>
                </c:pt>
                <c:pt idx="83">
                  <c:v>0.71596041520365417</c:v>
                </c:pt>
                <c:pt idx="84">
                  <c:v>1.3884510524978351</c:v>
                </c:pt>
                <c:pt idx="85">
                  <c:v>2.0761048250870537</c:v>
                </c:pt>
                <c:pt idx="86">
                  <c:v>2.3259668785021113</c:v>
                </c:pt>
              </c:numCache>
            </c:numRef>
          </c:val>
          <c:smooth val="0"/>
          <c:extLst>
            <c:ext xmlns:c16="http://schemas.microsoft.com/office/drawing/2014/chart" uri="{C3380CC4-5D6E-409C-BE32-E72D297353CC}">
              <c16:uniqueId val="{00000002-7E99-044A-93E5-D3DB6C9172AD}"/>
            </c:ext>
          </c:extLst>
        </c:ser>
        <c:ser>
          <c:idx val="3"/>
          <c:order val="3"/>
          <c:tx>
            <c:strRef>
              <c:f>Sheet1!$E$1</c:f>
              <c:strCache>
                <c:ptCount val="1"/>
                <c:pt idx="0">
                  <c:v>Energy</c:v>
                </c:pt>
              </c:strCache>
            </c:strRef>
          </c:tx>
          <c:spPr>
            <a:ln w="25400" cap="flat">
              <a:solidFill>
                <a:srgbClr val="14CFA6"/>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Sheet1!$E$2:$E$88</c:f>
              <c:numCache>
                <c:formatCode>General</c:formatCode>
                <c:ptCount val="87"/>
                <c:pt idx="0">
                  <c:v>0.14954847322808518</c:v>
                </c:pt>
                <c:pt idx="1">
                  <c:v>0.28874716924131061</c:v>
                </c:pt>
                <c:pt idx="2">
                  <c:v>0.69051732554097989</c:v>
                </c:pt>
                <c:pt idx="3">
                  <c:v>3.086401153391261</c:v>
                </c:pt>
                <c:pt idx="4">
                  <c:v>4.2735764967967906</c:v>
                </c:pt>
                <c:pt idx="5">
                  <c:v>3.271446281414391</c:v>
                </c:pt>
                <c:pt idx="6">
                  <c:v>2.1753721522121716</c:v>
                </c:pt>
                <c:pt idx="7">
                  <c:v>2.2928463974024833</c:v>
                </c:pt>
                <c:pt idx="8">
                  <c:v>2.6366048940457727</c:v>
                </c:pt>
                <c:pt idx="9">
                  <c:v>3.1444368227039563</c:v>
                </c:pt>
                <c:pt idx="10">
                  <c:v>2.6784258926598961</c:v>
                </c:pt>
                <c:pt idx="11">
                  <c:v>2.9415633535230441</c:v>
                </c:pt>
                <c:pt idx="12">
                  <c:v>3.1011762177919122</c:v>
                </c:pt>
                <c:pt idx="13">
                  <c:v>3.1015268949645609</c:v>
                </c:pt>
                <c:pt idx="14">
                  <c:v>3.2334657041884167</c:v>
                </c:pt>
                <c:pt idx="15">
                  <c:v>2.5685993750406073</c:v>
                </c:pt>
                <c:pt idx="16">
                  <c:v>2.1418802147526876</c:v>
                </c:pt>
                <c:pt idx="17">
                  <c:v>2.26190449774947</c:v>
                </c:pt>
                <c:pt idx="18">
                  <c:v>2.1801195159903242</c:v>
                </c:pt>
                <c:pt idx="19">
                  <c:v>2.3435395378518877</c:v>
                </c:pt>
                <c:pt idx="20">
                  <c:v>2.7463568039862047</c:v>
                </c:pt>
                <c:pt idx="21">
                  <c:v>2.5772786879945699</c:v>
                </c:pt>
                <c:pt idx="22">
                  <c:v>2.2984710842541562</c:v>
                </c:pt>
                <c:pt idx="23">
                  <c:v>2.448224993101781</c:v>
                </c:pt>
                <c:pt idx="24">
                  <c:v>2.4163100470868266</c:v>
                </c:pt>
                <c:pt idx="25">
                  <c:v>2.5464374334701834</c:v>
                </c:pt>
                <c:pt idx="26">
                  <c:v>2.4950509131021379</c:v>
                </c:pt>
                <c:pt idx="27">
                  <c:v>2.6257642166788471</c:v>
                </c:pt>
                <c:pt idx="28">
                  <c:v>3.5412872522284684</c:v>
                </c:pt>
                <c:pt idx="29">
                  <c:v>2.6124975523897289</c:v>
                </c:pt>
                <c:pt idx="30">
                  <c:v>2.1812904110278133</c:v>
                </c:pt>
                <c:pt idx="31">
                  <c:v>2.2895192123421593</c:v>
                </c:pt>
                <c:pt idx="32">
                  <c:v>2.2949473717442017</c:v>
                </c:pt>
                <c:pt idx="33">
                  <c:v>2.2992451254028379</c:v>
                </c:pt>
                <c:pt idx="34">
                  <c:v>1.8099072007966923</c:v>
                </c:pt>
                <c:pt idx="35">
                  <c:v>2.114043203415457</c:v>
                </c:pt>
                <c:pt idx="36">
                  <c:v>2.0963329196421645</c:v>
                </c:pt>
                <c:pt idx="37">
                  <c:v>2.3451452652255176</c:v>
                </c:pt>
                <c:pt idx="38">
                  <c:v>3.1439699659359852</c:v>
                </c:pt>
                <c:pt idx="39">
                  <c:v>4.0322830695097487</c:v>
                </c:pt>
                <c:pt idx="40">
                  <c:v>3.8291657111885473</c:v>
                </c:pt>
                <c:pt idx="41">
                  <c:v>3.8754748386539859</c:v>
                </c:pt>
                <c:pt idx="42">
                  <c:v>2.3030358248192777</c:v>
                </c:pt>
                <c:pt idx="43">
                  <c:v>1.9014253070051688</c:v>
                </c:pt>
                <c:pt idx="44">
                  <c:v>2.2520657926515337</c:v>
                </c:pt>
                <c:pt idx="45">
                  <c:v>2.0352078586077273</c:v>
                </c:pt>
                <c:pt idx="46">
                  <c:v>1.2941149350752503</c:v>
                </c:pt>
                <c:pt idx="47">
                  <c:v>0.86034656838771173</c:v>
                </c:pt>
                <c:pt idx="48">
                  <c:v>0.52056877283816383</c:v>
                </c:pt>
                <c:pt idx="49">
                  <c:v>0.54381483323743918</c:v>
                </c:pt>
                <c:pt idx="50">
                  <c:v>0.17456003478090601</c:v>
                </c:pt>
                <c:pt idx="51">
                  <c:v>0.14475013200097664</c:v>
                </c:pt>
                <c:pt idx="52">
                  <c:v>-6.8075472888497232E-2</c:v>
                </c:pt>
                <c:pt idx="53">
                  <c:v>0.76228153836188539</c:v>
                </c:pt>
                <c:pt idx="54">
                  <c:v>0.92639350984378666</c:v>
                </c:pt>
                <c:pt idx="55">
                  <c:v>0.69337930885786747</c:v>
                </c:pt>
                <c:pt idx="56">
                  <c:v>0.55855788450949695</c:v>
                </c:pt>
                <c:pt idx="57">
                  <c:v>1.2186951154199805</c:v>
                </c:pt>
                <c:pt idx="58">
                  <c:v>0.40933543981231219</c:v>
                </c:pt>
                <c:pt idx="59">
                  <c:v>0.87118853052410983</c:v>
                </c:pt>
                <c:pt idx="60">
                  <c:v>1.2655195299623139</c:v>
                </c:pt>
                <c:pt idx="61">
                  <c:v>0.84664841590193185</c:v>
                </c:pt>
                <c:pt idx="62">
                  <c:v>1.7428464766631031</c:v>
                </c:pt>
                <c:pt idx="63">
                  <c:v>2.3842049770603095</c:v>
                </c:pt>
                <c:pt idx="64">
                  <c:v>2.4648712321826016</c:v>
                </c:pt>
                <c:pt idx="65">
                  <c:v>7.1690442645963426</c:v>
                </c:pt>
                <c:pt idx="66">
                  <c:v>11.596019258034534</c:v>
                </c:pt>
                <c:pt idx="67">
                  <c:v>11.476619532194166</c:v>
                </c:pt>
                <c:pt idx="68">
                  <c:v>13.434001699969672</c:v>
                </c:pt>
                <c:pt idx="69">
                  <c:v>15.142405886889609</c:v>
                </c:pt>
                <c:pt idx="70">
                  <c:v>14.823317611162617</c:v>
                </c:pt>
                <c:pt idx="71">
                  <c:v>15.52667716317298</c:v>
                </c:pt>
                <c:pt idx="72">
                  <c:v>15.672775221059743</c:v>
                </c:pt>
                <c:pt idx="73">
                  <c:v>16.921150318808849</c:v>
                </c:pt>
                <c:pt idx="74">
                  <c:v>14.979838224452449</c:v>
                </c:pt>
                <c:pt idx="75">
                  <c:v>14.432445565108909</c:v>
                </c:pt>
                <c:pt idx="76">
                  <c:v>13.608769726972916</c:v>
                </c:pt>
                <c:pt idx="77">
                  <c:v>15.481492565207262</c:v>
                </c:pt>
                <c:pt idx="78">
                  <c:v>16.178578578692786</c:v>
                </c:pt>
                <c:pt idx="79">
                  <c:v>17.362173805371096</c:v>
                </c:pt>
                <c:pt idx="80">
                  <c:v>17.253019378697307</c:v>
                </c:pt>
                <c:pt idx="81">
                  <c:v>16.34476880647205</c:v>
                </c:pt>
                <c:pt idx="82">
                  <c:v>16.949604521173253</c:v>
                </c:pt>
                <c:pt idx="83">
                  <c:v>18.007501861182437</c:v>
                </c:pt>
                <c:pt idx="84">
                  <c:v>16.229009469795443</c:v>
                </c:pt>
                <c:pt idx="85">
                  <c:v>15.324528264190343</c:v>
                </c:pt>
                <c:pt idx="86">
                  <c:v>14.880525284763968</c:v>
                </c:pt>
              </c:numCache>
            </c:numRef>
          </c:val>
          <c:smooth val="0"/>
          <c:extLst>
            <c:ext xmlns:c16="http://schemas.microsoft.com/office/drawing/2014/chart" uri="{C3380CC4-5D6E-409C-BE32-E72D297353CC}">
              <c16:uniqueId val="{00000003-7E99-044A-93E5-D3DB6C9172AD}"/>
            </c:ext>
          </c:extLst>
        </c:ser>
        <c:ser>
          <c:idx val="4"/>
          <c:order val="4"/>
          <c:tx>
            <c:strRef>
              <c:f>Sheet1!$F$1</c:f>
              <c:strCache>
                <c:ptCount val="1"/>
                <c:pt idx="0">
                  <c:v>Metals</c:v>
                </c:pt>
              </c:strCache>
            </c:strRef>
          </c:tx>
          <c:spPr>
            <a:ln w="25400" cap="flat">
              <a:solidFill>
                <a:srgbClr val="EBE96A"/>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Sheet1!$F$2:$F$88</c:f>
              <c:numCache>
                <c:formatCode>General</c:formatCode>
                <c:ptCount val="87"/>
                <c:pt idx="0">
                  <c:v>-0.18740268952004577</c:v>
                </c:pt>
                <c:pt idx="1">
                  <c:v>-0.22608624814910422</c:v>
                </c:pt>
                <c:pt idx="2">
                  <c:v>-0.17010002971395824</c:v>
                </c:pt>
                <c:pt idx="3">
                  <c:v>-8.3497256764407737E-2</c:v>
                </c:pt>
                <c:pt idx="4">
                  <c:v>-0.16749642707986351</c:v>
                </c:pt>
                <c:pt idx="5">
                  <c:v>-0.17081431533784863</c:v>
                </c:pt>
                <c:pt idx="6">
                  <c:v>-0.21125769981985401</c:v>
                </c:pt>
                <c:pt idx="7">
                  <c:v>-0.12869879449109586</c:v>
                </c:pt>
                <c:pt idx="8">
                  <c:v>-0.10589506671492532</c:v>
                </c:pt>
                <c:pt idx="9">
                  <c:v>-0.14480253289537465</c:v>
                </c:pt>
                <c:pt idx="10">
                  <c:v>-9.4008824444203234E-2</c:v>
                </c:pt>
                <c:pt idx="11">
                  <c:v>-8.3797241970234831E-2</c:v>
                </c:pt>
                <c:pt idx="12">
                  <c:v>-2.5266330038928097E-2</c:v>
                </c:pt>
                <c:pt idx="13">
                  <c:v>-0.15919951126288509</c:v>
                </c:pt>
                <c:pt idx="14">
                  <c:v>-0.26820272530437639</c:v>
                </c:pt>
                <c:pt idx="15">
                  <c:v>0.8878662165165</c:v>
                </c:pt>
                <c:pt idx="16">
                  <c:v>0.87544750412771255</c:v>
                </c:pt>
                <c:pt idx="17">
                  <c:v>1.0778020603334586</c:v>
                </c:pt>
                <c:pt idx="18">
                  <c:v>1.0073079869273429</c:v>
                </c:pt>
                <c:pt idx="19">
                  <c:v>1.1094563367259778</c:v>
                </c:pt>
                <c:pt idx="20">
                  <c:v>1.1420389032061131</c:v>
                </c:pt>
                <c:pt idx="21">
                  <c:v>1.1391761349800282</c:v>
                </c:pt>
                <c:pt idx="22">
                  <c:v>1.1818632852318605</c:v>
                </c:pt>
                <c:pt idx="23">
                  <c:v>1.1685667464197784</c:v>
                </c:pt>
                <c:pt idx="24">
                  <c:v>1.1234556949401846</c:v>
                </c:pt>
                <c:pt idx="25">
                  <c:v>1.1803659482890674</c:v>
                </c:pt>
                <c:pt idx="26">
                  <c:v>1.2167780411948548</c:v>
                </c:pt>
                <c:pt idx="27">
                  <c:v>1.5149090545507731</c:v>
                </c:pt>
                <c:pt idx="28">
                  <c:v>1.4781245861619812</c:v>
                </c:pt>
                <c:pt idx="29">
                  <c:v>1.5190800087729517</c:v>
                </c:pt>
                <c:pt idx="30">
                  <c:v>1.6184096793693517</c:v>
                </c:pt>
                <c:pt idx="31">
                  <c:v>1.3542940400760952</c:v>
                </c:pt>
                <c:pt idx="32">
                  <c:v>1.6024264836304642</c:v>
                </c:pt>
                <c:pt idx="33">
                  <c:v>1.6289946632397176</c:v>
                </c:pt>
                <c:pt idx="34">
                  <c:v>1.7064847844935425</c:v>
                </c:pt>
                <c:pt idx="35">
                  <c:v>1.6932945608434158</c:v>
                </c:pt>
                <c:pt idx="36">
                  <c:v>1.690941527184942</c:v>
                </c:pt>
                <c:pt idx="37">
                  <c:v>1.824621769273117</c:v>
                </c:pt>
                <c:pt idx="38">
                  <c:v>1.8865535502967663</c:v>
                </c:pt>
                <c:pt idx="39">
                  <c:v>1.5557442865139595</c:v>
                </c:pt>
                <c:pt idx="40">
                  <c:v>1.5076982464548425</c:v>
                </c:pt>
                <c:pt idx="41">
                  <c:v>1.5538375089116718</c:v>
                </c:pt>
                <c:pt idx="42">
                  <c:v>1.6264503038756171</c:v>
                </c:pt>
                <c:pt idx="43">
                  <c:v>1.460450726419477</c:v>
                </c:pt>
                <c:pt idx="44">
                  <c:v>1.4984219486181438</c:v>
                </c:pt>
                <c:pt idx="45">
                  <c:v>1.3637283256932589</c:v>
                </c:pt>
                <c:pt idx="46">
                  <c:v>1.5279913314779614</c:v>
                </c:pt>
                <c:pt idx="47">
                  <c:v>1.3715333190708345</c:v>
                </c:pt>
                <c:pt idx="48">
                  <c:v>1.2771572546065413</c:v>
                </c:pt>
                <c:pt idx="49">
                  <c:v>1.0942803958991831</c:v>
                </c:pt>
                <c:pt idx="50">
                  <c:v>1.1650724444605336</c:v>
                </c:pt>
                <c:pt idx="51">
                  <c:v>0.77359171957006811</c:v>
                </c:pt>
                <c:pt idx="52">
                  <c:v>0.38099408962906062</c:v>
                </c:pt>
                <c:pt idx="53">
                  <c:v>0.11297163277874515</c:v>
                </c:pt>
                <c:pt idx="54">
                  <c:v>0.2725462397246346</c:v>
                </c:pt>
                <c:pt idx="55">
                  <c:v>0.34821818804982835</c:v>
                </c:pt>
                <c:pt idx="56">
                  <c:v>7.0686374425372192E-2</c:v>
                </c:pt>
                <c:pt idx="57">
                  <c:v>-0.21659725332298577</c:v>
                </c:pt>
                <c:pt idx="58">
                  <c:v>0.52392322625056298</c:v>
                </c:pt>
                <c:pt idx="59">
                  <c:v>0.29665548501715888</c:v>
                </c:pt>
                <c:pt idx="60">
                  <c:v>0.19016286060622431</c:v>
                </c:pt>
                <c:pt idx="61">
                  <c:v>0.27972102855523051</c:v>
                </c:pt>
                <c:pt idx="62">
                  <c:v>0.28738690636544906</c:v>
                </c:pt>
                <c:pt idx="63">
                  <c:v>0.33751221627057415</c:v>
                </c:pt>
                <c:pt idx="64">
                  <c:v>0.16638377422683975</c:v>
                </c:pt>
                <c:pt idx="65">
                  <c:v>0.34535665846198765</c:v>
                </c:pt>
                <c:pt idx="66">
                  <c:v>0.35144068467263606</c:v>
                </c:pt>
                <c:pt idx="67">
                  <c:v>0.20093160404246038</c:v>
                </c:pt>
                <c:pt idx="68">
                  <c:v>0.39382924169988609</c:v>
                </c:pt>
                <c:pt idx="69">
                  <c:v>1.3808714785890956</c:v>
                </c:pt>
                <c:pt idx="70">
                  <c:v>1.6710259867223656</c:v>
                </c:pt>
                <c:pt idx="71">
                  <c:v>1.4777368030931928</c:v>
                </c:pt>
                <c:pt idx="72">
                  <c:v>1.1093158215584873</c:v>
                </c:pt>
                <c:pt idx="73">
                  <c:v>1.1243495777264274</c:v>
                </c:pt>
                <c:pt idx="74">
                  <c:v>0.7249185989033764</c:v>
                </c:pt>
                <c:pt idx="75">
                  <c:v>0.34532240087620236</c:v>
                </c:pt>
                <c:pt idx="76">
                  <c:v>0.28671757965340894</c:v>
                </c:pt>
                <c:pt idx="77">
                  <c:v>0.4013192256627019</c:v>
                </c:pt>
                <c:pt idx="78">
                  <c:v>0.56528031948217283</c:v>
                </c:pt>
                <c:pt idx="79">
                  <c:v>0.74274265677514684</c:v>
                </c:pt>
                <c:pt idx="80">
                  <c:v>0.76343964336553494</c:v>
                </c:pt>
                <c:pt idx="81">
                  <c:v>3.1397135572496786E-2</c:v>
                </c:pt>
                <c:pt idx="82">
                  <c:v>-0.36805779455723203</c:v>
                </c:pt>
                <c:pt idx="83">
                  <c:v>7.5097276540574243E-2</c:v>
                </c:pt>
                <c:pt idx="84">
                  <c:v>0.11356836664324801</c:v>
                </c:pt>
                <c:pt idx="85">
                  <c:v>8.4897412657289617E-2</c:v>
                </c:pt>
                <c:pt idx="86">
                  <c:v>4.0513896568218646E-2</c:v>
                </c:pt>
              </c:numCache>
            </c:numRef>
          </c:val>
          <c:smooth val="0"/>
          <c:extLst>
            <c:ext xmlns:c16="http://schemas.microsoft.com/office/drawing/2014/chart" uri="{C3380CC4-5D6E-409C-BE32-E72D297353CC}">
              <c16:uniqueId val="{00000004-7E99-044A-93E5-D3DB6C9172AD}"/>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title>
          <c:tx>
            <c:rich>
              <a:bodyPr/>
              <a:lstStyle/>
              <a:p>
                <a:pPr>
                  <a:defRPr/>
                </a:pPr>
                <a:r>
                  <a:rPr lang="en-GB"/>
                  <a:t>Cumulative Contribution (%)</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b"/>
      <c:overlay val="0"/>
    </c:legend>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Where they agreed</c:v>
                </c:pt>
              </c:strCache>
            </c:strRef>
          </c:tx>
          <c:spPr>
            <a:ln w="31750" cap="flat">
              <a:solidFill>
                <a:srgbClr val="9CA3AF"/>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Sheet1!$B$2:$B$88</c:f>
              <c:numCache>
                <c:formatCode>General</c:formatCode>
                <c:ptCount val="87"/>
                <c:pt idx="0">
                  <c:v>-3.9399999999999998E-2</c:v>
                </c:pt>
                <c:pt idx="1">
                  <c:v>1.29E-2</c:v>
                </c:pt>
                <c:pt idx="2">
                  <c:v>-3.5299999999999998E-2</c:v>
                </c:pt>
                <c:pt idx="3">
                  <c:v>-7.3099999999999998E-2</c:v>
                </c:pt>
                <c:pt idx="4">
                  <c:v>-0.16450000000000001</c:v>
                </c:pt>
                <c:pt idx="5">
                  <c:v>-5.4100000000000002E-2</c:v>
                </c:pt>
                <c:pt idx="6">
                  <c:v>-0.47249999999999998</c:v>
                </c:pt>
                <c:pt idx="7">
                  <c:v>-0.43880000000000002</c:v>
                </c:pt>
                <c:pt idx="8">
                  <c:v>-0.31059999999999999</c:v>
                </c:pt>
                <c:pt idx="9">
                  <c:v>-0.31819999999999998</c:v>
                </c:pt>
                <c:pt idx="10">
                  <c:v>-0.1603</c:v>
                </c:pt>
                <c:pt idx="11">
                  <c:v>-0.32479999999999998</c:v>
                </c:pt>
                <c:pt idx="12">
                  <c:v>-1.2800000000000001E-2</c:v>
                </c:pt>
                <c:pt idx="13">
                  <c:v>0.12230000000000001</c:v>
                </c:pt>
                <c:pt idx="14">
                  <c:v>-0.12809999999999999</c:v>
                </c:pt>
                <c:pt idx="15">
                  <c:v>-0.57699999999999996</c:v>
                </c:pt>
                <c:pt idx="16">
                  <c:v>-0.96020000000000005</c:v>
                </c:pt>
                <c:pt idx="17">
                  <c:v>-0.71740000000000004</c:v>
                </c:pt>
                <c:pt idx="18">
                  <c:v>-0.4909</c:v>
                </c:pt>
                <c:pt idx="19">
                  <c:v>-0.51370000000000005</c:v>
                </c:pt>
                <c:pt idx="20">
                  <c:v>-0.25719999999999998</c:v>
                </c:pt>
                <c:pt idx="21">
                  <c:v>-0.12520000000000001</c:v>
                </c:pt>
                <c:pt idx="22">
                  <c:v>-0.1021</c:v>
                </c:pt>
                <c:pt idx="23">
                  <c:v>0.1052</c:v>
                </c:pt>
                <c:pt idx="24">
                  <c:v>0.36280000000000001</c:v>
                </c:pt>
                <c:pt idx="25">
                  <c:v>0.50970000000000004</c:v>
                </c:pt>
                <c:pt idx="26">
                  <c:v>0.87490000000000001</c:v>
                </c:pt>
                <c:pt idx="27">
                  <c:v>0.4214</c:v>
                </c:pt>
                <c:pt idx="28">
                  <c:v>0.83930000000000005</c:v>
                </c:pt>
                <c:pt idx="29">
                  <c:v>0.55579999999999996</c:v>
                </c:pt>
                <c:pt idx="30">
                  <c:v>0.32019999999999998</c:v>
                </c:pt>
                <c:pt idx="31">
                  <c:v>0.67479999999999996</c:v>
                </c:pt>
                <c:pt idx="32">
                  <c:v>0.37740000000000001</c:v>
                </c:pt>
                <c:pt idx="33">
                  <c:v>0.98980000000000001</c:v>
                </c:pt>
                <c:pt idx="34">
                  <c:v>1.2571000000000001</c:v>
                </c:pt>
                <c:pt idx="35">
                  <c:v>1.3398000000000001</c:v>
                </c:pt>
                <c:pt idx="36">
                  <c:v>1.6234999999999999</c:v>
                </c:pt>
                <c:pt idx="37">
                  <c:v>1.3957999999999999</c:v>
                </c:pt>
                <c:pt idx="38">
                  <c:v>1.1842999999999999</c:v>
                </c:pt>
                <c:pt idx="39">
                  <c:v>1.2563</c:v>
                </c:pt>
                <c:pt idx="40">
                  <c:v>1.2494000000000001</c:v>
                </c:pt>
                <c:pt idx="41">
                  <c:v>1.2678</c:v>
                </c:pt>
                <c:pt idx="42">
                  <c:v>1.2381</c:v>
                </c:pt>
                <c:pt idx="43">
                  <c:v>1.3959999999999999</c:v>
                </c:pt>
                <c:pt idx="44">
                  <c:v>1.5290999999999999</c:v>
                </c:pt>
                <c:pt idx="45">
                  <c:v>1.4026000000000001</c:v>
                </c:pt>
                <c:pt idx="46">
                  <c:v>1.0884</c:v>
                </c:pt>
                <c:pt idx="47">
                  <c:v>1.1505000000000001</c:v>
                </c:pt>
                <c:pt idx="48">
                  <c:v>0.61580000000000001</c:v>
                </c:pt>
                <c:pt idx="49">
                  <c:v>1.3955</c:v>
                </c:pt>
                <c:pt idx="50">
                  <c:v>1.6967000000000001</c:v>
                </c:pt>
                <c:pt idx="51">
                  <c:v>1.3564000000000001</c:v>
                </c:pt>
                <c:pt idx="52">
                  <c:v>2.1528999999999998</c:v>
                </c:pt>
                <c:pt idx="53">
                  <c:v>2.157</c:v>
                </c:pt>
                <c:pt idx="54">
                  <c:v>2.5600999999999998</c:v>
                </c:pt>
                <c:pt idx="55">
                  <c:v>2.1324000000000001</c:v>
                </c:pt>
                <c:pt idx="56">
                  <c:v>2.7553000000000001</c:v>
                </c:pt>
                <c:pt idx="57">
                  <c:v>3.8079999999999998</c:v>
                </c:pt>
                <c:pt idx="58">
                  <c:v>3.1886000000000001</c:v>
                </c:pt>
                <c:pt idx="59">
                  <c:v>3.4557000000000002</c:v>
                </c:pt>
                <c:pt idx="60">
                  <c:v>4.2236000000000002</c:v>
                </c:pt>
                <c:pt idx="61">
                  <c:v>4.1719999999999997</c:v>
                </c:pt>
                <c:pt idx="62">
                  <c:v>4.2263999999999999</c:v>
                </c:pt>
                <c:pt idx="63">
                  <c:v>4.6039000000000003</c:v>
                </c:pt>
                <c:pt idx="64">
                  <c:v>5.0542999999999996</c:v>
                </c:pt>
                <c:pt idx="65">
                  <c:v>5.4885000000000002</c:v>
                </c:pt>
                <c:pt idx="66">
                  <c:v>5.5279999999999996</c:v>
                </c:pt>
                <c:pt idx="67">
                  <c:v>6.1877000000000004</c:v>
                </c:pt>
                <c:pt idx="68">
                  <c:v>6.8857999999999997</c:v>
                </c:pt>
                <c:pt idx="69">
                  <c:v>7.4062999999999999</c:v>
                </c:pt>
                <c:pt idx="70">
                  <c:v>6.4588999999999999</c:v>
                </c:pt>
                <c:pt idx="71">
                  <c:v>6.82</c:v>
                </c:pt>
                <c:pt idx="72">
                  <c:v>6.9034000000000004</c:v>
                </c:pt>
                <c:pt idx="73">
                  <c:v>7.5076000000000001</c:v>
                </c:pt>
                <c:pt idx="74">
                  <c:v>6.9995000000000003</c:v>
                </c:pt>
                <c:pt idx="75">
                  <c:v>7.0080999999999998</c:v>
                </c:pt>
                <c:pt idx="76">
                  <c:v>7.0610999999999997</c:v>
                </c:pt>
                <c:pt idx="77">
                  <c:v>7.7378999999999998</c:v>
                </c:pt>
                <c:pt idx="78">
                  <c:v>8.2253000000000007</c:v>
                </c:pt>
                <c:pt idx="79">
                  <c:v>8.3780000000000001</c:v>
                </c:pt>
                <c:pt idx="80">
                  <c:v>7.8895999999999997</c:v>
                </c:pt>
                <c:pt idx="81">
                  <c:v>8.5998000000000001</c:v>
                </c:pt>
                <c:pt idx="82">
                  <c:v>8.4448000000000008</c:v>
                </c:pt>
                <c:pt idx="83">
                  <c:v>8.7159999999999993</c:v>
                </c:pt>
                <c:pt idx="84">
                  <c:v>7.8455000000000004</c:v>
                </c:pt>
                <c:pt idx="85">
                  <c:v>6.6256000000000004</c:v>
                </c:pt>
                <c:pt idx="86">
                  <c:v>6.5693999999999999</c:v>
                </c:pt>
              </c:numCache>
            </c:numRef>
          </c:val>
          <c:smooth val="0"/>
          <c:extLst>
            <c:ext xmlns:c16="http://schemas.microsoft.com/office/drawing/2014/chart" uri="{C3380CC4-5D6E-409C-BE32-E72D297353CC}">
              <c16:uniqueId val="{00000000-8853-464F-A95A-F7D733596E55}"/>
            </c:ext>
          </c:extLst>
        </c:ser>
        <c:ser>
          <c:idx val="1"/>
          <c:order val="1"/>
          <c:tx>
            <c:strRef>
              <c:f>Sheet1!$C$1</c:f>
              <c:strCache>
                <c:ptCount val="1"/>
                <c:pt idx="0">
                  <c:v>Where trend disagreed</c:v>
                </c:pt>
              </c:strCache>
            </c:strRef>
          </c:tx>
          <c:spPr>
            <a:ln w="31750" cap="flat">
              <a:solidFill>
                <a:srgbClr val="2A3F5B"/>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Sheet1!$C$2:$C$88</c:f>
              <c:numCache>
                <c:formatCode>General</c:formatCode>
                <c:ptCount val="87"/>
                <c:pt idx="0">
                  <c:v>-1.14E-2</c:v>
                </c:pt>
                <c:pt idx="1">
                  <c:v>0.30380000000000001</c:v>
                </c:pt>
                <c:pt idx="2">
                  <c:v>0.25750000000000001</c:v>
                </c:pt>
                <c:pt idx="3">
                  <c:v>0.24809999999999999</c:v>
                </c:pt>
                <c:pt idx="4">
                  <c:v>0.36599999999999999</c:v>
                </c:pt>
                <c:pt idx="5">
                  <c:v>-0.69430000000000003</c:v>
                </c:pt>
                <c:pt idx="6">
                  <c:v>0.26150000000000001</c:v>
                </c:pt>
                <c:pt idx="7">
                  <c:v>1.8323</c:v>
                </c:pt>
                <c:pt idx="8">
                  <c:v>2.4847999999999999</c:v>
                </c:pt>
                <c:pt idx="9">
                  <c:v>0.98499999999999999</c:v>
                </c:pt>
                <c:pt idx="10">
                  <c:v>3.4863</c:v>
                </c:pt>
                <c:pt idx="11">
                  <c:v>1.6409</c:v>
                </c:pt>
                <c:pt idx="12">
                  <c:v>2.5668000000000002</c:v>
                </c:pt>
                <c:pt idx="13">
                  <c:v>5.1201999999999996</c:v>
                </c:pt>
                <c:pt idx="14">
                  <c:v>2.4247000000000001</c:v>
                </c:pt>
                <c:pt idx="15">
                  <c:v>-0.60470000000000002</c:v>
                </c:pt>
                <c:pt idx="16">
                  <c:v>-0.41299999999999998</c:v>
                </c:pt>
                <c:pt idx="17">
                  <c:v>1.0674999999999999</c:v>
                </c:pt>
                <c:pt idx="18">
                  <c:v>1.6379999999999999</c:v>
                </c:pt>
                <c:pt idx="19">
                  <c:v>1.4012</c:v>
                </c:pt>
                <c:pt idx="20">
                  <c:v>0.73089999999999999</c:v>
                </c:pt>
                <c:pt idx="21">
                  <c:v>1.4226000000000001</c:v>
                </c:pt>
                <c:pt idx="22">
                  <c:v>1.4384999999999999</c:v>
                </c:pt>
                <c:pt idx="23">
                  <c:v>1.5416000000000001</c:v>
                </c:pt>
                <c:pt idx="24">
                  <c:v>2.5436000000000001</c:v>
                </c:pt>
                <c:pt idx="25">
                  <c:v>3.3818000000000001</c:v>
                </c:pt>
                <c:pt idx="26">
                  <c:v>4.0452000000000004</c:v>
                </c:pt>
                <c:pt idx="27">
                  <c:v>4.2843999999999998</c:v>
                </c:pt>
                <c:pt idx="28">
                  <c:v>4.6090999999999998</c:v>
                </c:pt>
                <c:pt idx="29">
                  <c:v>6.1981000000000002</c:v>
                </c:pt>
                <c:pt idx="30">
                  <c:v>6.9175000000000004</c:v>
                </c:pt>
                <c:pt idx="31">
                  <c:v>8.5469000000000008</c:v>
                </c:pt>
                <c:pt idx="32">
                  <c:v>7.1005000000000003</c:v>
                </c:pt>
                <c:pt idx="33">
                  <c:v>9.1829000000000001</c:v>
                </c:pt>
                <c:pt idx="34">
                  <c:v>9.7866</c:v>
                </c:pt>
                <c:pt idx="35">
                  <c:v>8.9924999999999997</c:v>
                </c:pt>
                <c:pt idx="36">
                  <c:v>9.4915000000000003</c:v>
                </c:pt>
                <c:pt idx="37">
                  <c:v>9.5737000000000005</c:v>
                </c:pt>
                <c:pt idx="38">
                  <c:v>8.9977999999999998</c:v>
                </c:pt>
                <c:pt idx="39">
                  <c:v>9.9135000000000009</c:v>
                </c:pt>
                <c:pt idx="40">
                  <c:v>9.1818000000000008</c:v>
                </c:pt>
                <c:pt idx="41">
                  <c:v>7.2622</c:v>
                </c:pt>
                <c:pt idx="42">
                  <c:v>7.3375000000000004</c:v>
                </c:pt>
                <c:pt idx="43">
                  <c:v>8.2690999999999999</c:v>
                </c:pt>
                <c:pt idx="44">
                  <c:v>9.4151000000000007</c:v>
                </c:pt>
                <c:pt idx="45">
                  <c:v>9.4613999999999994</c:v>
                </c:pt>
                <c:pt idx="46">
                  <c:v>9.5518000000000001</c:v>
                </c:pt>
                <c:pt idx="47">
                  <c:v>11.1561</c:v>
                </c:pt>
                <c:pt idx="48">
                  <c:v>10.0641</c:v>
                </c:pt>
                <c:pt idx="49">
                  <c:v>11.649699999999999</c:v>
                </c:pt>
                <c:pt idx="50">
                  <c:v>14.2295</c:v>
                </c:pt>
                <c:pt idx="51">
                  <c:v>12.2127</c:v>
                </c:pt>
                <c:pt idx="52">
                  <c:v>14.6061</c:v>
                </c:pt>
                <c:pt idx="53">
                  <c:v>14.8733</c:v>
                </c:pt>
                <c:pt idx="54">
                  <c:v>15.9215</c:v>
                </c:pt>
                <c:pt idx="55">
                  <c:v>14.8331</c:v>
                </c:pt>
                <c:pt idx="56">
                  <c:v>16.109400000000001</c:v>
                </c:pt>
                <c:pt idx="57">
                  <c:v>17.045300000000001</c:v>
                </c:pt>
                <c:pt idx="58">
                  <c:v>13.613799999999999</c:v>
                </c:pt>
                <c:pt idx="59">
                  <c:v>15.048500000000001</c:v>
                </c:pt>
                <c:pt idx="60">
                  <c:v>15.1373</c:v>
                </c:pt>
                <c:pt idx="61">
                  <c:v>13.9976</c:v>
                </c:pt>
                <c:pt idx="62">
                  <c:v>14.219200000000001</c:v>
                </c:pt>
                <c:pt idx="63">
                  <c:v>15.1645</c:v>
                </c:pt>
                <c:pt idx="64">
                  <c:v>16.3218</c:v>
                </c:pt>
                <c:pt idx="65">
                  <c:v>15.523099999999999</c:v>
                </c:pt>
                <c:pt idx="66">
                  <c:v>13.4275</c:v>
                </c:pt>
                <c:pt idx="67">
                  <c:v>13.5001</c:v>
                </c:pt>
                <c:pt idx="68">
                  <c:v>12.178599999999999</c:v>
                </c:pt>
                <c:pt idx="69">
                  <c:v>11.8233</c:v>
                </c:pt>
                <c:pt idx="70">
                  <c:v>10.8916</c:v>
                </c:pt>
                <c:pt idx="71">
                  <c:v>11.084300000000001</c:v>
                </c:pt>
                <c:pt idx="72">
                  <c:v>11.305999999999999</c:v>
                </c:pt>
                <c:pt idx="73">
                  <c:v>11.7562</c:v>
                </c:pt>
                <c:pt idx="74">
                  <c:v>11.8782</c:v>
                </c:pt>
                <c:pt idx="75">
                  <c:v>12.3727</c:v>
                </c:pt>
                <c:pt idx="76">
                  <c:v>12.397600000000001</c:v>
                </c:pt>
                <c:pt idx="77">
                  <c:v>12.409599999999999</c:v>
                </c:pt>
                <c:pt idx="78">
                  <c:v>11.9604</c:v>
                </c:pt>
                <c:pt idx="79">
                  <c:v>11.878</c:v>
                </c:pt>
                <c:pt idx="80">
                  <c:v>12.8284</c:v>
                </c:pt>
                <c:pt idx="81">
                  <c:v>13.674899999999999</c:v>
                </c:pt>
                <c:pt idx="82">
                  <c:v>14.741300000000001</c:v>
                </c:pt>
                <c:pt idx="83">
                  <c:v>13.732200000000001</c:v>
                </c:pt>
                <c:pt idx="84">
                  <c:v>14.7925</c:v>
                </c:pt>
                <c:pt idx="85">
                  <c:v>14.6073</c:v>
                </c:pt>
                <c:pt idx="86">
                  <c:v>15.1067</c:v>
                </c:pt>
              </c:numCache>
            </c:numRef>
          </c:val>
          <c:smooth val="0"/>
          <c:extLst>
            <c:ext xmlns:c16="http://schemas.microsoft.com/office/drawing/2014/chart" uri="{C3380CC4-5D6E-409C-BE32-E72D297353CC}">
              <c16:uniqueId val="{00000001-8853-464F-A95A-F7D733596E55}"/>
            </c:ext>
          </c:extLst>
        </c:ser>
        <c:ser>
          <c:idx val="2"/>
          <c:order val="2"/>
          <c:tx>
            <c:strRef>
              <c:f>Sheet1!$D$1</c:f>
              <c:strCache>
                <c:ptCount val="1"/>
                <c:pt idx="0">
                  <c:v>Where carry disagreed</c:v>
                </c:pt>
              </c:strCache>
            </c:strRef>
          </c:tx>
          <c:spPr>
            <a:ln w="31750" cap="flat">
              <a:solidFill>
                <a:srgbClr val="14CFA6"/>
              </a:solidFill>
              <a:prstDash val="solid"/>
              <a:round/>
            </a:ln>
            <a:effectLst/>
          </c:spPr>
          <c:marker>
            <c:symbol val="none"/>
          </c:marker>
          <c:cat>
            <c:strRef>
              <c:f>Sheet1!$A$2:$A$88</c:f>
              <c:strCache>
                <c:ptCount val="87"/>
                <c:pt idx="0">
                  <c:v>2025-06</c:v>
                </c:pt>
                <c:pt idx="7">
                  <c:v>2025-07</c:v>
                </c:pt>
                <c:pt idx="14">
                  <c:v>2025-08</c:v>
                </c:pt>
                <c:pt idx="22">
                  <c:v>2025-09</c:v>
                </c:pt>
                <c:pt idx="29">
                  <c:v>2025-10</c:v>
                </c:pt>
                <c:pt idx="36">
                  <c:v>2025-11</c:v>
                </c:pt>
                <c:pt idx="44">
                  <c:v>2025-12</c:v>
                </c:pt>
                <c:pt idx="51">
                  <c:v>2026-01</c:v>
                </c:pt>
                <c:pt idx="58">
                  <c:v>2026-02</c:v>
                </c:pt>
                <c:pt idx="65">
                  <c:v>2026-03</c:v>
                </c:pt>
                <c:pt idx="72">
                  <c:v>2026-04</c:v>
                </c:pt>
                <c:pt idx="80">
                  <c:v>2026-05</c:v>
                </c:pt>
              </c:strCache>
            </c:strRef>
          </c:cat>
          <c:val>
            <c:numRef>
              <c:f>Sheet1!$D$2:$D$88</c:f>
              <c:numCache>
                <c:formatCode>General</c:formatCode>
                <c:ptCount val="87"/>
                <c:pt idx="0">
                  <c:v>0.3569</c:v>
                </c:pt>
                <c:pt idx="1">
                  <c:v>-2.3199999999999998E-2</c:v>
                </c:pt>
                <c:pt idx="2">
                  <c:v>-0.61219999999999997</c:v>
                </c:pt>
                <c:pt idx="3">
                  <c:v>1.1324000000000001</c:v>
                </c:pt>
                <c:pt idx="4">
                  <c:v>2.1053000000000002</c:v>
                </c:pt>
                <c:pt idx="5">
                  <c:v>4.5114000000000001</c:v>
                </c:pt>
                <c:pt idx="6">
                  <c:v>3.0167999999999999</c:v>
                </c:pt>
                <c:pt idx="7">
                  <c:v>1.6469</c:v>
                </c:pt>
                <c:pt idx="8">
                  <c:v>1.9945999999999999</c:v>
                </c:pt>
                <c:pt idx="9">
                  <c:v>2.9152</c:v>
                </c:pt>
                <c:pt idx="10">
                  <c:v>2.0348000000000002</c:v>
                </c:pt>
                <c:pt idx="11">
                  <c:v>2.3226</c:v>
                </c:pt>
                <c:pt idx="12">
                  <c:v>2.7391000000000001</c:v>
                </c:pt>
                <c:pt idx="13">
                  <c:v>1.9955000000000001</c:v>
                </c:pt>
                <c:pt idx="14">
                  <c:v>2.5125999999999999</c:v>
                </c:pt>
                <c:pt idx="15">
                  <c:v>3.7065999999999999</c:v>
                </c:pt>
                <c:pt idx="16">
                  <c:v>3.8126000000000002</c:v>
                </c:pt>
                <c:pt idx="17">
                  <c:v>2.9708000000000001</c:v>
                </c:pt>
                <c:pt idx="18">
                  <c:v>2.8129</c:v>
                </c:pt>
                <c:pt idx="19">
                  <c:v>1.5691999999999999</c:v>
                </c:pt>
                <c:pt idx="20">
                  <c:v>2.3458999999999999</c:v>
                </c:pt>
                <c:pt idx="21">
                  <c:v>2.1998000000000002</c:v>
                </c:pt>
                <c:pt idx="22">
                  <c:v>2.2936999999999999</c:v>
                </c:pt>
                <c:pt idx="23">
                  <c:v>2.6132</c:v>
                </c:pt>
                <c:pt idx="24">
                  <c:v>4.1090999999999998</c:v>
                </c:pt>
                <c:pt idx="25">
                  <c:v>3.5537999999999998</c:v>
                </c:pt>
                <c:pt idx="26">
                  <c:v>3.9605999999999999</c:v>
                </c:pt>
                <c:pt idx="27">
                  <c:v>2.7698999999999998</c:v>
                </c:pt>
                <c:pt idx="28">
                  <c:v>3.0695999999999999</c:v>
                </c:pt>
                <c:pt idx="29">
                  <c:v>2.8567</c:v>
                </c:pt>
                <c:pt idx="30">
                  <c:v>2.7004000000000001</c:v>
                </c:pt>
                <c:pt idx="31">
                  <c:v>2.3422999999999998</c:v>
                </c:pt>
                <c:pt idx="32">
                  <c:v>3.2397</c:v>
                </c:pt>
                <c:pt idx="33">
                  <c:v>3.6673</c:v>
                </c:pt>
                <c:pt idx="34">
                  <c:v>3.9333999999999998</c:v>
                </c:pt>
                <c:pt idx="35">
                  <c:v>3.4344999999999999</c:v>
                </c:pt>
                <c:pt idx="36">
                  <c:v>2.8746999999999998</c:v>
                </c:pt>
                <c:pt idx="37">
                  <c:v>2.8664999999999998</c:v>
                </c:pt>
                <c:pt idx="38">
                  <c:v>3.2951000000000001</c:v>
                </c:pt>
                <c:pt idx="39">
                  <c:v>3.415</c:v>
                </c:pt>
                <c:pt idx="40">
                  <c:v>3.7719</c:v>
                </c:pt>
                <c:pt idx="41">
                  <c:v>5.6863000000000001</c:v>
                </c:pt>
                <c:pt idx="42">
                  <c:v>4.1536999999999997</c:v>
                </c:pt>
                <c:pt idx="43">
                  <c:v>3.7484000000000002</c:v>
                </c:pt>
                <c:pt idx="44">
                  <c:v>3.5354999999999999</c:v>
                </c:pt>
                <c:pt idx="45">
                  <c:v>3.4497</c:v>
                </c:pt>
                <c:pt idx="46">
                  <c:v>1.3106</c:v>
                </c:pt>
                <c:pt idx="47">
                  <c:v>0.37269999999999998</c:v>
                </c:pt>
                <c:pt idx="48">
                  <c:v>0.7</c:v>
                </c:pt>
                <c:pt idx="49">
                  <c:v>-0.50949999999999995</c:v>
                </c:pt>
                <c:pt idx="50">
                  <c:v>-0.45750000000000002</c:v>
                </c:pt>
                <c:pt idx="51">
                  <c:v>-0.25169999999999998</c:v>
                </c:pt>
                <c:pt idx="52">
                  <c:v>-0.75790000000000002</c:v>
                </c:pt>
                <c:pt idx="53">
                  <c:v>-0.49940000000000001</c:v>
                </c:pt>
                <c:pt idx="54">
                  <c:v>0.22170000000000001</c:v>
                </c:pt>
                <c:pt idx="55">
                  <c:v>-0.68120000000000003</c:v>
                </c:pt>
                <c:pt idx="56">
                  <c:v>-1.0656000000000001</c:v>
                </c:pt>
                <c:pt idx="57">
                  <c:v>-0.69869999999999999</c:v>
                </c:pt>
                <c:pt idx="58">
                  <c:v>1.2316</c:v>
                </c:pt>
                <c:pt idx="59">
                  <c:v>-0.1953</c:v>
                </c:pt>
                <c:pt idx="60">
                  <c:v>1.2849999999999999</c:v>
                </c:pt>
                <c:pt idx="61">
                  <c:v>2.4794</c:v>
                </c:pt>
                <c:pt idx="62">
                  <c:v>2.9338000000000002</c:v>
                </c:pt>
                <c:pt idx="63">
                  <c:v>3.5253999999999999</c:v>
                </c:pt>
                <c:pt idx="64">
                  <c:v>3.6164000000000001</c:v>
                </c:pt>
                <c:pt idx="65">
                  <c:v>6.5667</c:v>
                </c:pt>
                <c:pt idx="66">
                  <c:v>9.8076000000000008</c:v>
                </c:pt>
                <c:pt idx="67">
                  <c:v>11.4023</c:v>
                </c:pt>
                <c:pt idx="68">
                  <c:v>14.3131</c:v>
                </c:pt>
                <c:pt idx="69">
                  <c:v>16.124500000000001</c:v>
                </c:pt>
                <c:pt idx="70">
                  <c:v>16.419499999999999</c:v>
                </c:pt>
                <c:pt idx="71">
                  <c:v>16.605</c:v>
                </c:pt>
                <c:pt idx="72">
                  <c:v>16.099299999999999</c:v>
                </c:pt>
                <c:pt idx="73">
                  <c:v>16.851099999999999</c:v>
                </c:pt>
                <c:pt idx="74">
                  <c:v>15.959099999999999</c:v>
                </c:pt>
                <c:pt idx="75">
                  <c:v>15.1342</c:v>
                </c:pt>
                <c:pt idx="76">
                  <c:v>14.7342</c:v>
                </c:pt>
                <c:pt idx="77">
                  <c:v>15.1968</c:v>
                </c:pt>
                <c:pt idx="78">
                  <c:v>16.363299999999999</c:v>
                </c:pt>
                <c:pt idx="79">
                  <c:v>16.306699999999999</c:v>
                </c:pt>
                <c:pt idx="80">
                  <c:v>15.2677</c:v>
                </c:pt>
                <c:pt idx="81">
                  <c:v>14.951700000000001</c:v>
                </c:pt>
                <c:pt idx="82">
                  <c:v>13.700200000000001</c:v>
                </c:pt>
                <c:pt idx="83">
                  <c:v>13.499499999999999</c:v>
                </c:pt>
                <c:pt idx="84">
                  <c:v>13.2753</c:v>
                </c:pt>
                <c:pt idx="85">
                  <c:v>13.745799999999999</c:v>
                </c:pt>
                <c:pt idx="86">
                  <c:v>13.76</c:v>
                </c:pt>
              </c:numCache>
            </c:numRef>
          </c:val>
          <c:smooth val="0"/>
          <c:extLst>
            <c:ext xmlns:c16="http://schemas.microsoft.com/office/drawing/2014/chart" uri="{C3380CC4-5D6E-409C-BE32-E72D297353CC}">
              <c16:uniqueId val="{00000002-8853-464F-A95A-F7D733596E55}"/>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title>
          <c:tx>
            <c:rich>
              <a:bodyPr/>
              <a:lstStyle/>
              <a:p>
                <a:pPr>
                  <a:defRPr/>
                </a:pPr>
                <a:r>
                  <a:rPr lang="en-GB"/>
                  <a:t>Cumulative Contribution (%)</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b"/>
      <c:overlay val="0"/>
    </c:legend>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 vs Trend</c:v>
                </c:pt>
              </c:strCache>
            </c:strRef>
          </c:tx>
          <c:spPr>
            <a:ln w="25400" cap="flat">
              <a:solidFill>
                <a:srgbClr val="2A3F5B"/>
              </a:solidFill>
              <a:prstDash val="solid"/>
              <a:round/>
            </a:ln>
            <a:effectLst/>
          </c:spPr>
          <c:marker>
            <c:symbol val="none"/>
          </c:marker>
          <c:cat>
            <c:strRef>
              <c:f>Sheet1!$A$2:$A$53</c:f>
              <c:strCache>
                <c:ptCount val="52"/>
                <c:pt idx="0">
                  <c:v>2025-06</c:v>
                </c:pt>
                <c:pt idx="4">
                  <c:v>2025-07</c:v>
                </c:pt>
                <c:pt idx="8">
                  <c:v>2025-08</c:v>
                </c:pt>
                <c:pt idx="13">
                  <c:v>2025-09</c:v>
                </c:pt>
                <c:pt idx="17">
                  <c:v>2025-10</c:v>
                </c:pt>
                <c:pt idx="22">
                  <c:v>2025-11</c:v>
                </c:pt>
                <c:pt idx="26">
                  <c:v>2025-12</c:v>
                </c:pt>
                <c:pt idx="30">
                  <c:v>2026-01</c:v>
                </c:pt>
                <c:pt idx="35">
                  <c:v>2026-02</c:v>
                </c:pt>
                <c:pt idx="39">
                  <c:v>2026-03</c:v>
                </c:pt>
                <c:pt idx="43">
                  <c:v>2026-04</c:v>
                </c:pt>
                <c:pt idx="47">
                  <c:v>2026-05</c:v>
                </c:pt>
              </c:strCache>
            </c:strRef>
          </c:cat>
          <c:val>
            <c:numRef>
              <c:f>Sheet1!$B$2:$B$53</c:f>
              <c:numCache>
                <c:formatCode>General</c:formatCode>
                <c:ptCount val="52"/>
                <c:pt idx="0">
                  <c:v>-3.3196269439040797E-2</c:v>
                </c:pt>
                <c:pt idx="1">
                  <c:v>-6.5262668122847298E-2</c:v>
                </c:pt>
                <c:pt idx="2">
                  <c:v>-3.932377265644562E-2</c:v>
                </c:pt>
                <c:pt idx="3">
                  <c:v>-2.0139953090725238E-2</c:v>
                </c:pt>
                <c:pt idx="4">
                  <c:v>-2.3662832714984216E-2</c:v>
                </c:pt>
                <c:pt idx="5">
                  <c:v>-0.31409849621098301</c:v>
                </c:pt>
                <c:pt idx="6">
                  <c:v>-0.1260634645289764</c:v>
                </c:pt>
                <c:pt idx="7">
                  <c:v>-1.4726487174357759E-2</c:v>
                </c:pt>
                <c:pt idx="8">
                  <c:v>0.15378484208052673</c:v>
                </c:pt>
                <c:pt idx="9">
                  <c:v>0.26248209084418789</c:v>
                </c:pt>
                <c:pt idx="10">
                  <c:v>0.44496156122210279</c:v>
                </c:pt>
                <c:pt idx="11">
                  <c:v>0.53996520906482615</c:v>
                </c:pt>
                <c:pt idx="12">
                  <c:v>0.60372953767159032</c:v>
                </c:pt>
                <c:pt idx="13">
                  <c:v>0.62198292437964442</c:v>
                </c:pt>
                <c:pt idx="14">
                  <c:v>0.6643564049570122</c:v>
                </c:pt>
                <c:pt idx="15">
                  <c:v>0.65200840117992775</c:v>
                </c:pt>
                <c:pt idx="16">
                  <c:v>0.66206641046978554</c:v>
                </c:pt>
                <c:pt idx="17">
                  <c:v>0.63639785977852803</c:v>
                </c:pt>
                <c:pt idx="18">
                  <c:v>0.71176327928292893</c:v>
                </c:pt>
                <c:pt idx="19">
                  <c:v>0.69341856345868591</c:v>
                </c:pt>
                <c:pt idx="20">
                  <c:v>0.72162692574140619</c:v>
                </c:pt>
                <c:pt idx="21">
                  <c:v>0.6917403866506826</c:v>
                </c:pt>
                <c:pt idx="22">
                  <c:v>0.70436199112802633</c:v>
                </c:pt>
                <c:pt idx="23">
                  <c:v>0.72992558448355371</c:v>
                </c:pt>
                <c:pt idx="24">
                  <c:v>0.70095519010312868</c:v>
                </c:pt>
                <c:pt idx="25">
                  <c:v>0.70737688602479742</c:v>
                </c:pt>
                <c:pt idx="26">
                  <c:v>0.71121824385504795</c:v>
                </c:pt>
                <c:pt idx="27">
                  <c:v>0.71333607839907143</c:v>
                </c:pt>
                <c:pt idx="28">
                  <c:v>0.70008034576542477</c:v>
                </c:pt>
                <c:pt idx="29">
                  <c:v>0.70232490730966246</c:v>
                </c:pt>
                <c:pt idx="30">
                  <c:v>0.69412509420235791</c:v>
                </c:pt>
                <c:pt idx="31">
                  <c:v>0.71870162683455407</c:v>
                </c:pt>
                <c:pt idx="32">
                  <c:v>0.65019682745276453</c:v>
                </c:pt>
                <c:pt idx="33">
                  <c:v>0.68832414407891729</c:v>
                </c:pt>
                <c:pt idx="34">
                  <c:v>0.61835687003682649</c:v>
                </c:pt>
                <c:pt idx="35">
                  <c:v>0.60535552607783005</c:v>
                </c:pt>
                <c:pt idx="36">
                  <c:v>0.59897901758232464</c:v>
                </c:pt>
                <c:pt idx="37">
                  <c:v>0.5738289699341339</c:v>
                </c:pt>
                <c:pt idx="38">
                  <c:v>0.59099323757879441</c:v>
                </c:pt>
                <c:pt idx="39">
                  <c:v>0.59886996357164246</c:v>
                </c:pt>
                <c:pt idx="40">
                  <c:v>0.59156514734572485</c:v>
                </c:pt>
                <c:pt idx="41">
                  <c:v>0.58771284650557898</c:v>
                </c:pt>
                <c:pt idx="42">
                  <c:v>0.48214339678995455</c:v>
                </c:pt>
                <c:pt idx="43">
                  <c:v>0.44158822197401038</c:v>
                </c:pt>
                <c:pt idx="44">
                  <c:v>0.36616203330441943</c:v>
                </c:pt>
                <c:pt idx="45">
                  <c:v>0.33727340152381768</c:v>
                </c:pt>
                <c:pt idx="46">
                  <c:v>0.31252847635681374</c:v>
                </c:pt>
                <c:pt idx="47">
                  <c:v>0.32694819003452519</c:v>
                </c:pt>
                <c:pt idx="48">
                  <c:v>0.28487940506082632</c:v>
                </c:pt>
                <c:pt idx="49">
                  <c:v>0.23771974845565141</c:v>
                </c:pt>
                <c:pt idx="50">
                  <c:v>0.21066735634067019</c:v>
                </c:pt>
                <c:pt idx="51">
                  <c:v>0.19248679595807189</c:v>
                </c:pt>
              </c:numCache>
            </c:numRef>
          </c:val>
          <c:smooth val="0"/>
          <c:extLst>
            <c:ext xmlns:c16="http://schemas.microsoft.com/office/drawing/2014/chart" uri="{C3380CC4-5D6E-409C-BE32-E72D297353CC}">
              <c16:uniqueId val="{00000000-519B-914B-99B8-F076F1B443B2}"/>
            </c:ext>
          </c:extLst>
        </c:ser>
        <c:ser>
          <c:idx val="1"/>
          <c:order val="1"/>
          <c:tx>
            <c:strRef>
              <c:f>Sheet1!$C$1</c:f>
              <c:strCache>
                <c:ptCount val="1"/>
                <c:pt idx="0">
                  <c:v>S&amp;P 500 vs Carry</c:v>
                </c:pt>
              </c:strCache>
            </c:strRef>
          </c:tx>
          <c:spPr>
            <a:ln w="25400" cap="flat">
              <a:solidFill>
                <a:srgbClr val="3A6A9C"/>
              </a:solidFill>
              <a:prstDash val="solid"/>
              <a:round/>
            </a:ln>
            <a:effectLst/>
          </c:spPr>
          <c:marker>
            <c:symbol val="none"/>
          </c:marker>
          <c:cat>
            <c:strRef>
              <c:f>Sheet1!$A$2:$A$53</c:f>
              <c:strCache>
                <c:ptCount val="52"/>
                <c:pt idx="0">
                  <c:v>2025-06</c:v>
                </c:pt>
                <c:pt idx="4">
                  <c:v>2025-07</c:v>
                </c:pt>
                <c:pt idx="8">
                  <c:v>2025-08</c:v>
                </c:pt>
                <c:pt idx="13">
                  <c:v>2025-09</c:v>
                </c:pt>
                <c:pt idx="17">
                  <c:v>2025-10</c:v>
                </c:pt>
                <c:pt idx="22">
                  <c:v>2025-11</c:v>
                </c:pt>
                <c:pt idx="26">
                  <c:v>2025-12</c:v>
                </c:pt>
                <c:pt idx="30">
                  <c:v>2026-01</c:v>
                </c:pt>
                <c:pt idx="35">
                  <c:v>2026-02</c:v>
                </c:pt>
                <c:pt idx="39">
                  <c:v>2026-03</c:v>
                </c:pt>
                <c:pt idx="43">
                  <c:v>2026-04</c:v>
                </c:pt>
                <c:pt idx="47">
                  <c:v>2026-05</c:v>
                </c:pt>
              </c:strCache>
            </c:strRef>
          </c:cat>
          <c:val>
            <c:numRef>
              <c:f>Sheet1!$C$2:$C$53</c:f>
              <c:numCache>
                <c:formatCode>General</c:formatCode>
                <c:ptCount val="52"/>
                <c:pt idx="0">
                  <c:v>0.23696761206834732</c:v>
                </c:pt>
                <c:pt idx="1">
                  <c:v>0.27019762066194258</c:v>
                </c:pt>
                <c:pt idx="2">
                  <c:v>0.23273320193563102</c:v>
                </c:pt>
                <c:pt idx="3">
                  <c:v>0.21076590971801537</c:v>
                </c:pt>
                <c:pt idx="4">
                  <c:v>0.22363305472729969</c:v>
                </c:pt>
                <c:pt idx="5">
                  <c:v>0.26653682521085725</c:v>
                </c:pt>
                <c:pt idx="6">
                  <c:v>8.1103012791510276E-2</c:v>
                </c:pt>
                <c:pt idx="7">
                  <c:v>-9.2669179240331467E-2</c:v>
                </c:pt>
                <c:pt idx="8">
                  <c:v>-0.10166003120573225</c:v>
                </c:pt>
                <c:pt idx="9">
                  <c:v>-0.11665774765237301</c:v>
                </c:pt>
                <c:pt idx="10">
                  <c:v>-0.1673726127022076</c:v>
                </c:pt>
                <c:pt idx="11">
                  <c:v>-0.28123948089479961</c:v>
                </c:pt>
                <c:pt idx="12">
                  <c:v>-0.36288607614725216</c:v>
                </c:pt>
                <c:pt idx="13">
                  <c:v>-0.37631138365252431</c:v>
                </c:pt>
                <c:pt idx="14">
                  <c:v>-0.37744224343085814</c:v>
                </c:pt>
                <c:pt idx="15">
                  <c:v>-0.23372324931607014</c:v>
                </c:pt>
                <c:pt idx="16">
                  <c:v>-0.10083435250958785</c:v>
                </c:pt>
                <c:pt idx="17">
                  <c:v>-7.6807609764763862E-2</c:v>
                </c:pt>
                <c:pt idx="18">
                  <c:v>-0.18286100377017611</c:v>
                </c:pt>
                <c:pt idx="19">
                  <c:v>-0.19291931238229876</c:v>
                </c:pt>
                <c:pt idx="20">
                  <c:v>-0.22397162071864424</c:v>
                </c:pt>
                <c:pt idx="21">
                  <c:v>-0.20004095456617621</c:v>
                </c:pt>
                <c:pt idx="22">
                  <c:v>-0.2659290400156426</c:v>
                </c:pt>
                <c:pt idx="23">
                  <c:v>-0.24929646528217361</c:v>
                </c:pt>
                <c:pt idx="24">
                  <c:v>-0.31436862918979597</c:v>
                </c:pt>
                <c:pt idx="25">
                  <c:v>-0.335800296524289</c:v>
                </c:pt>
                <c:pt idx="26">
                  <c:v>-0.32634307773356619</c:v>
                </c:pt>
                <c:pt idx="27">
                  <c:v>-0.24815183784111433</c:v>
                </c:pt>
                <c:pt idx="28">
                  <c:v>-0.21167401534150282</c:v>
                </c:pt>
                <c:pt idx="29">
                  <c:v>-0.19806445134307599</c:v>
                </c:pt>
                <c:pt idx="30">
                  <c:v>-0.19541119781681135</c:v>
                </c:pt>
                <c:pt idx="31">
                  <c:v>-0.18095671852578868</c:v>
                </c:pt>
                <c:pt idx="32">
                  <c:v>-0.15305975844235545</c:v>
                </c:pt>
                <c:pt idx="33">
                  <c:v>-7.9319372146462633E-2</c:v>
                </c:pt>
                <c:pt idx="34">
                  <c:v>-9.0583503330256318E-2</c:v>
                </c:pt>
                <c:pt idx="35">
                  <c:v>-7.0507218297007457E-2</c:v>
                </c:pt>
                <c:pt idx="36">
                  <c:v>-2.578517159983992E-2</c:v>
                </c:pt>
                <c:pt idx="37">
                  <c:v>1.6675472279534181E-2</c:v>
                </c:pt>
                <c:pt idx="38">
                  <c:v>-9.8722438325126761E-3</c:v>
                </c:pt>
                <c:pt idx="39">
                  <c:v>-0.15313451396364997</c:v>
                </c:pt>
                <c:pt idx="40">
                  <c:v>-0.15854468984151462</c:v>
                </c:pt>
                <c:pt idx="41">
                  <c:v>-0.24046663618637612</c:v>
                </c:pt>
                <c:pt idx="42">
                  <c:v>-0.33693708303782754</c:v>
                </c:pt>
                <c:pt idx="43">
                  <c:v>-0.40382140027577956</c:v>
                </c:pt>
                <c:pt idx="44">
                  <c:v>-0.47212010933884524</c:v>
                </c:pt>
                <c:pt idx="45">
                  <c:v>-0.49006644293532925</c:v>
                </c:pt>
                <c:pt idx="46">
                  <c:v>-0.52881028865694435</c:v>
                </c:pt>
                <c:pt idx="47">
                  <c:v>-0.53613662981940413</c:v>
                </c:pt>
                <c:pt idx="48">
                  <c:v>-0.59212089144389646</c:v>
                </c:pt>
                <c:pt idx="49">
                  <c:v>-0.59421801512944417</c:v>
                </c:pt>
                <c:pt idx="50">
                  <c:v>-0.58130599838801111</c:v>
                </c:pt>
                <c:pt idx="51">
                  <c:v>-0.57266551125018439</c:v>
                </c:pt>
              </c:numCache>
            </c:numRef>
          </c:val>
          <c:smooth val="0"/>
          <c:extLst>
            <c:ext xmlns:c16="http://schemas.microsoft.com/office/drawing/2014/chart" uri="{C3380CC4-5D6E-409C-BE32-E72D297353CC}">
              <c16:uniqueId val="{00000001-519B-914B-99B8-F076F1B443B2}"/>
            </c:ext>
          </c:extLst>
        </c:ser>
        <c:ser>
          <c:idx val="2"/>
          <c:order val="2"/>
          <c:tx>
            <c:strRef>
              <c:f>Sheet1!$D$1</c:f>
              <c:strCache>
                <c:ptCount val="1"/>
                <c:pt idx="0">
                  <c:v>Trend vs Carry</c:v>
                </c:pt>
              </c:strCache>
            </c:strRef>
          </c:tx>
          <c:spPr>
            <a:ln w="25400" cap="flat">
              <a:solidFill>
                <a:srgbClr val="14CFA6"/>
              </a:solidFill>
              <a:prstDash val="solid"/>
              <a:round/>
            </a:ln>
            <a:effectLst/>
          </c:spPr>
          <c:marker>
            <c:symbol val="none"/>
          </c:marker>
          <c:cat>
            <c:strRef>
              <c:f>Sheet1!$A$2:$A$53</c:f>
              <c:strCache>
                <c:ptCount val="52"/>
                <c:pt idx="0">
                  <c:v>2025-06</c:v>
                </c:pt>
                <c:pt idx="4">
                  <c:v>2025-07</c:v>
                </c:pt>
                <c:pt idx="8">
                  <c:v>2025-08</c:v>
                </c:pt>
                <c:pt idx="13">
                  <c:v>2025-09</c:v>
                </c:pt>
                <c:pt idx="17">
                  <c:v>2025-10</c:v>
                </c:pt>
                <c:pt idx="22">
                  <c:v>2025-11</c:v>
                </c:pt>
                <c:pt idx="26">
                  <c:v>2025-12</c:v>
                </c:pt>
                <c:pt idx="30">
                  <c:v>2026-01</c:v>
                </c:pt>
                <c:pt idx="35">
                  <c:v>2026-02</c:v>
                </c:pt>
                <c:pt idx="39">
                  <c:v>2026-03</c:v>
                </c:pt>
                <c:pt idx="43">
                  <c:v>2026-04</c:v>
                </c:pt>
                <c:pt idx="47">
                  <c:v>2026-05</c:v>
                </c:pt>
              </c:strCache>
            </c:strRef>
          </c:cat>
          <c:val>
            <c:numRef>
              <c:f>Sheet1!$D$2:$D$53</c:f>
              <c:numCache>
                <c:formatCode>General</c:formatCode>
                <c:ptCount val="52"/>
                <c:pt idx="0">
                  <c:v>-0.27743012852698862</c:v>
                </c:pt>
                <c:pt idx="1">
                  <c:v>-0.25361215608142251</c:v>
                </c:pt>
                <c:pt idx="2">
                  <c:v>-0.29383556353368978</c:v>
                </c:pt>
                <c:pt idx="3">
                  <c:v>-0.29623313582507232</c:v>
                </c:pt>
                <c:pt idx="4">
                  <c:v>-0.28857278344674148</c:v>
                </c:pt>
                <c:pt idx="5">
                  <c:v>-0.61918752705350444</c:v>
                </c:pt>
                <c:pt idx="6">
                  <c:v>-0.49562712569598716</c:v>
                </c:pt>
                <c:pt idx="7">
                  <c:v>-0.45426202352326683</c:v>
                </c:pt>
                <c:pt idx="8">
                  <c:v>-0.33220513921068406</c:v>
                </c:pt>
                <c:pt idx="9">
                  <c:v>-0.33275486573571644</c:v>
                </c:pt>
                <c:pt idx="10">
                  <c:v>-0.33485236517557965</c:v>
                </c:pt>
                <c:pt idx="11">
                  <c:v>-0.27568357997109127</c:v>
                </c:pt>
                <c:pt idx="12">
                  <c:v>-0.26509382917377089</c:v>
                </c:pt>
                <c:pt idx="13">
                  <c:v>-0.22621909031622622</c:v>
                </c:pt>
                <c:pt idx="14">
                  <c:v>-0.22057200002230723</c:v>
                </c:pt>
                <c:pt idx="15">
                  <c:v>-8.4719768386543423E-2</c:v>
                </c:pt>
                <c:pt idx="16">
                  <c:v>-3.6424993665940521E-2</c:v>
                </c:pt>
                <c:pt idx="17">
                  <c:v>-5.3170063042109776E-3</c:v>
                </c:pt>
                <c:pt idx="18">
                  <c:v>-2.1944608398662576E-2</c:v>
                </c:pt>
                <c:pt idx="19">
                  <c:v>2.0385663407346908E-2</c:v>
                </c:pt>
                <c:pt idx="20">
                  <c:v>2.7369384460024807E-2</c:v>
                </c:pt>
                <c:pt idx="21">
                  <c:v>-4.4828733856730994E-4</c:v>
                </c:pt>
                <c:pt idx="22">
                  <c:v>-4.8671281315214955E-2</c:v>
                </c:pt>
                <c:pt idx="23">
                  <c:v>-7.4887562990014964E-2</c:v>
                </c:pt>
                <c:pt idx="24">
                  <c:v>-0.13061479593013636</c:v>
                </c:pt>
                <c:pt idx="25">
                  <c:v>-0.14334476260429646</c:v>
                </c:pt>
                <c:pt idx="26">
                  <c:v>-0.14449190433895731</c:v>
                </c:pt>
                <c:pt idx="27">
                  <c:v>-0.10710305738408828</c:v>
                </c:pt>
                <c:pt idx="28">
                  <c:v>-0.1523321699022194</c:v>
                </c:pt>
                <c:pt idx="29">
                  <c:v>-0.16804641836986722</c:v>
                </c:pt>
                <c:pt idx="30">
                  <c:v>-0.2067010578134148</c:v>
                </c:pt>
                <c:pt idx="31">
                  <c:v>-0.15790480164933479</c:v>
                </c:pt>
                <c:pt idx="32">
                  <c:v>-0.17417473695043917</c:v>
                </c:pt>
                <c:pt idx="33">
                  <c:v>-0.11255539934421954</c:v>
                </c:pt>
                <c:pt idx="34">
                  <c:v>-0.19375564313870605</c:v>
                </c:pt>
                <c:pt idx="35">
                  <c:v>-0.1039460192502038</c:v>
                </c:pt>
                <c:pt idx="36">
                  <c:v>-6.9865233504226645E-2</c:v>
                </c:pt>
                <c:pt idx="37">
                  <c:v>-3.07635689511364E-2</c:v>
                </c:pt>
                <c:pt idx="38">
                  <c:v>-3.7786211973558304E-2</c:v>
                </c:pt>
                <c:pt idx="39">
                  <c:v>-0.18927714286202854</c:v>
                </c:pt>
                <c:pt idx="40">
                  <c:v>-0.19705638536180689</c:v>
                </c:pt>
                <c:pt idx="41">
                  <c:v>-0.2311196971540285</c:v>
                </c:pt>
                <c:pt idx="42">
                  <c:v>-0.14199709633548405</c:v>
                </c:pt>
                <c:pt idx="43">
                  <c:v>-0.12557295060688872</c:v>
                </c:pt>
                <c:pt idx="44">
                  <c:v>-7.9653492820054433E-2</c:v>
                </c:pt>
                <c:pt idx="45">
                  <c:v>-4.5916540756250949E-2</c:v>
                </c:pt>
                <c:pt idx="46">
                  <c:v>-5.5646326374297665E-2</c:v>
                </c:pt>
                <c:pt idx="47">
                  <c:v>3.890205025610965E-3</c:v>
                </c:pt>
                <c:pt idx="48">
                  <c:v>-9.6282475215252201E-3</c:v>
                </c:pt>
                <c:pt idx="49">
                  <c:v>-2.5372865185007504E-2</c:v>
                </c:pt>
                <c:pt idx="50">
                  <c:v>6.1125123457860531E-3</c:v>
                </c:pt>
                <c:pt idx="51">
                  <c:v>3.6285873154397144E-2</c:v>
                </c:pt>
              </c:numCache>
            </c:numRef>
          </c:val>
          <c:smooth val="0"/>
          <c:extLst>
            <c:ext xmlns:c16="http://schemas.microsoft.com/office/drawing/2014/chart" uri="{C3380CC4-5D6E-409C-BE32-E72D297353CC}">
              <c16:uniqueId val="{00000002-519B-914B-99B8-F076F1B443B2}"/>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max val="0.8"/>
          <c:min val="-0.8"/>
        </c:scaling>
        <c:delete val="0"/>
        <c:axPos val="l"/>
        <c:majorGridlines>
          <c:spPr>
            <a:ln w="6350" cap="flat">
              <a:solidFill>
                <a:srgbClr val="E2E8F0"/>
              </a:solidFill>
              <a:prstDash val="solid"/>
              <a:round/>
            </a:ln>
          </c:spPr>
        </c:majorGridlines>
        <c:title>
          <c:tx>
            <c:rich>
              <a:bodyPr/>
              <a:lstStyle/>
              <a:p>
                <a:pPr>
                  <a:defRPr/>
                </a:pPr>
                <a:r>
                  <a:rPr lang="en-GB"/>
                  <a:t>Rolling 63-Day Correlation</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b"/>
      <c:overlay val="0"/>
    </c:legend>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 (SPY)</c:v>
                </c:pt>
              </c:strCache>
            </c:strRef>
          </c:tx>
          <c:spPr>
            <a:ln w="31750" cap="flat">
              <a:solidFill>
                <a:srgbClr val="94A3B8"/>
              </a:solidFill>
              <a:prstDash val="dash"/>
              <a:round/>
            </a:ln>
            <a:effectLst/>
          </c:spPr>
          <c:marker>
            <c:symbol val="none"/>
          </c:marker>
          <c:cat>
            <c:strRef>
              <c:f>Sheet1!$A$2:$A$53</c:f>
              <c:strCache>
                <c:ptCount val="52"/>
                <c:pt idx="0">
                  <c:v>2025-06</c:v>
                </c:pt>
                <c:pt idx="4">
                  <c:v>2025-07</c:v>
                </c:pt>
                <c:pt idx="9">
                  <c:v>2025-08</c:v>
                </c:pt>
                <c:pt idx="13">
                  <c:v>2025-09</c:v>
                </c:pt>
                <c:pt idx="17">
                  <c:v>2025-10</c:v>
                </c:pt>
                <c:pt idx="22">
                  <c:v>2025-11</c:v>
                </c:pt>
                <c:pt idx="26">
                  <c:v>2025-12</c:v>
                </c:pt>
                <c:pt idx="30">
                  <c:v>2026-01</c:v>
                </c:pt>
                <c:pt idx="35">
                  <c:v>2026-02</c:v>
                </c:pt>
                <c:pt idx="39">
                  <c:v>2026-03</c:v>
                </c:pt>
                <c:pt idx="43">
                  <c:v>2026-04</c:v>
                </c:pt>
                <c:pt idx="48">
                  <c:v>2026-05</c:v>
                </c:pt>
              </c:strCache>
            </c:strRef>
          </c:cat>
          <c:val>
            <c:numRef>
              <c:f>Sheet1!$B$2:$B$53</c:f>
              <c:numCache>
                <c:formatCode>General</c:formatCode>
                <c:ptCount val="52"/>
                <c:pt idx="0">
                  <c:v>100.42232700570844</c:v>
                </c:pt>
                <c:pt idx="1">
                  <c:v>101.63995607369993</c:v>
                </c:pt>
                <c:pt idx="2">
                  <c:v>102.14037257656258</c:v>
                </c:pt>
                <c:pt idx="3">
                  <c:v>103.15706870879515</c:v>
                </c:pt>
                <c:pt idx="4">
                  <c:v>104.97006313830886</c:v>
                </c:pt>
                <c:pt idx="5">
                  <c:v>105.4578351200425</c:v>
                </c:pt>
                <c:pt idx="6">
                  <c:v>105.79310651361433</c:v>
                </c:pt>
                <c:pt idx="7">
                  <c:v>106.92168749947315</c:v>
                </c:pt>
                <c:pt idx="8">
                  <c:v>107.96781088087866</c:v>
                </c:pt>
                <c:pt idx="9">
                  <c:v>106.77248215015101</c:v>
                </c:pt>
                <c:pt idx="10">
                  <c:v>109.28261117790996</c:v>
                </c:pt>
                <c:pt idx="11">
                  <c:v>108.74901238626637</c:v>
                </c:pt>
                <c:pt idx="12">
                  <c:v>109.70539798438669</c:v>
                </c:pt>
                <c:pt idx="13">
                  <c:v>108.88465361292286</c:v>
                </c:pt>
                <c:pt idx="14">
                  <c:v>110.56867392692081</c:v>
                </c:pt>
                <c:pt idx="15">
                  <c:v>112.20495159447412</c:v>
                </c:pt>
                <c:pt idx="16">
                  <c:v>113.06983683969736</c:v>
                </c:pt>
                <c:pt idx="17">
                  <c:v>113.62290053053346</c:v>
                </c:pt>
                <c:pt idx="18">
                  <c:v>114.09473275229844</c:v>
                </c:pt>
                <c:pt idx="19">
                  <c:v>112.92101465768216</c:v>
                </c:pt>
                <c:pt idx="20">
                  <c:v>114.48142519846152</c:v>
                </c:pt>
                <c:pt idx="21">
                  <c:v>117.1350120659385</c:v>
                </c:pt>
                <c:pt idx="22">
                  <c:v>116.49052465566672</c:v>
                </c:pt>
                <c:pt idx="23">
                  <c:v>116.18759258280053</c:v>
                </c:pt>
                <c:pt idx="24">
                  <c:v>113.50963627460222</c:v>
                </c:pt>
                <c:pt idx="25">
                  <c:v>114.10469510227885</c:v>
                </c:pt>
                <c:pt idx="26">
                  <c:v>116.25012548729303</c:v>
                </c:pt>
                <c:pt idx="27">
                  <c:v>116.48025577184073</c:v>
                </c:pt>
                <c:pt idx="28">
                  <c:v>115.83086382004011</c:v>
                </c:pt>
                <c:pt idx="29">
                  <c:v>117.71037609403847</c:v>
                </c:pt>
                <c:pt idx="30">
                  <c:v>117.49495943407722</c:v>
                </c:pt>
                <c:pt idx="31">
                  <c:v>117.96181048085199</c:v>
                </c:pt>
                <c:pt idx="32">
                  <c:v>118.07798680831596</c:v>
                </c:pt>
                <c:pt idx="33">
                  <c:v>117.87161289679848</c:v>
                </c:pt>
                <c:pt idx="34">
                  <c:v>118.83428243875262</c:v>
                </c:pt>
                <c:pt idx="35">
                  <c:v>115.94052630328613</c:v>
                </c:pt>
                <c:pt idx="36">
                  <c:v>116.56179377475739</c:v>
                </c:pt>
                <c:pt idx="37">
                  <c:v>117.92847492514827</c:v>
                </c:pt>
                <c:pt idx="38">
                  <c:v>117.43158356150947</c:v>
                </c:pt>
                <c:pt idx="39">
                  <c:v>116.62953775462425</c:v>
                </c:pt>
                <c:pt idx="40">
                  <c:v>113.97863305829586</c:v>
                </c:pt>
                <c:pt idx="41">
                  <c:v>112.8867595004418</c:v>
                </c:pt>
                <c:pt idx="42">
                  <c:v>110.69213043321665</c:v>
                </c:pt>
                <c:pt idx="43">
                  <c:v>112.52244402500398</c:v>
                </c:pt>
                <c:pt idx="44">
                  <c:v>116.55474349630973</c:v>
                </c:pt>
                <c:pt idx="45">
                  <c:v>121.85509685320019</c:v>
                </c:pt>
                <c:pt idx="46">
                  <c:v>122.53452912186485</c:v>
                </c:pt>
                <c:pt idx="47">
                  <c:v>123.29220415460649</c:v>
                </c:pt>
                <c:pt idx="48">
                  <c:v>125.49763853988733</c:v>
                </c:pt>
                <c:pt idx="49">
                  <c:v>128.34733043505582</c:v>
                </c:pt>
                <c:pt idx="50">
                  <c:v>127.45623654603794</c:v>
                </c:pt>
                <c:pt idx="51">
                  <c:v>129.78144903146799</c:v>
                </c:pt>
              </c:numCache>
            </c:numRef>
          </c:val>
          <c:smooth val="0"/>
          <c:extLst>
            <c:ext xmlns:c16="http://schemas.microsoft.com/office/drawing/2014/chart" uri="{C3380CC4-5D6E-409C-BE32-E72D297353CC}">
              <c16:uniqueId val="{00000000-E5CA-6842-85A7-238553A248FE}"/>
            </c:ext>
          </c:extLst>
        </c:ser>
        <c:ser>
          <c:idx val="1"/>
          <c:order val="1"/>
          <c:tx>
            <c:strRef>
              <c:f>Sheet1!$C$1</c:f>
              <c:strCache>
                <c:ptCount val="1"/>
                <c:pt idx="0">
                  <c:v>RSST</c:v>
                </c:pt>
              </c:strCache>
            </c:strRef>
          </c:tx>
          <c:spPr>
            <a:ln w="31750" cap="flat">
              <a:solidFill>
                <a:srgbClr val="2A3F5B"/>
              </a:solidFill>
              <a:prstDash val="solid"/>
              <a:round/>
            </a:ln>
            <a:effectLst/>
          </c:spPr>
          <c:marker>
            <c:symbol val="none"/>
          </c:marker>
          <c:cat>
            <c:strRef>
              <c:f>Sheet1!$A$2:$A$53</c:f>
              <c:strCache>
                <c:ptCount val="52"/>
                <c:pt idx="0">
                  <c:v>2025-06</c:v>
                </c:pt>
                <c:pt idx="4">
                  <c:v>2025-07</c:v>
                </c:pt>
                <c:pt idx="9">
                  <c:v>2025-08</c:v>
                </c:pt>
                <c:pt idx="13">
                  <c:v>2025-09</c:v>
                </c:pt>
                <c:pt idx="17">
                  <c:v>2025-10</c:v>
                </c:pt>
                <c:pt idx="22">
                  <c:v>2025-11</c:v>
                </c:pt>
                <c:pt idx="26">
                  <c:v>2025-12</c:v>
                </c:pt>
                <c:pt idx="30">
                  <c:v>2026-01</c:v>
                </c:pt>
                <c:pt idx="35">
                  <c:v>2026-02</c:v>
                </c:pt>
                <c:pt idx="39">
                  <c:v>2026-03</c:v>
                </c:pt>
                <c:pt idx="43">
                  <c:v>2026-04</c:v>
                </c:pt>
                <c:pt idx="48">
                  <c:v>2026-05</c:v>
                </c:pt>
              </c:strCache>
            </c:strRef>
          </c:cat>
          <c:val>
            <c:numRef>
              <c:f>Sheet1!$C$2:$C$53</c:f>
              <c:numCache>
                <c:formatCode>General</c:formatCode>
                <c:ptCount val="52"/>
                <c:pt idx="0">
                  <c:v>101.26311285243403</c:v>
                </c:pt>
                <c:pt idx="1">
                  <c:v>102.24933906912437</c:v>
                </c:pt>
                <c:pt idx="2">
                  <c:v>103.05264184451531</c:v>
                </c:pt>
                <c:pt idx="3">
                  <c:v>102.94544504677066</c:v>
                </c:pt>
                <c:pt idx="4">
                  <c:v>106.7881560633765</c:v>
                </c:pt>
                <c:pt idx="5">
                  <c:v>108.0941513237177</c:v>
                </c:pt>
                <c:pt idx="6">
                  <c:v>107.16449299737197</c:v>
                </c:pt>
                <c:pt idx="7">
                  <c:v>110.45479560192493</c:v>
                </c:pt>
                <c:pt idx="8">
                  <c:v>110.05017933376877</c:v>
                </c:pt>
                <c:pt idx="9">
                  <c:v>104.93705162234986</c:v>
                </c:pt>
                <c:pt idx="10">
                  <c:v>109.76005909472471</c:v>
                </c:pt>
                <c:pt idx="11">
                  <c:v>108.97271964150308</c:v>
                </c:pt>
                <c:pt idx="12">
                  <c:v>110.58389009377183</c:v>
                </c:pt>
                <c:pt idx="13">
                  <c:v>109.62868215213433</c:v>
                </c:pt>
                <c:pt idx="14">
                  <c:v>113.10190819798672</c:v>
                </c:pt>
                <c:pt idx="15">
                  <c:v>117.24933791637146</c:v>
                </c:pt>
                <c:pt idx="16">
                  <c:v>119.50643270701195</c:v>
                </c:pt>
                <c:pt idx="17">
                  <c:v>120.76407228867329</c:v>
                </c:pt>
                <c:pt idx="18">
                  <c:v>123.74692186156683</c:v>
                </c:pt>
                <c:pt idx="19">
                  <c:v>122.95502211786993</c:v>
                </c:pt>
                <c:pt idx="20">
                  <c:v>124.79198919732201</c:v>
                </c:pt>
                <c:pt idx="21">
                  <c:v>129.60633257889501</c:v>
                </c:pt>
                <c:pt idx="22">
                  <c:v>128.1835588386983</c:v>
                </c:pt>
                <c:pt idx="23">
                  <c:v>127.95958356109809</c:v>
                </c:pt>
                <c:pt idx="24">
                  <c:v>123.02572736978907</c:v>
                </c:pt>
                <c:pt idx="25">
                  <c:v>123.03530905189994</c:v>
                </c:pt>
                <c:pt idx="26">
                  <c:v>127.07781981227191</c:v>
                </c:pt>
                <c:pt idx="27">
                  <c:v>127.72602660138705</c:v>
                </c:pt>
                <c:pt idx="28">
                  <c:v>126.66408296316519</c:v>
                </c:pt>
                <c:pt idx="29">
                  <c:v>132.92035422713337</c:v>
                </c:pt>
                <c:pt idx="30">
                  <c:v>133.28959020326033</c:v>
                </c:pt>
                <c:pt idx="31">
                  <c:v>134.63554449015237</c:v>
                </c:pt>
                <c:pt idx="32">
                  <c:v>137.97345578950549</c:v>
                </c:pt>
                <c:pt idx="33">
                  <c:v>138.18510122207948</c:v>
                </c:pt>
                <c:pt idx="34">
                  <c:v>141.98088597360243</c:v>
                </c:pt>
                <c:pt idx="35">
                  <c:v>133.23610246866647</c:v>
                </c:pt>
                <c:pt idx="36">
                  <c:v>136.06311368241612</c:v>
                </c:pt>
                <c:pt idx="37">
                  <c:v>139.67584127330321</c:v>
                </c:pt>
                <c:pt idx="38">
                  <c:v>141.34272196775842</c:v>
                </c:pt>
                <c:pt idx="39">
                  <c:v>136.94427799973397</c:v>
                </c:pt>
                <c:pt idx="40">
                  <c:v>134.77018602895762</c:v>
                </c:pt>
                <c:pt idx="41">
                  <c:v>132.07274424125001</c:v>
                </c:pt>
                <c:pt idx="42">
                  <c:v>129.11201369101565</c:v>
                </c:pt>
                <c:pt idx="43">
                  <c:v>132.38721523256905</c:v>
                </c:pt>
                <c:pt idx="44">
                  <c:v>137.42751201571988</c:v>
                </c:pt>
                <c:pt idx="45">
                  <c:v>143.82851832289211</c:v>
                </c:pt>
                <c:pt idx="46">
                  <c:v>145.50323773707228</c:v>
                </c:pt>
                <c:pt idx="47">
                  <c:v>146.62924677050512</c:v>
                </c:pt>
                <c:pt idx="48">
                  <c:v>149.7011027003698</c:v>
                </c:pt>
                <c:pt idx="49">
                  <c:v>156.6895518857539</c:v>
                </c:pt>
                <c:pt idx="50">
                  <c:v>154.23280490371863</c:v>
                </c:pt>
                <c:pt idx="51">
                  <c:v>156.06660421819953</c:v>
                </c:pt>
              </c:numCache>
            </c:numRef>
          </c:val>
          <c:smooth val="0"/>
          <c:extLst>
            <c:ext xmlns:c16="http://schemas.microsoft.com/office/drawing/2014/chart" uri="{C3380CC4-5D6E-409C-BE32-E72D297353CC}">
              <c16:uniqueId val="{00000001-E5CA-6842-85A7-238553A248FE}"/>
            </c:ext>
          </c:extLst>
        </c:ser>
        <c:ser>
          <c:idx val="2"/>
          <c:order val="2"/>
          <c:tx>
            <c:strRef>
              <c:f>Sheet1!$D$1</c:f>
              <c:strCache>
                <c:ptCount val="1"/>
                <c:pt idx="0">
                  <c:v>RSSY</c:v>
                </c:pt>
              </c:strCache>
            </c:strRef>
          </c:tx>
          <c:spPr>
            <a:ln w="31750" cap="flat">
              <a:solidFill>
                <a:srgbClr val="3A6A9C"/>
              </a:solidFill>
              <a:prstDash val="solid"/>
              <a:round/>
            </a:ln>
            <a:effectLst/>
          </c:spPr>
          <c:marker>
            <c:symbol val="none"/>
          </c:marker>
          <c:cat>
            <c:strRef>
              <c:f>Sheet1!$A$2:$A$53</c:f>
              <c:strCache>
                <c:ptCount val="52"/>
                <c:pt idx="0">
                  <c:v>2025-06</c:v>
                </c:pt>
                <c:pt idx="4">
                  <c:v>2025-07</c:v>
                </c:pt>
                <c:pt idx="9">
                  <c:v>2025-08</c:v>
                </c:pt>
                <c:pt idx="13">
                  <c:v>2025-09</c:v>
                </c:pt>
                <c:pt idx="17">
                  <c:v>2025-10</c:v>
                </c:pt>
                <c:pt idx="22">
                  <c:v>2025-11</c:v>
                </c:pt>
                <c:pt idx="26">
                  <c:v>2025-12</c:v>
                </c:pt>
                <c:pt idx="30">
                  <c:v>2026-01</c:v>
                </c:pt>
                <c:pt idx="35">
                  <c:v>2026-02</c:v>
                </c:pt>
                <c:pt idx="39">
                  <c:v>2026-03</c:v>
                </c:pt>
                <c:pt idx="43">
                  <c:v>2026-04</c:v>
                </c:pt>
                <c:pt idx="48">
                  <c:v>2026-05</c:v>
                </c:pt>
              </c:strCache>
            </c:strRef>
          </c:cat>
          <c:val>
            <c:numRef>
              <c:f>Sheet1!$D$2:$D$53</c:f>
              <c:numCache>
                <c:formatCode>General</c:formatCode>
                <c:ptCount val="52"/>
                <c:pt idx="0">
                  <c:v>100.10799185690031</c:v>
                </c:pt>
                <c:pt idx="1">
                  <c:v>101.31438201524399</c:v>
                </c:pt>
                <c:pt idx="2">
                  <c:v>104.34451028237761</c:v>
                </c:pt>
                <c:pt idx="3">
                  <c:v>105.56938017316165</c:v>
                </c:pt>
                <c:pt idx="4">
                  <c:v>107.07376117163743</c:v>
                </c:pt>
                <c:pt idx="5">
                  <c:v>107.36250920010271</c:v>
                </c:pt>
                <c:pt idx="6">
                  <c:v>107.19157314775292</c:v>
                </c:pt>
                <c:pt idx="7">
                  <c:v>109.40858140572503</c:v>
                </c:pt>
                <c:pt idx="8">
                  <c:v>110.86387948080494</c:v>
                </c:pt>
                <c:pt idx="9">
                  <c:v>109.1729633443874</c:v>
                </c:pt>
                <c:pt idx="10">
                  <c:v>110.13507582816831</c:v>
                </c:pt>
                <c:pt idx="11">
                  <c:v>109.66672624323475</c:v>
                </c:pt>
                <c:pt idx="12">
                  <c:v>111.30912498201806</c:v>
                </c:pt>
                <c:pt idx="13">
                  <c:v>110.56184748783441</c:v>
                </c:pt>
                <c:pt idx="14">
                  <c:v>114.5460000421788</c:v>
                </c:pt>
                <c:pt idx="15">
                  <c:v>117.02519429049904</c:v>
                </c:pt>
                <c:pt idx="16">
                  <c:v>116.79361738199981</c:v>
                </c:pt>
                <c:pt idx="17">
                  <c:v>116.17454339980185</c:v>
                </c:pt>
                <c:pt idx="18">
                  <c:v>115.71485342809346</c:v>
                </c:pt>
                <c:pt idx="19">
                  <c:v>116.16241405039329</c:v>
                </c:pt>
                <c:pt idx="20">
                  <c:v>117.61770623457986</c:v>
                </c:pt>
                <c:pt idx="21">
                  <c:v>118.7911839717746</c:v>
                </c:pt>
                <c:pt idx="22">
                  <c:v>118.12879425077085</c:v>
                </c:pt>
                <c:pt idx="23">
                  <c:v>117.96767242674291</c:v>
                </c:pt>
                <c:pt idx="24">
                  <c:v>115.79628324687661</c:v>
                </c:pt>
                <c:pt idx="25">
                  <c:v>116.08098423161015</c:v>
                </c:pt>
                <c:pt idx="26">
                  <c:v>116.84501542648242</c:v>
                </c:pt>
                <c:pt idx="27">
                  <c:v>114.27630905370221</c:v>
                </c:pt>
                <c:pt idx="28">
                  <c:v>112.86894517781485</c:v>
                </c:pt>
                <c:pt idx="29">
                  <c:v>114.61125346782165</c:v>
                </c:pt>
                <c:pt idx="30">
                  <c:v>114.92602746310916</c:v>
                </c:pt>
                <c:pt idx="31">
                  <c:v>115.52100769150383</c:v>
                </c:pt>
                <c:pt idx="32">
                  <c:v>116.53659770512002</c:v>
                </c:pt>
                <c:pt idx="33">
                  <c:v>114.00056811775472</c:v>
                </c:pt>
                <c:pt idx="34">
                  <c:v>117.60167122287994</c:v>
                </c:pt>
                <c:pt idx="35">
                  <c:v>114.61498829420582</c:v>
                </c:pt>
                <c:pt idx="36">
                  <c:v>118.2473131340884</c:v>
                </c:pt>
                <c:pt idx="37">
                  <c:v>121.48259176215117</c:v>
                </c:pt>
                <c:pt idx="38">
                  <c:v>122.77446467390311</c:v>
                </c:pt>
                <c:pt idx="39">
                  <c:v>128.83619393150801</c:v>
                </c:pt>
                <c:pt idx="40">
                  <c:v>130.64528727942874</c:v>
                </c:pt>
                <c:pt idx="41">
                  <c:v>134.20692139910602</c:v>
                </c:pt>
                <c:pt idx="42">
                  <c:v>131.07944611935633</c:v>
                </c:pt>
                <c:pt idx="43">
                  <c:v>133.43403619152804</c:v>
                </c:pt>
                <c:pt idx="44">
                  <c:v>136.00364387099086</c:v>
                </c:pt>
                <c:pt idx="45">
                  <c:v>140.32814867955037</c:v>
                </c:pt>
                <c:pt idx="46">
                  <c:v>144.41996320076743</c:v>
                </c:pt>
                <c:pt idx="47">
                  <c:v>146.86409485186584</c:v>
                </c:pt>
                <c:pt idx="48">
                  <c:v>147.25996288501554</c:v>
                </c:pt>
                <c:pt idx="49">
                  <c:v>149.43664797800389</c:v>
                </c:pt>
                <c:pt idx="50">
                  <c:v>146.69620439137825</c:v>
                </c:pt>
                <c:pt idx="51">
                  <c:v>148.61781380229243</c:v>
                </c:pt>
              </c:numCache>
            </c:numRef>
          </c:val>
          <c:smooth val="0"/>
          <c:extLst>
            <c:ext xmlns:c16="http://schemas.microsoft.com/office/drawing/2014/chart" uri="{C3380CC4-5D6E-409C-BE32-E72D297353CC}">
              <c16:uniqueId val="{00000002-E5CA-6842-85A7-238553A248FE}"/>
            </c:ext>
          </c:extLst>
        </c:ser>
        <c:ser>
          <c:idx val="3"/>
          <c:order val="3"/>
          <c:tx>
            <c:strRef>
              <c:f>Sheet1!$E$1</c:f>
              <c:strCache>
                <c:ptCount val="1"/>
                <c:pt idx="0">
                  <c:v>50% RSST / 50% RSSY</c:v>
                </c:pt>
              </c:strCache>
            </c:strRef>
          </c:tx>
          <c:spPr>
            <a:ln w="31750" cap="flat">
              <a:solidFill>
                <a:srgbClr val="14CFA6"/>
              </a:solidFill>
              <a:prstDash val="solid"/>
              <a:round/>
            </a:ln>
            <a:effectLst/>
          </c:spPr>
          <c:marker>
            <c:symbol val="none"/>
          </c:marker>
          <c:cat>
            <c:strRef>
              <c:f>Sheet1!$A$2:$A$53</c:f>
              <c:strCache>
                <c:ptCount val="52"/>
                <c:pt idx="0">
                  <c:v>2025-06</c:v>
                </c:pt>
                <c:pt idx="4">
                  <c:v>2025-07</c:v>
                </c:pt>
                <c:pt idx="9">
                  <c:v>2025-08</c:v>
                </c:pt>
                <c:pt idx="13">
                  <c:v>2025-09</c:v>
                </c:pt>
                <c:pt idx="17">
                  <c:v>2025-10</c:v>
                </c:pt>
                <c:pt idx="22">
                  <c:v>2025-11</c:v>
                </c:pt>
                <c:pt idx="26">
                  <c:v>2025-12</c:v>
                </c:pt>
                <c:pt idx="30">
                  <c:v>2026-01</c:v>
                </c:pt>
                <c:pt idx="35">
                  <c:v>2026-02</c:v>
                </c:pt>
                <c:pt idx="39">
                  <c:v>2026-03</c:v>
                </c:pt>
                <c:pt idx="43">
                  <c:v>2026-04</c:v>
                </c:pt>
                <c:pt idx="48">
                  <c:v>2026-05</c:v>
                </c:pt>
              </c:strCache>
            </c:strRef>
          </c:cat>
          <c:val>
            <c:numRef>
              <c:f>Sheet1!$E$2:$E$53</c:f>
              <c:numCache>
                <c:formatCode>General</c:formatCode>
                <c:ptCount val="52"/>
                <c:pt idx="0">
                  <c:v>100</c:v>
                </c:pt>
                <c:pt idx="1">
                  <c:v>101.52044037531743</c:v>
                </c:pt>
                <c:pt idx="2">
                  <c:v>102.64942035056406</c:v>
                </c:pt>
                <c:pt idx="3">
                  <c:v>103.75872754113612</c:v>
                </c:pt>
                <c:pt idx="4">
                  <c:v>106.88613157504751</c:v>
                </c:pt>
                <c:pt idx="5">
                  <c:v>107.7283302619102</c:v>
                </c:pt>
                <c:pt idx="6">
                  <c:v>108.31776445596563</c:v>
                </c:pt>
                <c:pt idx="7">
                  <c:v>109.98815403482374</c:v>
                </c:pt>
                <c:pt idx="8">
                  <c:v>110.3732683578742</c:v>
                </c:pt>
                <c:pt idx="9">
                  <c:v>107.4431244376739</c:v>
                </c:pt>
                <c:pt idx="10">
                  <c:v>108.61864923060944</c:v>
                </c:pt>
                <c:pt idx="11">
                  <c:v>109.57276371325925</c:v>
                </c:pt>
                <c:pt idx="12">
                  <c:v>110.62752667472594</c:v>
                </c:pt>
                <c:pt idx="13">
                  <c:v>110.09526481998438</c:v>
                </c:pt>
                <c:pt idx="14">
                  <c:v>113.82395412008276</c:v>
                </c:pt>
                <c:pt idx="15">
                  <c:v>117.13726610343525</c:v>
                </c:pt>
                <c:pt idx="16">
                  <c:v>118.33325276809279</c:v>
                </c:pt>
                <c:pt idx="17">
                  <c:v>118.131261787931</c:v>
                </c:pt>
                <c:pt idx="18">
                  <c:v>120.54860144105885</c:v>
                </c:pt>
                <c:pt idx="19">
                  <c:v>119.66053666849388</c:v>
                </c:pt>
                <c:pt idx="20">
                  <c:v>122.0373439411467</c:v>
                </c:pt>
                <c:pt idx="21">
                  <c:v>124.26571830364688</c:v>
                </c:pt>
                <c:pt idx="22">
                  <c:v>123.15617654473458</c:v>
                </c:pt>
                <c:pt idx="23">
                  <c:v>122.9636279939205</c:v>
                </c:pt>
                <c:pt idx="24">
                  <c:v>119.41100530833285</c:v>
                </c:pt>
                <c:pt idx="25">
                  <c:v>119.55814664175504</c:v>
                </c:pt>
                <c:pt idx="26">
                  <c:v>121.77116448034307</c:v>
                </c:pt>
                <c:pt idx="27">
                  <c:v>121.10535495870361</c:v>
                </c:pt>
                <c:pt idx="28">
                  <c:v>120.42998836233227</c:v>
                </c:pt>
                <c:pt idx="29">
                  <c:v>122.61168321489156</c:v>
                </c:pt>
                <c:pt idx="30">
                  <c:v>124.10780883318475</c:v>
                </c:pt>
                <c:pt idx="31">
                  <c:v>125.0782760908281</c:v>
                </c:pt>
                <c:pt idx="32">
                  <c:v>127.25502674731275</c:v>
                </c:pt>
                <c:pt idx="33">
                  <c:v>126.0928346699171</c:v>
                </c:pt>
                <c:pt idx="34">
                  <c:v>129.79127859824118</c:v>
                </c:pt>
                <c:pt idx="35">
                  <c:v>123.92554538143614</c:v>
                </c:pt>
                <c:pt idx="36">
                  <c:v>129.74059992980634</c:v>
                </c:pt>
                <c:pt idx="37">
                  <c:v>129.12135340450399</c:v>
                </c:pt>
                <c:pt idx="38">
                  <c:v>131.86187948855587</c:v>
                </c:pt>
                <c:pt idx="39">
                  <c:v>132.890235965621</c:v>
                </c:pt>
                <c:pt idx="40">
                  <c:v>132.70773665419318</c:v>
                </c:pt>
                <c:pt idx="41">
                  <c:v>133.13983282017801</c:v>
                </c:pt>
                <c:pt idx="42">
                  <c:v>130.09572990518598</c:v>
                </c:pt>
                <c:pt idx="43">
                  <c:v>132.91062571204856</c:v>
                </c:pt>
                <c:pt idx="44">
                  <c:v>136.71557794335536</c:v>
                </c:pt>
                <c:pt idx="45">
                  <c:v>142.07833350122124</c:v>
                </c:pt>
                <c:pt idx="46">
                  <c:v>143.60047877568283</c:v>
                </c:pt>
                <c:pt idx="47">
                  <c:v>146.74667081118548</c:v>
                </c:pt>
                <c:pt idx="48">
                  <c:v>148.48053279269266</c:v>
                </c:pt>
                <c:pt idx="49">
                  <c:v>153.0630999318789</c:v>
                </c:pt>
                <c:pt idx="50">
                  <c:v>150.46450464754844</c:v>
                </c:pt>
                <c:pt idx="51">
                  <c:v>152.34220901024599</c:v>
                </c:pt>
              </c:numCache>
            </c:numRef>
          </c:val>
          <c:smooth val="0"/>
          <c:extLst>
            <c:ext xmlns:c16="http://schemas.microsoft.com/office/drawing/2014/chart" uri="{C3380CC4-5D6E-409C-BE32-E72D297353CC}">
              <c16:uniqueId val="{00000003-E5CA-6842-85A7-238553A248FE}"/>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max val="170"/>
          <c:min val="90"/>
        </c:scaling>
        <c:delete val="0"/>
        <c:axPos val="l"/>
        <c:majorGridlines>
          <c:spPr>
            <a:ln w="6350" cap="flat">
              <a:solidFill>
                <a:srgbClr val="E2E8F0"/>
              </a:solidFill>
              <a:prstDash val="solid"/>
              <a:round/>
            </a:ln>
          </c:spPr>
        </c:majorGridlines>
        <c:title>
          <c:tx>
            <c:rich>
              <a:bodyPr/>
              <a:lstStyle/>
              <a:p>
                <a:pPr>
                  <a:defRPr/>
                </a:pPr>
                <a:r>
                  <a:rPr lang="en-GB"/>
                  <a:t>Growth of $100</a:t>
                </a:r>
              </a:p>
            </c:rich>
          </c:tx>
          <c:overlay val="0"/>
        </c:title>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b"/>
      <c:overlay val="0"/>
    </c:legend>
    <c:plotVisOnly val="1"/>
    <c:dispBlanksAs val="span"/>
    <c:showDLblsOverMax val="1"/>
  </c:chart>
  <c:spPr>
    <a:solidFill>
      <a:srgbClr val="FFFFFF"/>
    </a:solidFill>
    <a:ln>
      <a:noFill/>
    </a:ln>
    <a:effectLst/>
  </c:spPr>
  <c:txPr>
    <a:bodyPr/>
    <a:lstStyle/>
    <a:p>
      <a:pPr>
        <a:defRPr>
          <a:latin typeface="DM Sans" pitchFamily="2" charset="77"/>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8508E7-F29E-F190-AF09-7B756CACD961}"/>
              </a:ext>
            </a:extLst>
          </p:cNvPr>
          <p:cNvSpPr>
            <a:spLocks noGrp="1"/>
          </p:cNvSpPr>
          <p:nvPr>
            <p:ph type="hdr" sz="quarter"/>
          </p:nvPr>
        </p:nvSpPr>
        <p:spPr>
          <a:xfrm>
            <a:off x="0" y="0"/>
            <a:ext cx="4004363" cy="34935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BF3B89-EA7A-9D40-B855-93EB1B5E6622}"/>
              </a:ext>
            </a:extLst>
          </p:cNvPr>
          <p:cNvSpPr>
            <a:spLocks noGrp="1"/>
          </p:cNvSpPr>
          <p:nvPr>
            <p:ph type="dt" sz="quarter" idx="1"/>
          </p:nvPr>
        </p:nvSpPr>
        <p:spPr>
          <a:xfrm>
            <a:off x="5234068" y="0"/>
            <a:ext cx="4004363" cy="349352"/>
          </a:xfrm>
          <a:prstGeom prst="rect">
            <a:avLst/>
          </a:prstGeom>
        </p:spPr>
        <p:txBody>
          <a:bodyPr vert="horz" lIns="91440" tIns="45720" rIns="91440" bIns="45720" rtlCol="0"/>
          <a:lstStyle>
            <a:lvl1pPr algn="r">
              <a:defRPr sz="1200"/>
            </a:lvl1pPr>
          </a:lstStyle>
          <a:p>
            <a:fld id="{350C3DE1-2737-8D4C-9497-AB60DD66BF3D}" type="datetimeFigureOut">
              <a:rPr lang="en-US" smtClean="0"/>
              <a:t>6/10/26</a:t>
            </a:fld>
            <a:endParaRPr lang="en-US"/>
          </a:p>
        </p:txBody>
      </p:sp>
      <p:sp>
        <p:nvSpPr>
          <p:cNvPr id="4" name="Footer Placeholder 3">
            <a:extLst>
              <a:ext uri="{FF2B5EF4-FFF2-40B4-BE49-F238E27FC236}">
                <a16:creationId xmlns:a16="http://schemas.microsoft.com/office/drawing/2014/main" id="{9F5398FB-016C-D5BD-CB40-4976EA378C81}"/>
              </a:ext>
            </a:extLst>
          </p:cNvPr>
          <p:cNvSpPr>
            <a:spLocks noGrp="1"/>
          </p:cNvSpPr>
          <p:nvPr>
            <p:ph type="ftr" sz="quarter" idx="2"/>
          </p:nvPr>
        </p:nvSpPr>
        <p:spPr>
          <a:xfrm>
            <a:off x="0" y="6605487"/>
            <a:ext cx="4004363" cy="3493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DF8659-B8F7-726B-C7AA-A9BB674D161D}"/>
              </a:ext>
            </a:extLst>
          </p:cNvPr>
          <p:cNvSpPr>
            <a:spLocks noGrp="1"/>
          </p:cNvSpPr>
          <p:nvPr>
            <p:ph type="sldNum" sz="quarter" idx="3"/>
          </p:nvPr>
        </p:nvSpPr>
        <p:spPr>
          <a:xfrm>
            <a:off x="5234068" y="6605487"/>
            <a:ext cx="4004363" cy="349351"/>
          </a:xfrm>
          <a:prstGeom prst="rect">
            <a:avLst/>
          </a:prstGeom>
        </p:spPr>
        <p:txBody>
          <a:bodyPr vert="horz" lIns="91440" tIns="45720" rIns="91440" bIns="45720" rtlCol="0" anchor="b"/>
          <a:lstStyle>
            <a:lvl1pPr algn="r">
              <a:defRPr sz="1200"/>
            </a:lvl1pPr>
          </a:lstStyle>
          <a:p>
            <a:fld id="{974F7A78-570C-5946-A745-690392E5AFC0}" type="slidenum">
              <a:rPr lang="en-US" smtClean="0"/>
              <a:t>‹#›</a:t>
            </a:fld>
            <a:endParaRPr lang="en-US"/>
          </a:p>
        </p:txBody>
      </p:sp>
    </p:spTree>
    <p:extLst>
      <p:ext uri="{BB962C8B-B14F-4D97-AF65-F5344CB8AC3E}">
        <p14:creationId xmlns:p14="http://schemas.microsoft.com/office/powerpoint/2010/main" val="245573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93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4068" y="0"/>
            <a:ext cx="4004363" cy="349352"/>
          </a:xfrm>
          <a:prstGeom prst="rect">
            <a:avLst/>
          </a:prstGeom>
        </p:spPr>
        <p:txBody>
          <a:bodyPr vert="horz" lIns="91440" tIns="45720" rIns="91440" bIns="45720" rtlCol="0"/>
          <a:lstStyle>
            <a:lvl1pPr algn="r">
              <a:defRPr sz="1200"/>
            </a:lvl1pPr>
          </a:lstStyle>
          <a:p>
            <a:fld id="{D5C63F33-A429-8C49-9B67-BB7FCB912E8B}" type="datetimeFigureOut">
              <a:rPr lang="en-US" smtClean="0"/>
              <a:t>6/10/26</a:t>
            </a:fld>
            <a:endParaRPr lang="en-US"/>
          </a:p>
        </p:txBody>
      </p:sp>
      <p:sp>
        <p:nvSpPr>
          <p:cNvPr id="4" name="Slide Image Placeholder 3"/>
          <p:cNvSpPr>
            <a:spLocks noGrp="1" noRot="1" noChangeAspect="1"/>
          </p:cNvSpPr>
          <p:nvPr>
            <p:ph type="sldImg" idx="2"/>
          </p:nvPr>
        </p:nvSpPr>
        <p:spPr>
          <a:xfrm>
            <a:off x="2535238" y="869950"/>
            <a:ext cx="4170362" cy="2346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084" y="3347017"/>
            <a:ext cx="7392670" cy="273846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5487"/>
            <a:ext cx="4004363" cy="3493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4068" y="6605487"/>
            <a:ext cx="4004363" cy="349351"/>
          </a:xfrm>
          <a:prstGeom prst="rect">
            <a:avLst/>
          </a:prstGeom>
        </p:spPr>
        <p:txBody>
          <a:bodyPr vert="horz" lIns="91440" tIns="45720" rIns="91440" bIns="45720" rtlCol="0" anchor="b"/>
          <a:lstStyle>
            <a:lvl1pPr algn="r">
              <a:defRPr sz="1200"/>
            </a:lvl1pPr>
          </a:lstStyle>
          <a:p>
            <a:fld id="{8DF437D6-FF47-6D46-8AB6-54FC4C1696D8}" type="slidenum">
              <a:rPr lang="en-US" smtClean="0"/>
              <a:t>‹#›</a:t>
            </a:fld>
            <a:endParaRPr lang="en-US"/>
          </a:p>
        </p:txBody>
      </p:sp>
    </p:spTree>
    <p:extLst>
      <p:ext uri="{BB962C8B-B14F-4D97-AF65-F5344CB8AC3E}">
        <p14:creationId xmlns:p14="http://schemas.microsoft.com/office/powerpoint/2010/main" val="4836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437D6-FF47-6D46-8AB6-54FC4C1696D8}" type="slidenum">
              <a:rPr lang="en-US" smtClean="0"/>
              <a:t>1</a:t>
            </a:fld>
            <a:endParaRPr lang="en-US" dirty="0"/>
          </a:p>
        </p:txBody>
      </p:sp>
    </p:spTree>
    <p:extLst>
      <p:ext uri="{BB962C8B-B14F-4D97-AF65-F5344CB8AC3E}">
        <p14:creationId xmlns:p14="http://schemas.microsoft.com/office/powerpoint/2010/main" val="258893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7E30-CDAB-F11F-785C-22FF4B0EE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1B9D5-B1E4-0BAF-B7B9-52DB86428D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B18AC5-95B4-3E8B-E6CB-ADDF531C4BE4}"/>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B28A853E-BD69-04A8-A914-6108DB2EA395}"/>
              </a:ext>
            </a:extLst>
          </p:cNvPr>
          <p:cNvSpPr>
            <a:spLocks noGrp="1"/>
          </p:cNvSpPr>
          <p:nvPr>
            <p:ph type="sldNum" sz="quarter" idx="5"/>
          </p:nvPr>
        </p:nvSpPr>
        <p:spPr/>
        <p:txBody>
          <a:bodyPr/>
          <a:lstStyle/>
          <a:p>
            <a:fld id="{8DF437D6-FF47-6D46-8AB6-54FC4C1696D8}" type="slidenum">
              <a:rPr lang="en-US" smtClean="0"/>
              <a:t>10</a:t>
            </a:fld>
            <a:endParaRPr lang="en-US"/>
          </a:p>
        </p:txBody>
      </p:sp>
    </p:spTree>
    <p:extLst>
      <p:ext uri="{BB962C8B-B14F-4D97-AF65-F5344CB8AC3E}">
        <p14:creationId xmlns:p14="http://schemas.microsoft.com/office/powerpoint/2010/main" val="313582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5FD09-DBB5-998E-8999-0EE76E573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9FBE7-E11A-B26C-2D12-3C7E7695C9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8A0320-A58B-FD1F-3927-C1FCD5D2CA91}"/>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DAB72B39-9AF5-793F-1F8C-7588B84EAC2D}"/>
              </a:ext>
            </a:extLst>
          </p:cNvPr>
          <p:cNvSpPr>
            <a:spLocks noGrp="1"/>
          </p:cNvSpPr>
          <p:nvPr>
            <p:ph type="sldNum" sz="quarter" idx="5"/>
          </p:nvPr>
        </p:nvSpPr>
        <p:spPr/>
        <p:txBody>
          <a:bodyPr/>
          <a:lstStyle/>
          <a:p>
            <a:fld id="{8DF437D6-FF47-6D46-8AB6-54FC4C1696D8}" type="slidenum">
              <a:rPr lang="en-US" smtClean="0"/>
              <a:t>11</a:t>
            </a:fld>
            <a:endParaRPr lang="en-US"/>
          </a:p>
        </p:txBody>
      </p:sp>
    </p:spTree>
    <p:extLst>
      <p:ext uri="{BB962C8B-B14F-4D97-AF65-F5344CB8AC3E}">
        <p14:creationId xmlns:p14="http://schemas.microsoft.com/office/powerpoint/2010/main" val="367248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D6FB-6091-B901-89B0-9F6890DA1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D7588-2F88-2501-9B57-1D1333C7A4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A8F0E6-D081-C0FF-87F3-CAB72E4882EF}"/>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FCDB6702-A148-454A-75DF-A05BD409A683}"/>
              </a:ext>
            </a:extLst>
          </p:cNvPr>
          <p:cNvSpPr>
            <a:spLocks noGrp="1"/>
          </p:cNvSpPr>
          <p:nvPr>
            <p:ph type="sldNum" sz="quarter" idx="5"/>
          </p:nvPr>
        </p:nvSpPr>
        <p:spPr/>
        <p:txBody>
          <a:bodyPr/>
          <a:lstStyle/>
          <a:p>
            <a:fld id="{8DF437D6-FF47-6D46-8AB6-54FC4C1696D8}" type="slidenum">
              <a:rPr lang="en-US" smtClean="0"/>
              <a:t>12</a:t>
            </a:fld>
            <a:endParaRPr lang="en-US"/>
          </a:p>
        </p:txBody>
      </p:sp>
    </p:spTree>
    <p:extLst>
      <p:ext uri="{BB962C8B-B14F-4D97-AF65-F5344CB8AC3E}">
        <p14:creationId xmlns:p14="http://schemas.microsoft.com/office/powerpoint/2010/main" val="358531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F4F81-567D-3BDE-233A-6B4B793EF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AF4C3-EA7E-9707-0C2E-41009EAACE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C5D3F8-EAA8-ADD2-C5EB-77218019BF7F}"/>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B4DFAFF9-8E60-0EBB-E5E1-C8BBB7627AF2}"/>
              </a:ext>
            </a:extLst>
          </p:cNvPr>
          <p:cNvSpPr>
            <a:spLocks noGrp="1"/>
          </p:cNvSpPr>
          <p:nvPr>
            <p:ph type="sldNum" sz="quarter" idx="5"/>
          </p:nvPr>
        </p:nvSpPr>
        <p:spPr/>
        <p:txBody>
          <a:bodyPr/>
          <a:lstStyle/>
          <a:p>
            <a:fld id="{8DF437D6-FF47-6D46-8AB6-54FC4C1696D8}" type="slidenum">
              <a:rPr lang="en-US" smtClean="0"/>
              <a:t>13</a:t>
            </a:fld>
            <a:endParaRPr lang="en-US"/>
          </a:p>
        </p:txBody>
      </p:sp>
    </p:spTree>
    <p:extLst>
      <p:ext uri="{BB962C8B-B14F-4D97-AF65-F5344CB8AC3E}">
        <p14:creationId xmlns:p14="http://schemas.microsoft.com/office/powerpoint/2010/main" val="42738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83F2-8967-8F40-21EF-283301AAE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44A2C-8274-8BBC-7DE0-DC71F88226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86D6A2-F0A4-B918-7AFA-BE53E62594D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82BE32F2-F392-1CC4-1698-07210E154DF8}"/>
              </a:ext>
            </a:extLst>
          </p:cNvPr>
          <p:cNvSpPr>
            <a:spLocks noGrp="1"/>
          </p:cNvSpPr>
          <p:nvPr>
            <p:ph type="sldNum" sz="quarter" idx="5"/>
          </p:nvPr>
        </p:nvSpPr>
        <p:spPr/>
        <p:txBody>
          <a:bodyPr/>
          <a:lstStyle/>
          <a:p>
            <a:fld id="{8DF437D6-FF47-6D46-8AB6-54FC4C1696D8}" type="slidenum">
              <a:rPr lang="en-US" smtClean="0"/>
              <a:t>14</a:t>
            </a:fld>
            <a:endParaRPr lang="en-US"/>
          </a:p>
        </p:txBody>
      </p:sp>
    </p:spTree>
    <p:extLst>
      <p:ext uri="{BB962C8B-B14F-4D97-AF65-F5344CB8AC3E}">
        <p14:creationId xmlns:p14="http://schemas.microsoft.com/office/powerpoint/2010/main" val="391646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158-7124-8750-A891-7843015E9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33FEE-D85B-F1A2-FCAA-40F0B034A2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A4B9B5-95DE-2131-FBC2-11FB5FC3F1EE}"/>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ECE17C37-F6F9-5D25-CEF9-4A4D8F6CDA6F}"/>
              </a:ext>
            </a:extLst>
          </p:cNvPr>
          <p:cNvSpPr>
            <a:spLocks noGrp="1"/>
          </p:cNvSpPr>
          <p:nvPr>
            <p:ph type="sldNum" sz="quarter" idx="5"/>
          </p:nvPr>
        </p:nvSpPr>
        <p:spPr/>
        <p:txBody>
          <a:bodyPr/>
          <a:lstStyle/>
          <a:p>
            <a:fld id="{8DF437D6-FF47-6D46-8AB6-54FC4C1696D8}" type="slidenum">
              <a:rPr lang="en-US" smtClean="0"/>
              <a:t>15</a:t>
            </a:fld>
            <a:endParaRPr lang="en-US"/>
          </a:p>
        </p:txBody>
      </p:sp>
    </p:spTree>
    <p:extLst>
      <p:ext uri="{BB962C8B-B14F-4D97-AF65-F5344CB8AC3E}">
        <p14:creationId xmlns:p14="http://schemas.microsoft.com/office/powerpoint/2010/main" val="3749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74EB-F392-74E8-FD60-8EFD946CB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3A052-855B-6E27-7A26-7EF5A53A79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093CE6-AE07-05EE-013C-6E312234390B}"/>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471A62F-8F6B-C249-B89D-7262ECF0688D}"/>
              </a:ext>
            </a:extLst>
          </p:cNvPr>
          <p:cNvSpPr>
            <a:spLocks noGrp="1"/>
          </p:cNvSpPr>
          <p:nvPr>
            <p:ph type="sldNum" sz="quarter" idx="5"/>
          </p:nvPr>
        </p:nvSpPr>
        <p:spPr/>
        <p:txBody>
          <a:bodyPr/>
          <a:lstStyle/>
          <a:p>
            <a:fld id="{8DF437D6-FF47-6D46-8AB6-54FC4C1696D8}" type="slidenum">
              <a:rPr lang="en-US" smtClean="0"/>
              <a:t>16</a:t>
            </a:fld>
            <a:endParaRPr lang="en-US"/>
          </a:p>
        </p:txBody>
      </p:sp>
    </p:spTree>
    <p:extLst>
      <p:ext uri="{BB962C8B-B14F-4D97-AF65-F5344CB8AC3E}">
        <p14:creationId xmlns:p14="http://schemas.microsoft.com/office/powerpoint/2010/main" val="384729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2D37-3C90-E6D3-73DC-71F4DCBAF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DB757-9251-8098-078C-A3EE2446D5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680AEB-7589-97FB-7EEF-61690944697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07C455EC-8B36-F453-0568-68D187540BA7}"/>
              </a:ext>
            </a:extLst>
          </p:cNvPr>
          <p:cNvSpPr>
            <a:spLocks noGrp="1"/>
          </p:cNvSpPr>
          <p:nvPr>
            <p:ph type="sldNum" sz="quarter" idx="5"/>
          </p:nvPr>
        </p:nvSpPr>
        <p:spPr/>
        <p:txBody>
          <a:bodyPr/>
          <a:lstStyle/>
          <a:p>
            <a:fld id="{8DF437D6-FF47-6D46-8AB6-54FC4C1696D8}" type="slidenum">
              <a:rPr lang="en-US" smtClean="0"/>
              <a:t>17</a:t>
            </a:fld>
            <a:endParaRPr lang="en-US"/>
          </a:p>
        </p:txBody>
      </p:sp>
    </p:spTree>
    <p:extLst>
      <p:ext uri="{BB962C8B-B14F-4D97-AF65-F5344CB8AC3E}">
        <p14:creationId xmlns:p14="http://schemas.microsoft.com/office/powerpoint/2010/main" val="93276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6CD4-0032-9408-BC2D-1FAF6F954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EEC7E-D9CD-636A-5959-C89CED9D56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FCB109-2BFA-16C5-5E3F-468641CDA7BB}"/>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3D00CFCA-63E8-C446-E333-5FC19995B80E}"/>
              </a:ext>
            </a:extLst>
          </p:cNvPr>
          <p:cNvSpPr>
            <a:spLocks noGrp="1"/>
          </p:cNvSpPr>
          <p:nvPr>
            <p:ph type="sldNum" sz="quarter" idx="5"/>
          </p:nvPr>
        </p:nvSpPr>
        <p:spPr/>
        <p:txBody>
          <a:bodyPr/>
          <a:lstStyle/>
          <a:p>
            <a:fld id="{8DF437D6-FF47-6D46-8AB6-54FC4C1696D8}" type="slidenum">
              <a:rPr lang="en-US" smtClean="0"/>
              <a:t>18</a:t>
            </a:fld>
            <a:endParaRPr lang="en-US"/>
          </a:p>
        </p:txBody>
      </p:sp>
    </p:spTree>
    <p:extLst>
      <p:ext uri="{BB962C8B-B14F-4D97-AF65-F5344CB8AC3E}">
        <p14:creationId xmlns:p14="http://schemas.microsoft.com/office/powerpoint/2010/main" val="124616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4723-5EF1-98DF-13A6-051045EED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38D70-02EB-7468-674B-C4928BA849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D0938B-E119-20A2-B1F8-2E85A7B00E1D}"/>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516F5585-369E-61B3-27B9-7EF3785CD13E}"/>
              </a:ext>
            </a:extLst>
          </p:cNvPr>
          <p:cNvSpPr>
            <a:spLocks noGrp="1"/>
          </p:cNvSpPr>
          <p:nvPr>
            <p:ph type="sldNum" sz="quarter" idx="5"/>
          </p:nvPr>
        </p:nvSpPr>
        <p:spPr/>
        <p:txBody>
          <a:bodyPr/>
          <a:lstStyle/>
          <a:p>
            <a:fld id="{8DF437D6-FF47-6D46-8AB6-54FC4C1696D8}" type="slidenum">
              <a:rPr lang="en-US" smtClean="0"/>
              <a:t>19</a:t>
            </a:fld>
            <a:endParaRPr lang="en-US"/>
          </a:p>
        </p:txBody>
      </p:sp>
    </p:spTree>
    <p:extLst>
      <p:ext uri="{BB962C8B-B14F-4D97-AF65-F5344CB8AC3E}">
        <p14:creationId xmlns:p14="http://schemas.microsoft.com/office/powerpoint/2010/main" val="16641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49B7-6B3D-5FE1-7BEA-EB70445ED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3278B-3C40-E765-1248-503B241931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B7722E-B45E-0B2A-6749-BD598B26A2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472A84-5AB0-7104-A061-049515D3826F}"/>
              </a:ext>
            </a:extLst>
          </p:cNvPr>
          <p:cNvSpPr>
            <a:spLocks noGrp="1"/>
          </p:cNvSpPr>
          <p:nvPr>
            <p:ph type="sldNum" sz="quarter" idx="5"/>
          </p:nvPr>
        </p:nvSpPr>
        <p:spPr/>
        <p:txBody>
          <a:bodyPr/>
          <a:lstStyle/>
          <a:p>
            <a:fld id="{8DF437D6-FF47-6D46-8AB6-54FC4C1696D8}" type="slidenum">
              <a:rPr lang="en-US" smtClean="0"/>
              <a:t>2</a:t>
            </a:fld>
            <a:endParaRPr lang="en-US"/>
          </a:p>
        </p:txBody>
      </p:sp>
    </p:spTree>
    <p:extLst>
      <p:ext uri="{BB962C8B-B14F-4D97-AF65-F5344CB8AC3E}">
        <p14:creationId xmlns:p14="http://schemas.microsoft.com/office/powerpoint/2010/main" val="42894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CF1C5-AFFB-6E39-C590-A9B1E1954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FFA39-1D93-72D0-7420-852352CC45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79CE8E-73B8-EE05-312C-E6DA4BDF866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2F29795-D224-DA99-FA56-56931DF171F9}"/>
              </a:ext>
            </a:extLst>
          </p:cNvPr>
          <p:cNvSpPr>
            <a:spLocks noGrp="1"/>
          </p:cNvSpPr>
          <p:nvPr>
            <p:ph type="sldNum" sz="quarter" idx="5"/>
          </p:nvPr>
        </p:nvSpPr>
        <p:spPr/>
        <p:txBody>
          <a:bodyPr/>
          <a:lstStyle/>
          <a:p>
            <a:fld id="{8DF437D6-FF47-6D46-8AB6-54FC4C1696D8}" type="slidenum">
              <a:rPr lang="en-US" smtClean="0"/>
              <a:t>20</a:t>
            </a:fld>
            <a:endParaRPr lang="en-US"/>
          </a:p>
        </p:txBody>
      </p:sp>
    </p:spTree>
    <p:extLst>
      <p:ext uri="{BB962C8B-B14F-4D97-AF65-F5344CB8AC3E}">
        <p14:creationId xmlns:p14="http://schemas.microsoft.com/office/powerpoint/2010/main" val="382125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4BDD-E1A2-8B26-2020-E6EEE4B8D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1E3F5-C340-C67A-FEB1-0B76AA47C0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8D9C2B-4622-1317-BE33-7B01BADC70BC}"/>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82846C0B-CB80-F28D-6133-655E2785048F}"/>
              </a:ext>
            </a:extLst>
          </p:cNvPr>
          <p:cNvSpPr>
            <a:spLocks noGrp="1"/>
          </p:cNvSpPr>
          <p:nvPr>
            <p:ph type="sldNum" sz="quarter" idx="5"/>
          </p:nvPr>
        </p:nvSpPr>
        <p:spPr/>
        <p:txBody>
          <a:bodyPr/>
          <a:lstStyle/>
          <a:p>
            <a:fld id="{8DF437D6-FF47-6D46-8AB6-54FC4C1696D8}" type="slidenum">
              <a:rPr lang="en-US" smtClean="0"/>
              <a:t>21</a:t>
            </a:fld>
            <a:endParaRPr lang="en-US"/>
          </a:p>
        </p:txBody>
      </p:sp>
    </p:spTree>
    <p:extLst>
      <p:ext uri="{BB962C8B-B14F-4D97-AF65-F5344CB8AC3E}">
        <p14:creationId xmlns:p14="http://schemas.microsoft.com/office/powerpoint/2010/main" val="2641329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96E1-73AC-22C9-48CD-9B2012864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CB1F4-AC7F-092B-8814-FB04AE0B9F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C7B18-2424-ABB6-E11B-196208F6082C}"/>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2AD192E5-E444-E740-FC5A-F11E7D3D4C98}"/>
              </a:ext>
            </a:extLst>
          </p:cNvPr>
          <p:cNvSpPr>
            <a:spLocks noGrp="1"/>
          </p:cNvSpPr>
          <p:nvPr>
            <p:ph type="sldNum" sz="quarter" idx="5"/>
          </p:nvPr>
        </p:nvSpPr>
        <p:spPr/>
        <p:txBody>
          <a:bodyPr/>
          <a:lstStyle/>
          <a:p>
            <a:fld id="{8DF437D6-FF47-6D46-8AB6-54FC4C1696D8}" type="slidenum">
              <a:rPr lang="en-US" smtClean="0"/>
              <a:t>22</a:t>
            </a:fld>
            <a:endParaRPr lang="en-US" dirty="0"/>
          </a:p>
        </p:txBody>
      </p:sp>
    </p:spTree>
    <p:extLst>
      <p:ext uri="{BB962C8B-B14F-4D97-AF65-F5344CB8AC3E}">
        <p14:creationId xmlns:p14="http://schemas.microsoft.com/office/powerpoint/2010/main" val="165431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F7E2-B0B3-C3E0-0711-D7F2C661F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AE7DE-9D41-6F93-F221-1A59029FCB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AABDF5-D330-A947-E3FD-4671CDCEC4B0}"/>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22ED64FE-C92E-D9CF-A417-1673D9484C30}"/>
              </a:ext>
            </a:extLst>
          </p:cNvPr>
          <p:cNvSpPr>
            <a:spLocks noGrp="1"/>
          </p:cNvSpPr>
          <p:nvPr>
            <p:ph type="sldNum" sz="quarter" idx="5"/>
          </p:nvPr>
        </p:nvSpPr>
        <p:spPr/>
        <p:txBody>
          <a:bodyPr/>
          <a:lstStyle/>
          <a:p>
            <a:fld id="{8DF437D6-FF47-6D46-8AB6-54FC4C1696D8}" type="slidenum">
              <a:rPr lang="en-US" smtClean="0"/>
              <a:t>23</a:t>
            </a:fld>
            <a:endParaRPr lang="en-US" dirty="0"/>
          </a:p>
        </p:txBody>
      </p:sp>
    </p:spTree>
    <p:extLst>
      <p:ext uri="{BB962C8B-B14F-4D97-AF65-F5344CB8AC3E}">
        <p14:creationId xmlns:p14="http://schemas.microsoft.com/office/powerpoint/2010/main" val="3040323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65452-32EF-AB4B-DE72-C3A5C3AE5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2FC7C-B72C-B920-5B91-42CA0636D2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94C694-E7F9-54DA-5C7A-B358F433F1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63A870-3B1A-1D9F-60A2-0A719315FE7F}"/>
              </a:ext>
            </a:extLst>
          </p:cNvPr>
          <p:cNvSpPr>
            <a:spLocks noGrp="1"/>
          </p:cNvSpPr>
          <p:nvPr>
            <p:ph type="sldNum" sz="quarter" idx="5"/>
          </p:nvPr>
        </p:nvSpPr>
        <p:spPr/>
        <p:txBody>
          <a:bodyPr/>
          <a:lstStyle/>
          <a:p>
            <a:fld id="{8DF437D6-FF47-6D46-8AB6-54FC4C1696D8}" type="slidenum">
              <a:rPr lang="en-US" smtClean="0"/>
              <a:t>24</a:t>
            </a:fld>
            <a:endParaRPr lang="en-US"/>
          </a:p>
        </p:txBody>
      </p:sp>
    </p:spTree>
    <p:extLst>
      <p:ext uri="{BB962C8B-B14F-4D97-AF65-F5344CB8AC3E}">
        <p14:creationId xmlns:p14="http://schemas.microsoft.com/office/powerpoint/2010/main" val="43614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43218-64C5-EB08-511D-FB4E716DC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F6793-C5B7-BE2E-82ED-D1EF34EF2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29C59-621E-8E8B-898E-0F6B8EF1B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93338-77C8-36EB-E9DD-C446B28FE08C}"/>
              </a:ext>
            </a:extLst>
          </p:cNvPr>
          <p:cNvSpPr>
            <a:spLocks noGrp="1"/>
          </p:cNvSpPr>
          <p:nvPr>
            <p:ph type="sldNum" sz="quarter" idx="5"/>
          </p:nvPr>
        </p:nvSpPr>
        <p:spPr/>
        <p:txBody>
          <a:bodyPr/>
          <a:lstStyle/>
          <a:p>
            <a:fld id="{8DF437D6-FF47-6D46-8AB6-54FC4C1696D8}" type="slidenum">
              <a:rPr lang="en-US" smtClean="0"/>
              <a:t>25</a:t>
            </a:fld>
            <a:endParaRPr lang="en-US"/>
          </a:p>
        </p:txBody>
      </p:sp>
    </p:spTree>
    <p:extLst>
      <p:ext uri="{BB962C8B-B14F-4D97-AF65-F5344CB8AC3E}">
        <p14:creationId xmlns:p14="http://schemas.microsoft.com/office/powerpoint/2010/main" val="1645989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437D6-FF47-6D46-8AB6-54FC4C1696D8}" type="slidenum">
              <a:rPr lang="en-US" smtClean="0"/>
              <a:t>26</a:t>
            </a:fld>
            <a:endParaRPr lang="en-US"/>
          </a:p>
        </p:txBody>
      </p:sp>
    </p:spTree>
    <p:extLst>
      <p:ext uri="{BB962C8B-B14F-4D97-AF65-F5344CB8AC3E}">
        <p14:creationId xmlns:p14="http://schemas.microsoft.com/office/powerpoint/2010/main" val="421403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437D6-FF47-6D46-8AB6-54FC4C1696D8}" type="slidenum">
              <a:rPr lang="en-US" smtClean="0"/>
              <a:t>27</a:t>
            </a:fld>
            <a:endParaRPr lang="en-US"/>
          </a:p>
        </p:txBody>
      </p:sp>
    </p:spTree>
    <p:extLst>
      <p:ext uri="{BB962C8B-B14F-4D97-AF65-F5344CB8AC3E}">
        <p14:creationId xmlns:p14="http://schemas.microsoft.com/office/powerpoint/2010/main" val="20213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BB836-5560-F8AB-B587-F2E9E87FD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C965E-9646-85FF-FB58-E970B6E3DC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4D34CE-805F-E3C6-0DFD-179710A940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7AA1E6-7704-2806-EAFD-BE6C30E2CDB3}"/>
              </a:ext>
            </a:extLst>
          </p:cNvPr>
          <p:cNvSpPr>
            <a:spLocks noGrp="1"/>
          </p:cNvSpPr>
          <p:nvPr>
            <p:ph type="sldNum" sz="quarter" idx="5"/>
          </p:nvPr>
        </p:nvSpPr>
        <p:spPr/>
        <p:txBody>
          <a:bodyPr/>
          <a:lstStyle/>
          <a:p>
            <a:fld id="{8DF437D6-FF47-6D46-8AB6-54FC4C1696D8}" type="slidenum">
              <a:rPr lang="en-US" smtClean="0"/>
              <a:t>3</a:t>
            </a:fld>
            <a:endParaRPr lang="en-US"/>
          </a:p>
        </p:txBody>
      </p:sp>
    </p:spTree>
    <p:extLst>
      <p:ext uri="{BB962C8B-B14F-4D97-AF65-F5344CB8AC3E}">
        <p14:creationId xmlns:p14="http://schemas.microsoft.com/office/powerpoint/2010/main" val="220835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08A4-34B1-E851-30DC-812BEF843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4CECD-EB81-4C02-D84D-DF79B83E4A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30C29F-9FBF-46C3-B950-9C87D4D26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6984B-79D4-59D2-CD3A-4FD3AB03A31E}"/>
              </a:ext>
            </a:extLst>
          </p:cNvPr>
          <p:cNvSpPr>
            <a:spLocks noGrp="1"/>
          </p:cNvSpPr>
          <p:nvPr>
            <p:ph type="sldNum" sz="quarter" idx="5"/>
          </p:nvPr>
        </p:nvSpPr>
        <p:spPr/>
        <p:txBody>
          <a:bodyPr/>
          <a:lstStyle/>
          <a:p>
            <a:fld id="{8DF437D6-FF47-6D46-8AB6-54FC4C1696D8}" type="slidenum">
              <a:rPr lang="en-US" smtClean="0"/>
              <a:t>4</a:t>
            </a:fld>
            <a:endParaRPr lang="en-US"/>
          </a:p>
        </p:txBody>
      </p:sp>
    </p:spTree>
    <p:extLst>
      <p:ext uri="{BB962C8B-B14F-4D97-AF65-F5344CB8AC3E}">
        <p14:creationId xmlns:p14="http://schemas.microsoft.com/office/powerpoint/2010/main" val="229035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502B-60E0-CF0B-89C6-EBA9257D5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CDD1D-00B1-7B1E-3F3C-73EE37B7ED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E62644-3037-2F28-1F21-0A4B0E3F2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B01C7-F881-E623-093A-48371DFED2AE}"/>
              </a:ext>
            </a:extLst>
          </p:cNvPr>
          <p:cNvSpPr>
            <a:spLocks noGrp="1"/>
          </p:cNvSpPr>
          <p:nvPr>
            <p:ph type="sldNum" sz="quarter" idx="5"/>
          </p:nvPr>
        </p:nvSpPr>
        <p:spPr/>
        <p:txBody>
          <a:bodyPr/>
          <a:lstStyle/>
          <a:p>
            <a:fld id="{8DF437D6-FF47-6D46-8AB6-54FC4C1696D8}" type="slidenum">
              <a:rPr lang="en-US" smtClean="0"/>
              <a:t>5</a:t>
            </a:fld>
            <a:endParaRPr lang="en-US"/>
          </a:p>
        </p:txBody>
      </p:sp>
    </p:spTree>
    <p:extLst>
      <p:ext uri="{BB962C8B-B14F-4D97-AF65-F5344CB8AC3E}">
        <p14:creationId xmlns:p14="http://schemas.microsoft.com/office/powerpoint/2010/main" val="10313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DF437D6-FF47-6D46-8AB6-54FC4C1696D8}" type="slidenum">
              <a:rPr lang="en-US" smtClean="0"/>
              <a:t>6</a:t>
            </a:fld>
            <a:endParaRPr lang="en-US"/>
          </a:p>
        </p:txBody>
      </p:sp>
    </p:spTree>
    <p:extLst>
      <p:ext uri="{BB962C8B-B14F-4D97-AF65-F5344CB8AC3E}">
        <p14:creationId xmlns:p14="http://schemas.microsoft.com/office/powerpoint/2010/main" val="388058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1D9C2-2CB6-3927-6499-BCAF386AC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D39C9-2094-81F1-A306-09C956F0F4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C4AF49-BECC-741D-8623-7397559BA645}"/>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A0475D1B-194F-6A58-FF0C-A4904AF56FAB}"/>
              </a:ext>
            </a:extLst>
          </p:cNvPr>
          <p:cNvSpPr>
            <a:spLocks noGrp="1"/>
          </p:cNvSpPr>
          <p:nvPr>
            <p:ph type="sldNum" sz="quarter" idx="5"/>
          </p:nvPr>
        </p:nvSpPr>
        <p:spPr/>
        <p:txBody>
          <a:bodyPr/>
          <a:lstStyle/>
          <a:p>
            <a:fld id="{8DF437D6-FF47-6D46-8AB6-54FC4C1696D8}" type="slidenum">
              <a:rPr lang="en-US" smtClean="0"/>
              <a:t>7</a:t>
            </a:fld>
            <a:endParaRPr lang="en-US"/>
          </a:p>
        </p:txBody>
      </p:sp>
    </p:spTree>
    <p:extLst>
      <p:ext uri="{BB962C8B-B14F-4D97-AF65-F5344CB8AC3E}">
        <p14:creationId xmlns:p14="http://schemas.microsoft.com/office/powerpoint/2010/main" val="220551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9601-BBF0-53D6-B348-BDDE37B30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60C8F-60F4-F10C-541F-B4209B4460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53FDDF-83A3-482E-8D8F-6B5D42E7C291}"/>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C825DE37-F9A7-5A32-9573-35FD42B79EFB}"/>
              </a:ext>
            </a:extLst>
          </p:cNvPr>
          <p:cNvSpPr>
            <a:spLocks noGrp="1"/>
          </p:cNvSpPr>
          <p:nvPr>
            <p:ph type="sldNum" sz="quarter" idx="5"/>
          </p:nvPr>
        </p:nvSpPr>
        <p:spPr/>
        <p:txBody>
          <a:bodyPr/>
          <a:lstStyle/>
          <a:p>
            <a:fld id="{8DF437D6-FF47-6D46-8AB6-54FC4C1696D8}" type="slidenum">
              <a:rPr lang="en-US" smtClean="0"/>
              <a:t>8</a:t>
            </a:fld>
            <a:endParaRPr lang="en-US"/>
          </a:p>
        </p:txBody>
      </p:sp>
    </p:spTree>
    <p:extLst>
      <p:ext uri="{BB962C8B-B14F-4D97-AF65-F5344CB8AC3E}">
        <p14:creationId xmlns:p14="http://schemas.microsoft.com/office/powerpoint/2010/main" val="365250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E8A8A-EB88-1792-9066-367EA652E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A27B9-85B1-16CA-F977-0D69B45986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AE8389-1034-3EA9-65ED-918429CE17A3}"/>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4A157FBA-1400-0FED-047E-98A51A50393B}"/>
              </a:ext>
            </a:extLst>
          </p:cNvPr>
          <p:cNvSpPr>
            <a:spLocks noGrp="1"/>
          </p:cNvSpPr>
          <p:nvPr>
            <p:ph type="sldNum" sz="quarter" idx="5"/>
          </p:nvPr>
        </p:nvSpPr>
        <p:spPr/>
        <p:txBody>
          <a:bodyPr/>
          <a:lstStyle/>
          <a:p>
            <a:fld id="{8DF437D6-FF47-6D46-8AB6-54FC4C1696D8}" type="slidenum">
              <a:rPr lang="en-US" smtClean="0"/>
              <a:t>9</a:t>
            </a:fld>
            <a:endParaRPr lang="en-US"/>
          </a:p>
        </p:txBody>
      </p:sp>
    </p:spTree>
    <p:extLst>
      <p:ext uri="{BB962C8B-B14F-4D97-AF65-F5344CB8AC3E}">
        <p14:creationId xmlns:p14="http://schemas.microsoft.com/office/powerpoint/2010/main" val="3609049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6C09A8F-3F67-BE55-63C2-1C92A0B508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7" y="-6753"/>
            <a:ext cx="10859430" cy="6867144"/>
          </a:xfrm>
          <a:prstGeom prst="rect">
            <a:avLst/>
          </a:prstGeom>
        </p:spPr>
      </p:pic>
      <p:sp>
        <p:nvSpPr>
          <p:cNvPr id="9" name="object 2">
            <a:extLst>
              <a:ext uri="{FF2B5EF4-FFF2-40B4-BE49-F238E27FC236}">
                <a16:creationId xmlns:a16="http://schemas.microsoft.com/office/drawing/2014/main" id="{D3CEEC91-6513-76D8-6B05-9F744DE85E95}"/>
              </a:ext>
            </a:extLst>
          </p:cNvPr>
          <p:cNvSpPr/>
          <p:nvPr userDrawn="1"/>
        </p:nvSpPr>
        <p:spPr>
          <a:xfrm>
            <a:off x="-10887" y="5345"/>
            <a:ext cx="10853928" cy="6867144"/>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chemeClr val="tx1">
              <a:alpha val="50000"/>
            </a:schemeClr>
          </a:solidFill>
        </p:spPr>
        <p:txBody>
          <a:bodyPr wrap="square" lIns="0" tIns="0" rIns="0" bIns="0" rtlCol="0"/>
          <a:lstStyle/>
          <a:p>
            <a:endParaRPr dirty="0"/>
          </a:p>
        </p:txBody>
      </p:sp>
      <p:sp>
        <p:nvSpPr>
          <p:cNvPr id="2" name="Holder 2"/>
          <p:cNvSpPr>
            <a:spLocks noGrp="1"/>
          </p:cNvSpPr>
          <p:nvPr>
            <p:ph type="ctrTitle"/>
          </p:nvPr>
        </p:nvSpPr>
        <p:spPr>
          <a:xfrm>
            <a:off x="990600" y="3505200"/>
            <a:ext cx="6934200" cy="541020"/>
          </a:xfrm>
          <a:prstGeom prst="rect">
            <a:avLst/>
          </a:prstGeom>
        </p:spPr>
        <p:txBody>
          <a:bodyPr wrap="square" lIns="0" tIns="0" rIns="0" bIns="0">
            <a:spAutoFit/>
          </a:bodyPr>
          <a:lstStyle>
            <a:lvl1pPr>
              <a:defRPr sz="3800">
                <a:solidFill>
                  <a:schemeClr val="bg1"/>
                </a:solidFill>
                <a:latin typeface="DM Sans" pitchFamily="2" charset="0"/>
              </a:defRPr>
            </a:lvl1pPr>
          </a:lstStyle>
          <a:p>
            <a:endParaRPr dirty="0"/>
          </a:p>
        </p:txBody>
      </p:sp>
      <p:pic>
        <p:nvPicPr>
          <p:cNvPr id="7" name="Picture 6" descr="A black and white logo&#10;&#10;Description automatically generated">
            <a:extLst>
              <a:ext uri="{FF2B5EF4-FFF2-40B4-BE49-F238E27FC236}">
                <a16:creationId xmlns:a16="http://schemas.microsoft.com/office/drawing/2014/main" id="{B0034D15-1A67-9108-B7D4-0F76873922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5129" y="2236102"/>
            <a:ext cx="6266489" cy="1019926"/>
          </a:xfrm>
          <a:prstGeom prst="rect">
            <a:avLst/>
          </a:prstGeom>
        </p:spPr>
      </p:pic>
    </p:spTree>
    <p:extLst>
      <p:ext uri="{BB962C8B-B14F-4D97-AF65-F5344CB8AC3E}">
        <p14:creationId xmlns:p14="http://schemas.microsoft.com/office/powerpoint/2010/main" val="177953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75251" y="631044"/>
            <a:ext cx="9263743" cy="492125"/>
          </a:xfrm>
          <a:prstGeom prst="rect">
            <a:avLst/>
          </a:prstGeom>
        </p:spPr>
        <p:txBody>
          <a:bodyPr>
            <a:noAutofit/>
          </a:bodyPr>
          <a:lstStyle>
            <a:lvl1pPr>
              <a:defRPr lang="en-US" sz="2600" b="1" kern="1200" dirty="0">
                <a:solidFill>
                  <a:srgbClr val="00488C"/>
                </a:solidFill>
                <a:latin typeface="HelveticaNeueLT Com 45 Lt" panose="020B0403020202020204" pitchFamily="34" charset="0"/>
                <a:ea typeface="+mj-ea"/>
                <a:cs typeface="+mj-cs"/>
              </a:defRPr>
            </a:lvl1pPr>
          </a:lstStyle>
          <a:p>
            <a:r>
              <a:rPr lang="en-US"/>
              <a:t>Click to edit Master title style</a:t>
            </a:r>
          </a:p>
        </p:txBody>
      </p:sp>
      <p:sp>
        <p:nvSpPr>
          <p:cNvPr id="8" name="Content Placeholder 2"/>
          <p:cNvSpPr>
            <a:spLocks noGrp="1"/>
          </p:cNvSpPr>
          <p:nvPr>
            <p:ph idx="1" hasCustomPrompt="1"/>
          </p:nvPr>
        </p:nvSpPr>
        <p:spPr>
          <a:xfrm>
            <a:off x="675251" y="1260000"/>
            <a:ext cx="10754749" cy="4471200"/>
          </a:xfrm>
        </p:spPr>
        <p:txBody>
          <a:bodyPr/>
          <a:lstStyle>
            <a:lvl1pPr marL="228600" indent="-228600">
              <a:buSzPct val="80000"/>
              <a:buFontTx/>
              <a:buBlip>
                <a:blip r:embed="rId2"/>
              </a:buBlip>
              <a:defRPr>
                <a:latin typeface="HelveticaNeueLT Com 45 Lt" panose="020B0403020202020204" pitchFamily="34" charset="0"/>
              </a:defRPr>
            </a:lvl1pPr>
            <a:lvl2pPr marL="685800" indent="-228600">
              <a:buFontTx/>
              <a:buBlip>
                <a:blip r:embed="rId2"/>
              </a:buBlip>
              <a:defRPr>
                <a:latin typeface="HelveticaNeueLT Com 45 Lt" panose="020B0403020202020204" pitchFamily="34" charset="0"/>
              </a:defRPr>
            </a:lvl2pPr>
            <a:lvl3pPr marL="1143000" indent="-228600">
              <a:buFontTx/>
              <a:buBlip>
                <a:blip r:embed="rId2"/>
              </a:buBlip>
              <a:defRPr>
                <a:latin typeface="HelveticaNeueLT Com 45 Lt" panose="020B0403020202020204" pitchFamily="34" charset="0"/>
              </a:defRPr>
            </a:lvl3pPr>
            <a:lvl4pPr marL="1600200" indent="-228600">
              <a:buFontTx/>
              <a:buBlip>
                <a:blip r:embed="rId2"/>
              </a:buBlip>
              <a:defRPr>
                <a:latin typeface="HelveticaNeueLT Com 45 Lt" panose="020B0403020202020204" pitchFamily="34" charset="0"/>
              </a:defRPr>
            </a:lvl4pPr>
            <a:lvl5pPr marL="2057400" indent="-228600">
              <a:buFontTx/>
              <a:buBlip>
                <a:blip r:embed="rId2"/>
              </a:buBlip>
              <a:defRPr>
                <a:latin typeface="HelveticaNeueLT Com 45 Lt" panose="020B0403020202020204" pitchFamily="34" charset="0"/>
              </a:defRPr>
            </a:lvl5pPr>
          </a:lstStyle>
          <a:p>
            <a:pPr lvl="0"/>
            <a:r>
              <a:rPr lang="en-US"/>
              <a:t> Click to edit Master text styles</a:t>
            </a:r>
          </a:p>
          <a:p>
            <a:pPr lvl="1"/>
            <a:r>
              <a:rPr lang="en-US"/>
              <a:t> Second level</a:t>
            </a:r>
          </a:p>
          <a:p>
            <a:pPr lvl="2"/>
            <a:r>
              <a:rPr lang="en-US"/>
              <a:t> Third level</a:t>
            </a:r>
          </a:p>
          <a:p>
            <a:pPr lvl="3"/>
            <a:r>
              <a:rPr lang="en-US"/>
              <a:t>Fourth level</a:t>
            </a:r>
          </a:p>
          <a:p>
            <a:pPr lvl="4"/>
            <a:r>
              <a:rPr lang="en-US"/>
              <a:t>Fifth level</a:t>
            </a:r>
          </a:p>
        </p:txBody>
      </p:sp>
      <p:grpSp>
        <p:nvGrpSpPr>
          <p:cNvPr id="66" name="Group 65"/>
          <p:cNvGrpSpPr/>
          <p:nvPr userDrawn="1"/>
        </p:nvGrpSpPr>
        <p:grpSpPr>
          <a:xfrm>
            <a:off x="187364" y="0"/>
            <a:ext cx="12008442" cy="6858000"/>
            <a:chOff x="187364" y="0"/>
            <a:chExt cx="12008442" cy="6858000"/>
          </a:xfrm>
        </p:grpSpPr>
        <p:grpSp>
          <p:nvGrpSpPr>
            <p:cNvPr id="67" name="Group 66"/>
            <p:cNvGrpSpPr/>
            <p:nvPr userDrawn="1"/>
          </p:nvGrpSpPr>
          <p:grpSpPr>
            <a:xfrm>
              <a:off x="8424340" y="3891242"/>
              <a:ext cx="3767659" cy="2966758"/>
              <a:chOff x="3770313" y="1213642"/>
              <a:chExt cx="8462410" cy="6663533"/>
            </a:xfrm>
          </p:grpSpPr>
          <p:sp>
            <p:nvSpPr>
              <p:cNvPr id="75" name="Freeform 5"/>
              <p:cNvSpPr>
                <a:spLocks/>
              </p:cNvSpPr>
              <p:nvPr userDrawn="1"/>
            </p:nvSpPr>
            <p:spPr bwMode="auto">
              <a:xfrm>
                <a:off x="4538663" y="4962525"/>
                <a:ext cx="0" cy="3175"/>
              </a:xfrm>
              <a:custGeom>
                <a:avLst/>
                <a:gdLst>
                  <a:gd name="T0" fmla="*/ 1 w 1"/>
                  <a:gd name="T1" fmla="*/ 0 h 3"/>
                  <a:gd name="T2" fmla="*/ 1 w 1"/>
                  <a:gd name="T3" fmla="*/ 0 h 3"/>
                  <a:gd name="T4" fmla="*/ 0 w 1"/>
                  <a:gd name="T5" fmla="*/ 3 h 3"/>
                  <a:gd name="T6" fmla="*/ 0 w 1"/>
                  <a:gd name="T7" fmla="*/ 3 h 3"/>
                  <a:gd name="T8" fmla="*/ 0 w 1"/>
                  <a:gd name="T9" fmla="*/ 3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1" y="0"/>
                      <a:pt x="1" y="0"/>
                      <a:pt x="1" y="0"/>
                    </a:cubicBezTo>
                    <a:cubicBezTo>
                      <a:pt x="0" y="3"/>
                      <a:pt x="0" y="3"/>
                      <a:pt x="0" y="3"/>
                    </a:cubicBezTo>
                    <a:cubicBezTo>
                      <a:pt x="0" y="3"/>
                      <a:pt x="0" y="3"/>
                      <a:pt x="0" y="3"/>
                    </a:cubicBezTo>
                    <a:cubicBezTo>
                      <a:pt x="0" y="3"/>
                      <a:pt x="0" y="3"/>
                      <a:pt x="0" y="3"/>
                    </a:cubicBezTo>
                    <a:cubicBezTo>
                      <a:pt x="1" y="0"/>
                      <a:pt x="1" y="0"/>
                      <a:pt x="1"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p:cNvSpPr>
                <a:spLocks noEditPoints="1"/>
              </p:cNvSpPr>
              <p:nvPr userDrawn="1"/>
            </p:nvSpPr>
            <p:spPr bwMode="auto">
              <a:xfrm>
                <a:off x="4244975" y="4892675"/>
                <a:ext cx="200025" cy="198438"/>
              </a:xfrm>
              <a:custGeom>
                <a:avLst/>
                <a:gdLst>
                  <a:gd name="T0" fmla="*/ 133 w 266"/>
                  <a:gd name="T1" fmla="*/ 260 h 266"/>
                  <a:gd name="T2" fmla="*/ 105 w 266"/>
                  <a:gd name="T3" fmla="*/ 256 h 266"/>
                  <a:gd name="T4" fmla="*/ 7 w 266"/>
                  <a:gd name="T5" fmla="*/ 133 h 266"/>
                  <a:gd name="T6" fmla="*/ 10 w 266"/>
                  <a:gd name="T7" fmla="*/ 105 h 266"/>
                  <a:gd name="T8" fmla="*/ 133 w 266"/>
                  <a:gd name="T9" fmla="*/ 7 h 266"/>
                  <a:gd name="T10" fmla="*/ 161 w 266"/>
                  <a:gd name="T11" fmla="*/ 10 h 266"/>
                  <a:gd name="T12" fmla="*/ 259 w 266"/>
                  <a:gd name="T13" fmla="*/ 133 h 266"/>
                  <a:gd name="T14" fmla="*/ 256 w 266"/>
                  <a:gd name="T15" fmla="*/ 162 h 266"/>
                  <a:gd name="T16" fmla="*/ 256 w 266"/>
                  <a:gd name="T17" fmla="*/ 162 h 266"/>
                  <a:gd name="T18" fmla="*/ 133 w 266"/>
                  <a:gd name="T19" fmla="*/ 260 h 266"/>
                  <a:gd name="T20" fmla="*/ 133 w 266"/>
                  <a:gd name="T21" fmla="*/ 0 h 266"/>
                  <a:gd name="T22" fmla="*/ 4 w 266"/>
                  <a:gd name="T23" fmla="*/ 104 h 266"/>
                  <a:gd name="T24" fmla="*/ 0 w 266"/>
                  <a:gd name="T25" fmla="*/ 133 h 266"/>
                  <a:gd name="T26" fmla="*/ 104 w 266"/>
                  <a:gd name="T27" fmla="*/ 263 h 266"/>
                  <a:gd name="T28" fmla="*/ 133 w 266"/>
                  <a:gd name="T29" fmla="*/ 266 h 266"/>
                  <a:gd name="T30" fmla="*/ 133 w 266"/>
                  <a:gd name="T31" fmla="*/ 266 h 266"/>
                  <a:gd name="T32" fmla="*/ 263 w 266"/>
                  <a:gd name="T33" fmla="*/ 163 h 266"/>
                  <a:gd name="T34" fmla="*/ 263 w 266"/>
                  <a:gd name="T35" fmla="*/ 163 h 266"/>
                  <a:gd name="T36" fmla="*/ 266 w 266"/>
                  <a:gd name="T37" fmla="*/ 133 h 266"/>
                  <a:gd name="T38" fmla="*/ 163 w 266"/>
                  <a:gd name="T39" fmla="*/ 4 h 266"/>
                  <a:gd name="T40" fmla="*/ 133 w 266"/>
                  <a:gd name="T4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66">
                    <a:moveTo>
                      <a:pt x="133" y="260"/>
                    </a:moveTo>
                    <a:cubicBezTo>
                      <a:pt x="124" y="260"/>
                      <a:pt x="114" y="259"/>
                      <a:pt x="105" y="256"/>
                    </a:cubicBezTo>
                    <a:cubicBezTo>
                      <a:pt x="46" y="243"/>
                      <a:pt x="7" y="191"/>
                      <a:pt x="7" y="133"/>
                    </a:cubicBezTo>
                    <a:cubicBezTo>
                      <a:pt x="7" y="124"/>
                      <a:pt x="8" y="115"/>
                      <a:pt x="10" y="105"/>
                    </a:cubicBezTo>
                    <a:cubicBezTo>
                      <a:pt x="23" y="47"/>
                      <a:pt x="75" y="7"/>
                      <a:pt x="133" y="7"/>
                    </a:cubicBezTo>
                    <a:cubicBezTo>
                      <a:pt x="142" y="7"/>
                      <a:pt x="152" y="8"/>
                      <a:pt x="161" y="10"/>
                    </a:cubicBezTo>
                    <a:cubicBezTo>
                      <a:pt x="220" y="24"/>
                      <a:pt x="259" y="76"/>
                      <a:pt x="259" y="133"/>
                    </a:cubicBezTo>
                    <a:cubicBezTo>
                      <a:pt x="259" y="143"/>
                      <a:pt x="258" y="152"/>
                      <a:pt x="256" y="162"/>
                    </a:cubicBezTo>
                    <a:cubicBezTo>
                      <a:pt x="256" y="162"/>
                      <a:pt x="256" y="162"/>
                      <a:pt x="256" y="162"/>
                    </a:cubicBezTo>
                    <a:cubicBezTo>
                      <a:pt x="243" y="220"/>
                      <a:pt x="191" y="260"/>
                      <a:pt x="133" y="260"/>
                    </a:cubicBezTo>
                    <a:moveTo>
                      <a:pt x="133" y="0"/>
                    </a:moveTo>
                    <a:cubicBezTo>
                      <a:pt x="72" y="0"/>
                      <a:pt x="18" y="42"/>
                      <a:pt x="4" y="104"/>
                    </a:cubicBezTo>
                    <a:cubicBezTo>
                      <a:pt x="1" y="114"/>
                      <a:pt x="0" y="124"/>
                      <a:pt x="0" y="133"/>
                    </a:cubicBezTo>
                    <a:cubicBezTo>
                      <a:pt x="0" y="194"/>
                      <a:pt x="42" y="249"/>
                      <a:pt x="104" y="263"/>
                    </a:cubicBezTo>
                    <a:cubicBezTo>
                      <a:pt x="113" y="265"/>
                      <a:pt x="123" y="266"/>
                      <a:pt x="133" y="266"/>
                    </a:cubicBezTo>
                    <a:cubicBezTo>
                      <a:pt x="133" y="266"/>
                      <a:pt x="133" y="266"/>
                      <a:pt x="133" y="266"/>
                    </a:cubicBezTo>
                    <a:cubicBezTo>
                      <a:pt x="194" y="266"/>
                      <a:pt x="249" y="225"/>
                      <a:pt x="263" y="163"/>
                    </a:cubicBezTo>
                    <a:cubicBezTo>
                      <a:pt x="263" y="163"/>
                      <a:pt x="263" y="163"/>
                      <a:pt x="263" y="163"/>
                    </a:cubicBezTo>
                    <a:cubicBezTo>
                      <a:pt x="265" y="153"/>
                      <a:pt x="266" y="143"/>
                      <a:pt x="266" y="133"/>
                    </a:cubicBezTo>
                    <a:cubicBezTo>
                      <a:pt x="266" y="73"/>
                      <a:pt x="224" y="18"/>
                      <a:pt x="163" y="4"/>
                    </a:cubicBezTo>
                    <a:cubicBezTo>
                      <a:pt x="153" y="2"/>
                      <a:pt x="143" y="0"/>
                      <a:pt x="133"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
              <p:cNvSpPr>
                <a:spLocks noEditPoints="1"/>
              </p:cNvSpPr>
              <p:nvPr userDrawn="1"/>
            </p:nvSpPr>
            <p:spPr bwMode="auto">
              <a:xfrm>
                <a:off x="4065588" y="4713288"/>
                <a:ext cx="558801" cy="558801"/>
              </a:xfrm>
              <a:custGeom>
                <a:avLst/>
                <a:gdLst>
                  <a:gd name="T0" fmla="*/ 399 w 747"/>
                  <a:gd name="T1" fmla="*/ 652 h 747"/>
                  <a:gd name="T2" fmla="*/ 280 w 747"/>
                  <a:gd name="T3" fmla="*/ 598 h 747"/>
                  <a:gd name="T4" fmla="*/ 270 w 747"/>
                  <a:gd name="T5" fmla="*/ 627 h 747"/>
                  <a:gd name="T6" fmla="*/ 612 w 747"/>
                  <a:gd name="T7" fmla="*/ 344 h 747"/>
                  <a:gd name="T8" fmla="*/ 14 w 747"/>
                  <a:gd name="T9" fmla="*/ 320 h 747"/>
                  <a:gd name="T10" fmla="*/ 132 w 747"/>
                  <a:gd name="T11" fmla="*/ 228 h 747"/>
                  <a:gd name="T12" fmla="*/ 206 w 747"/>
                  <a:gd name="T13" fmla="*/ 373 h 747"/>
                  <a:gd name="T14" fmla="*/ 524 w 747"/>
                  <a:gd name="T15" fmla="*/ 137 h 747"/>
                  <a:gd name="T16" fmla="*/ 606 w 747"/>
                  <a:gd name="T17" fmla="*/ 203 h 747"/>
                  <a:gd name="T18" fmla="*/ 290 w 747"/>
                  <a:gd name="T19" fmla="*/ 104 h 747"/>
                  <a:gd name="T20" fmla="*/ 587 w 747"/>
                  <a:gd name="T21" fmla="*/ 665 h 747"/>
                  <a:gd name="T22" fmla="*/ 375 w 747"/>
                  <a:gd name="T23" fmla="*/ 18 h 747"/>
                  <a:gd name="T24" fmla="*/ 486 w 747"/>
                  <a:gd name="T25" fmla="*/ 26 h 747"/>
                  <a:gd name="T26" fmla="*/ 588 w 747"/>
                  <a:gd name="T27" fmla="*/ 81 h 747"/>
                  <a:gd name="T28" fmla="*/ 661 w 747"/>
                  <a:gd name="T29" fmla="*/ 206 h 747"/>
                  <a:gd name="T30" fmla="*/ 733 w 747"/>
                  <a:gd name="T31" fmla="*/ 311 h 747"/>
                  <a:gd name="T32" fmla="*/ 734 w 747"/>
                  <a:gd name="T33" fmla="*/ 426 h 747"/>
                  <a:gd name="T34" fmla="*/ 699 w 747"/>
                  <a:gd name="T35" fmla="*/ 537 h 747"/>
                  <a:gd name="T36" fmla="*/ 629 w 747"/>
                  <a:gd name="T37" fmla="*/ 633 h 747"/>
                  <a:gd name="T38" fmla="*/ 527 w 747"/>
                  <a:gd name="T39" fmla="*/ 705 h 747"/>
                  <a:gd name="T40" fmla="*/ 402 w 747"/>
                  <a:gd name="T41" fmla="*/ 707 h 747"/>
                  <a:gd name="T42" fmla="*/ 314 w 747"/>
                  <a:gd name="T43" fmla="*/ 731 h 747"/>
                  <a:gd name="T44" fmla="*/ 191 w 747"/>
                  <a:gd name="T45" fmla="*/ 655 h 747"/>
                  <a:gd name="T46" fmla="*/ 78 w 747"/>
                  <a:gd name="T47" fmla="*/ 585 h 747"/>
                  <a:gd name="T48" fmla="*/ 26 w 747"/>
                  <a:gd name="T49" fmla="*/ 486 h 747"/>
                  <a:gd name="T50" fmla="*/ 8 w 747"/>
                  <a:gd name="T51" fmla="*/ 375 h 747"/>
                  <a:gd name="T52" fmla="*/ 41 w 747"/>
                  <a:gd name="T53" fmla="*/ 292 h 747"/>
                  <a:gd name="T54" fmla="*/ 54 w 747"/>
                  <a:gd name="T55" fmla="*/ 203 h 747"/>
                  <a:gd name="T56" fmla="*/ 121 w 747"/>
                  <a:gd name="T57" fmla="*/ 114 h 747"/>
                  <a:gd name="T58" fmla="*/ 223 w 747"/>
                  <a:gd name="T59" fmla="*/ 60 h 747"/>
                  <a:gd name="T60" fmla="*/ 318 w 747"/>
                  <a:gd name="T61" fmla="*/ 12 h 747"/>
                  <a:gd name="T62" fmla="*/ 357 w 747"/>
                  <a:gd name="T63" fmla="*/ 13 h 747"/>
                  <a:gd name="T64" fmla="*/ 300 w 747"/>
                  <a:gd name="T65" fmla="*/ 19 h 747"/>
                  <a:gd name="T66" fmla="*/ 249 w 747"/>
                  <a:gd name="T67" fmla="*/ 32 h 747"/>
                  <a:gd name="T68" fmla="*/ 194 w 747"/>
                  <a:gd name="T69" fmla="*/ 75 h 747"/>
                  <a:gd name="T70" fmla="*/ 147 w 747"/>
                  <a:gd name="T71" fmla="*/ 110 h 747"/>
                  <a:gd name="T72" fmla="*/ 100 w 747"/>
                  <a:gd name="T73" fmla="*/ 152 h 747"/>
                  <a:gd name="T74" fmla="*/ 47 w 747"/>
                  <a:gd name="T75" fmla="*/ 192 h 747"/>
                  <a:gd name="T76" fmla="*/ 22 w 747"/>
                  <a:gd name="T77" fmla="*/ 272 h 747"/>
                  <a:gd name="T78" fmla="*/ 27 w 747"/>
                  <a:gd name="T79" fmla="*/ 343 h 747"/>
                  <a:gd name="T80" fmla="*/ 6 w 747"/>
                  <a:gd name="T81" fmla="*/ 414 h 747"/>
                  <a:gd name="T82" fmla="*/ 24 w 747"/>
                  <a:gd name="T83" fmla="*/ 495 h 747"/>
                  <a:gd name="T84" fmla="*/ 64 w 747"/>
                  <a:gd name="T85" fmla="*/ 543 h 747"/>
                  <a:gd name="T86" fmla="*/ 98 w 747"/>
                  <a:gd name="T87" fmla="*/ 620 h 747"/>
                  <a:gd name="T88" fmla="*/ 182 w 747"/>
                  <a:gd name="T89" fmla="*/ 661 h 747"/>
                  <a:gd name="T90" fmla="*/ 263 w 747"/>
                  <a:gd name="T91" fmla="*/ 730 h 747"/>
                  <a:gd name="T92" fmla="*/ 352 w 747"/>
                  <a:gd name="T93" fmla="*/ 736 h 747"/>
                  <a:gd name="T94" fmla="*/ 410 w 747"/>
                  <a:gd name="T95" fmla="*/ 740 h 747"/>
                  <a:gd name="T96" fmla="*/ 493 w 747"/>
                  <a:gd name="T97" fmla="*/ 722 h 747"/>
                  <a:gd name="T98" fmla="*/ 525 w 747"/>
                  <a:gd name="T99" fmla="*/ 715 h 747"/>
                  <a:gd name="T100" fmla="*/ 600 w 747"/>
                  <a:gd name="T101" fmla="*/ 670 h 747"/>
                  <a:gd name="T102" fmla="*/ 634 w 747"/>
                  <a:gd name="T103" fmla="*/ 626 h 747"/>
                  <a:gd name="T104" fmla="*/ 670 w 747"/>
                  <a:gd name="T105" fmla="*/ 546 h 747"/>
                  <a:gd name="T106" fmla="*/ 724 w 747"/>
                  <a:gd name="T107" fmla="*/ 501 h 747"/>
                  <a:gd name="T108" fmla="*/ 710 w 747"/>
                  <a:gd name="T109" fmla="*/ 407 h 747"/>
                  <a:gd name="T110" fmla="*/ 734 w 747"/>
                  <a:gd name="T111" fmla="*/ 329 h 747"/>
                  <a:gd name="T112" fmla="*/ 723 w 747"/>
                  <a:gd name="T113" fmla="*/ 243 h 747"/>
                  <a:gd name="T114" fmla="*/ 660 w 747"/>
                  <a:gd name="T115" fmla="*/ 195 h 747"/>
                  <a:gd name="T116" fmla="*/ 639 w 747"/>
                  <a:gd name="T117" fmla="*/ 121 h 747"/>
                  <a:gd name="T118" fmla="*/ 601 w 747"/>
                  <a:gd name="T119" fmla="*/ 77 h 747"/>
                  <a:gd name="T120" fmla="*/ 527 w 747"/>
                  <a:gd name="T121" fmla="*/ 33 h 747"/>
                  <a:gd name="T122" fmla="*/ 470 w 747"/>
                  <a:gd name="T123" fmla="*/ 20 h 747"/>
                  <a:gd name="T124" fmla="*/ 397 w 747"/>
                  <a:gd name="T125" fmla="*/ 3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7" h="747">
                    <a:moveTo>
                      <a:pt x="673" y="580"/>
                    </a:moveTo>
                    <a:cubicBezTo>
                      <a:pt x="673" y="580"/>
                      <a:pt x="673" y="580"/>
                      <a:pt x="673" y="580"/>
                    </a:cubicBezTo>
                    <a:cubicBezTo>
                      <a:pt x="673" y="580"/>
                      <a:pt x="673" y="580"/>
                      <a:pt x="673" y="580"/>
                    </a:cubicBezTo>
                    <a:cubicBezTo>
                      <a:pt x="673" y="580"/>
                      <a:pt x="673" y="580"/>
                      <a:pt x="673" y="580"/>
                    </a:cubicBezTo>
                    <a:moveTo>
                      <a:pt x="399" y="652"/>
                    </a:moveTo>
                    <a:cubicBezTo>
                      <a:pt x="388" y="652"/>
                      <a:pt x="378" y="651"/>
                      <a:pt x="371" y="647"/>
                    </a:cubicBezTo>
                    <a:cubicBezTo>
                      <a:pt x="367" y="646"/>
                      <a:pt x="364" y="644"/>
                      <a:pt x="362" y="641"/>
                    </a:cubicBezTo>
                    <a:cubicBezTo>
                      <a:pt x="360" y="639"/>
                      <a:pt x="358" y="636"/>
                      <a:pt x="357" y="633"/>
                    </a:cubicBezTo>
                    <a:cubicBezTo>
                      <a:pt x="357" y="632"/>
                      <a:pt x="356" y="630"/>
                      <a:pt x="356" y="629"/>
                    </a:cubicBezTo>
                    <a:cubicBezTo>
                      <a:pt x="356" y="624"/>
                      <a:pt x="358" y="618"/>
                      <a:pt x="362" y="612"/>
                    </a:cubicBezTo>
                    <a:cubicBezTo>
                      <a:pt x="368" y="603"/>
                      <a:pt x="377" y="593"/>
                      <a:pt x="389" y="584"/>
                    </a:cubicBezTo>
                    <a:cubicBezTo>
                      <a:pt x="401" y="575"/>
                      <a:pt x="416" y="567"/>
                      <a:pt x="431" y="562"/>
                    </a:cubicBezTo>
                    <a:cubicBezTo>
                      <a:pt x="445" y="558"/>
                      <a:pt x="459" y="556"/>
                      <a:pt x="472" y="556"/>
                    </a:cubicBezTo>
                    <a:cubicBezTo>
                      <a:pt x="472" y="556"/>
                      <a:pt x="472" y="556"/>
                      <a:pt x="472" y="556"/>
                    </a:cubicBezTo>
                    <a:cubicBezTo>
                      <a:pt x="488" y="556"/>
                      <a:pt x="502" y="559"/>
                      <a:pt x="513" y="563"/>
                    </a:cubicBezTo>
                    <a:cubicBezTo>
                      <a:pt x="518" y="565"/>
                      <a:pt x="523" y="568"/>
                      <a:pt x="526" y="570"/>
                    </a:cubicBezTo>
                    <a:cubicBezTo>
                      <a:pt x="530" y="573"/>
                      <a:pt x="532" y="576"/>
                      <a:pt x="533" y="579"/>
                    </a:cubicBezTo>
                    <a:cubicBezTo>
                      <a:pt x="533" y="581"/>
                      <a:pt x="534" y="583"/>
                      <a:pt x="534" y="585"/>
                    </a:cubicBezTo>
                    <a:cubicBezTo>
                      <a:pt x="534" y="590"/>
                      <a:pt x="532" y="595"/>
                      <a:pt x="528" y="600"/>
                    </a:cubicBezTo>
                    <a:cubicBezTo>
                      <a:pt x="522" y="608"/>
                      <a:pt x="513" y="617"/>
                      <a:pt x="500" y="624"/>
                    </a:cubicBezTo>
                    <a:cubicBezTo>
                      <a:pt x="488" y="631"/>
                      <a:pt x="472" y="638"/>
                      <a:pt x="456" y="643"/>
                    </a:cubicBezTo>
                    <a:cubicBezTo>
                      <a:pt x="456" y="643"/>
                      <a:pt x="456" y="643"/>
                      <a:pt x="456" y="643"/>
                    </a:cubicBezTo>
                    <a:cubicBezTo>
                      <a:pt x="436" y="649"/>
                      <a:pt x="416" y="652"/>
                      <a:pt x="400" y="652"/>
                    </a:cubicBezTo>
                    <a:cubicBezTo>
                      <a:pt x="400" y="652"/>
                      <a:pt x="399" y="652"/>
                      <a:pt x="399" y="652"/>
                    </a:cubicBezTo>
                    <a:moveTo>
                      <a:pt x="472" y="548"/>
                    </a:moveTo>
                    <a:cubicBezTo>
                      <a:pt x="458" y="548"/>
                      <a:pt x="443" y="550"/>
                      <a:pt x="429" y="555"/>
                    </a:cubicBezTo>
                    <a:cubicBezTo>
                      <a:pt x="407" y="561"/>
                      <a:pt x="387" y="574"/>
                      <a:pt x="373" y="587"/>
                    </a:cubicBezTo>
                    <a:cubicBezTo>
                      <a:pt x="365" y="594"/>
                      <a:pt x="359" y="601"/>
                      <a:pt x="355" y="608"/>
                    </a:cubicBezTo>
                    <a:cubicBezTo>
                      <a:pt x="351" y="615"/>
                      <a:pt x="348" y="622"/>
                      <a:pt x="348" y="629"/>
                    </a:cubicBezTo>
                    <a:cubicBezTo>
                      <a:pt x="348" y="631"/>
                      <a:pt x="349" y="633"/>
                      <a:pt x="349" y="635"/>
                    </a:cubicBezTo>
                    <a:cubicBezTo>
                      <a:pt x="351" y="640"/>
                      <a:pt x="353" y="644"/>
                      <a:pt x="356" y="647"/>
                    </a:cubicBezTo>
                    <a:cubicBezTo>
                      <a:pt x="361" y="652"/>
                      <a:pt x="367" y="655"/>
                      <a:pt x="375" y="657"/>
                    </a:cubicBezTo>
                    <a:cubicBezTo>
                      <a:pt x="382" y="659"/>
                      <a:pt x="390" y="660"/>
                      <a:pt x="400" y="660"/>
                    </a:cubicBezTo>
                    <a:cubicBezTo>
                      <a:pt x="417" y="660"/>
                      <a:pt x="438" y="657"/>
                      <a:pt x="458" y="650"/>
                    </a:cubicBezTo>
                    <a:cubicBezTo>
                      <a:pt x="458" y="650"/>
                      <a:pt x="458" y="650"/>
                      <a:pt x="458" y="650"/>
                    </a:cubicBezTo>
                    <a:cubicBezTo>
                      <a:pt x="481" y="643"/>
                      <a:pt x="501" y="634"/>
                      <a:pt x="516" y="623"/>
                    </a:cubicBezTo>
                    <a:cubicBezTo>
                      <a:pt x="524" y="617"/>
                      <a:pt x="530" y="611"/>
                      <a:pt x="534" y="605"/>
                    </a:cubicBezTo>
                    <a:cubicBezTo>
                      <a:pt x="539" y="599"/>
                      <a:pt x="542" y="592"/>
                      <a:pt x="542" y="585"/>
                    </a:cubicBezTo>
                    <a:cubicBezTo>
                      <a:pt x="542" y="582"/>
                      <a:pt x="541" y="579"/>
                      <a:pt x="540" y="577"/>
                    </a:cubicBezTo>
                    <a:cubicBezTo>
                      <a:pt x="539" y="572"/>
                      <a:pt x="536" y="568"/>
                      <a:pt x="531" y="564"/>
                    </a:cubicBezTo>
                    <a:cubicBezTo>
                      <a:pt x="525" y="559"/>
                      <a:pt x="516" y="555"/>
                      <a:pt x="506" y="552"/>
                    </a:cubicBezTo>
                    <a:cubicBezTo>
                      <a:pt x="496" y="550"/>
                      <a:pt x="484" y="548"/>
                      <a:pt x="472" y="548"/>
                    </a:cubicBezTo>
                    <a:moveTo>
                      <a:pt x="160" y="483"/>
                    </a:moveTo>
                    <a:cubicBezTo>
                      <a:pt x="160" y="483"/>
                      <a:pt x="160" y="483"/>
                      <a:pt x="160" y="483"/>
                    </a:cubicBezTo>
                    <a:cubicBezTo>
                      <a:pt x="171" y="483"/>
                      <a:pt x="184" y="486"/>
                      <a:pt x="198" y="492"/>
                    </a:cubicBezTo>
                    <a:cubicBezTo>
                      <a:pt x="212" y="498"/>
                      <a:pt x="227" y="507"/>
                      <a:pt x="239" y="518"/>
                    </a:cubicBezTo>
                    <a:cubicBezTo>
                      <a:pt x="251" y="530"/>
                      <a:pt x="262" y="544"/>
                      <a:pt x="269" y="559"/>
                    </a:cubicBezTo>
                    <a:cubicBezTo>
                      <a:pt x="276" y="573"/>
                      <a:pt x="280" y="587"/>
                      <a:pt x="280" y="598"/>
                    </a:cubicBezTo>
                    <a:cubicBezTo>
                      <a:pt x="280" y="606"/>
                      <a:pt x="278" y="611"/>
                      <a:pt x="275" y="614"/>
                    </a:cubicBezTo>
                    <a:cubicBezTo>
                      <a:pt x="273" y="617"/>
                      <a:pt x="270" y="618"/>
                      <a:pt x="267" y="619"/>
                    </a:cubicBezTo>
                    <a:cubicBezTo>
                      <a:pt x="264" y="620"/>
                      <a:pt x="261" y="621"/>
                      <a:pt x="257" y="621"/>
                    </a:cubicBezTo>
                    <a:cubicBezTo>
                      <a:pt x="257" y="621"/>
                      <a:pt x="257" y="621"/>
                      <a:pt x="257" y="621"/>
                    </a:cubicBezTo>
                    <a:cubicBezTo>
                      <a:pt x="247" y="621"/>
                      <a:pt x="235" y="617"/>
                      <a:pt x="222" y="610"/>
                    </a:cubicBezTo>
                    <a:cubicBezTo>
                      <a:pt x="209" y="602"/>
                      <a:pt x="195" y="592"/>
                      <a:pt x="181" y="580"/>
                    </a:cubicBezTo>
                    <a:cubicBezTo>
                      <a:pt x="181" y="580"/>
                      <a:pt x="181" y="580"/>
                      <a:pt x="181" y="580"/>
                    </a:cubicBezTo>
                    <a:cubicBezTo>
                      <a:pt x="168" y="567"/>
                      <a:pt x="156" y="553"/>
                      <a:pt x="147" y="540"/>
                    </a:cubicBezTo>
                    <a:cubicBezTo>
                      <a:pt x="139" y="527"/>
                      <a:pt x="134" y="514"/>
                      <a:pt x="135" y="505"/>
                    </a:cubicBezTo>
                    <a:cubicBezTo>
                      <a:pt x="135" y="498"/>
                      <a:pt x="136" y="493"/>
                      <a:pt x="140" y="489"/>
                    </a:cubicBezTo>
                    <a:cubicBezTo>
                      <a:pt x="142" y="487"/>
                      <a:pt x="144" y="486"/>
                      <a:pt x="148" y="485"/>
                    </a:cubicBezTo>
                    <a:cubicBezTo>
                      <a:pt x="151" y="484"/>
                      <a:pt x="155" y="483"/>
                      <a:pt x="159" y="483"/>
                    </a:cubicBezTo>
                    <a:cubicBezTo>
                      <a:pt x="160" y="483"/>
                      <a:pt x="160" y="483"/>
                      <a:pt x="160" y="483"/>
                    </a:cubicBezTo>
                    <a:moveTo>
                      <a:pt x="160" y="475"/>
                    </a:moveTo>
                    <a:cubicBezTo>
                      <a:pt x="154" y="475"/>
                      <a:pt x="150" y="476"/>
                      <a:pt x="145" y="477"/>
                    </a:cubicBezTo>
                    <a:cubicBezTo>
                      <a:pt x="141" y="478"/>
                      <a:pt x="137" y="481"/>
                      <a:pt x="134" y="484"/>
                    </a:cubicBezTo>
                    <a:cubicBezTo>
                      <a:pt x="129" y="489"/>
                      <a:pt x="126" y="497"/>
                      <a:pt x="127" y="505"/>
                    </a:cubicBezTo>
                    <a:cubicBezTo>
                      <a:pt x="127" y="517"/>
                      <a:pt x="132" y="530"/>
                      <a:pt x="141" y="544"/>
                    </a:cubicBezTo>
                    <a:cubicBezTo>
                      <a:pt x="149" y="558"/>
                      <a:pt x="162" y="572"/>
                      <a:pt x="176" y="586"/>
                    </a:cubicBezTo>
                    <a:cubicBezTo>
                      <a:pt x="179" y="583"/>
                      <a:pt x="179" y="583"/>
                      <a:pt x="179" y="583"/>
                    </a:cubicBezTo>
                    <a:cubicBezTo>
                      <a:pt x="176" y="586"/>
                      <a:pt x="176" y="586"/>
                      <a:pt x="176" y="586"/>
                    </a:cubicBezTo>
                    <a:cubicBezTo>
                      <a:pt x="190" y="598"/>
                      <a:pt x="204" y="609"/>
                      <a:pt x="218" y="617"/>
                    </a:cubicBezTo>
                    <a:cubicBezTo>
                      <a:pt x="232" y="624"/>
                      <a:pt x="245" y="629"/>
                      <a:pt x="257" y="629"/>
                    </a:cubicBezTo>
                    <a:cubicBezTo>
                      <a:pt x="262" y="629"/>
                      <a:pt x="266" y="628"/>
                      <a:pt x="270" y="627"/>
                    </a:cubicBezTo>
                    <a:cubicBezTo>
                      <a:pt x="274" y="625"/>
                      <a:pt x="278" y="623"/>
                      <a:pt x="281" y="620"/>
                    </a:cubicBezTo>
                    <a:cubicBezTo>
                      <a:pt x="286" y="614"/>
                      <a:pt x="288" y="607"/>
                      <a:pt x="288" y="598"/>
                    </a:cubicBezTo>
                    <a:cubicBezTo>
                      <a:pt x="288" y="586"/>
                      <a:pt x="283" y="571"/>
                      <a:pt x="276" y="555"/>
                    </a:cubicBezTo>
                    <a:cubicBezTo>
                      <a:pt x="268" y="540"/>
                      <a:pt x="258" y="525"/>
                      <a:pt x="244" y="512"/>
                    </a:cubicBezTo>
                    <a:cubicBezTo>
                      <a:pt x="231" y="500"/>
                      <a:pt x="216" y="491"/>
                      <a:pt x="202" y="485"/>
                    </a:cubicBezTo>
                    <a:cubicBezTo>
                      <a:pt x="187" y="479"/>
                      <a:pt x="172" y="475"/>
                      <a:pt x="160" y="475"/>
                    </a:cubicBezTo>
                    <a:moveTo>
                      <a:pt x="631" y="337"/>
                    </a:moveTo>
                    <a:cubicBezTo>
                      <a:pt x="632" y="334"/>
                      <a:pt x="632" y="334"/>
                      <a:pt x="632" y="334"/>
                    </a:cubicBezTo>
                    <a:cubicBezTo>
                      <a:pt x="631" y="337"/>
                      <a:pt x="631" y="337"/>
                      <a:pt x="631" y="337"/>
                    </a:cubicBezTo>
                    <a:cubicBezTo>
                      <a:pt x="631" y="338"/>
                      <a:pt x="631" y="338"/>
                      <a:pt x="631" y="338"/>
                    </a:cubicBezTo>
                    <a:cubicBezTo>
                      <a:pt x="635" y="339"/>
                      <a:pt x="638" y="341"/>
                      <a:pt x="641" y="343"/>
                    </a:cubicBezTo>
                    <a:cubicBezTo>
                      <a:pt x="645" y="347"/>
                      <a:pt x="648" y="353"/>
                      <a:pt x="650" y="361"/>
                    </a:cubicBezTo>
                    <a:cubicBezTo>
                      <a:pt x="652" y="369"/>
                      <a:pt x="654" y="379"/>
                      <a:pt x="654" y="389"/>
                    </a:cubicBezTo>
                    <a:cubicBezTo>
                      <a:pt x="654" y="404"/>
                      <a:pt x="652" y="420"/>
                      <a:pt x="648" y="436"/>
                    </a:cubicBezTo>
                    <a:cubicBezTo>
                      <a:pt x="643" y="459"/>
                      <a:pt x="635" y="480"/>
                      <a:pt x="625" y="495"/>
                    </a:cubicBezTo>
                    <a:cubicBezTo>
                      <a:pt x="620" y="502"/>
                      <a:pt x="615" y="508"/>
                      <a:pt x="610" y="512"/>
                    </a:cubicBezTo>
                    <a:cubicBezTo>
                      <a:pt x="605" y="516"/>
                      <a:pt x="600" y="518"/>
                      <a:pt x="594" y="518"/>
                    </a:cubicBezTo>
                    <a:cubicBezTo>
                      <a:pt x="593" y="518"/>
                      <a:pt x="592" y="518"/>
                      <a:pt x="590" y="517"/>
                    </a:cubicBezTo>
                    <a:cubicBezTo>
                      <a:pt x="587" y="517"/>
                      <a:pt x="583" y="514"/>
                      <a:pt x="580" y="511"/>
                    </a:cubicBezTo>
                    <a:cubicBezTo>
                      <a:pt x="575" y="505"/>
                      <a:pt x="571" y="496"/>
                      <a:pt x="567" y="485"/>
                    </a:cubicBezTo>
                    <a:cubicBezTo>
                      <a:pt x="564" y="474"/>
                      <a:pt x="563" y="461"/>
                      <a:pt x="563" y="448"/>
                    </a:cubicBezTo>
                    <a:cubicBezTo>
                      <a:pt x="563" y="438"/>
                      <a:pt x="564" y="427"/>
                      <a:pt x="566" y="417"/>
                    </a:cubicBezTo>
                    <a:cubicBezTo>
                      <a:pt x="571" y="396"/>
                      <a:pt x="581" y="376"/>
                      <a:pt x="593" y="361"/>
                    </a:cubicBezTo>
                    <a:cubicBezTo>
                      <a:pt x="599" y="354"/>
                      <a:pt x="606" y="348"/>
                      <a:pt x="612" y="344"/>
                    </a:cubicBezTo>
                    <a:cubicBezTo>
                      <a:pt x="618" y="340"/>
                      <a:pt x="623" y="338"/>
                      <a:pt x="628" y="338"/>
                    </a:cubicBezTo>
                    <a:cubicBezTo>
                      <a:pt x="628" y="338"/>
                      <a:pt x="628" y="338"/>
                      <a:pt x="628" y="338"/>
                    </a:cubicBezTo>
                    <a:cubicBezTo>
                      <a:pt x="629" y="338"/>
                      <a:pt x="630" y="338"/>
                      <a:pt x="631" y="338"/>
                    </a:cubicBezTo>
                    <a:cubicBezTo>
                      <a:pt x="631" y="337"/>
                      <a:pt x="631" y="337"/>
                      <a:pt x="631" y="337"/>
                    </a:cubicBezTo>
                    <a:moveTo>
                      <a:pt x="628" y="330"/>
                    </a:moveTo>
                    <a:cubicBezTo>
                      <a:pt x="621" y="330"/>
                      <a:pt x="614" y="333"/>
                      <a:pt x="607" y="337"/>
                    </a:cubicBezTo>
                    <a:cubicBezTo>
                      <a:pt x="597" y="344"/>
                      <a:pt x="587" y="355"/>
                      <a:pt x="578" y="369"/>
                    </a:cubicBezTo>
                    <a:cubicBezTo>
                      <a:pt x="569" y="383"/>
                      <a:pt x="562" y="399"/>
                      <a:pt x="558" y="416"/>
                    </a:cubicBezTo>
                    <a:cubicBezTo>
                      <a:pt x="556" y="426"/>
                      <a:pt x="555" y="437"/>
                      <a:pt x="555" y="448"/>
                    </a:cubicBezTo>
                    <a:cubicBezTo>
                      <a:pt x="555" y="467"/>
                      <a:pt x="558" y="484"/>
                      <a:pt x="564" y="498"/>
                    </a:cubicBezTo>
                    <a:cubicBezTo>
                      <a:pt x="566" y="505"/>
                      <a:pt x="570" y="511"/>
                      <a:pt x="574" y="516"/>
                    </a:cubicBezTo>
                    <a:cubicBezTo>
                      <a:pt x="578" y="520"/>
                      <a:pt x="583" y="524"/>
                      <a:pt x="588" y="525"/>
                    </a:cubicBezTo>
                    <a:cubicBezTo>
                      <a:pt x="590" y="526"/>
                      <a:pt x="592" y="526"/>
                      <a:pt x="594" y="526"/>
                    </a:cubicBezTo>
                    <a:cubicBezTo>
                      <a:pt x="594" y="526"/>
                      <a:pt x="594" y="526"/>
                      <a:pt x="594" y="526"/>
                    </a:cubicBezTo>
                    <a:cubicBezTo>
                      <a:pt x="602" y="526"/>
                      <a:pt x="609" y="523"/>
                      <a:pt x="615" y="518"/>
                    </a:cubicBezTo>
                    <a:cubicBezTo>
                      <a:pt x="624" y="511"/>
                      <a:pt x="632" y="500"/>
                      <a:pt x="639" y="486"/>
                    </a:cubicBezTo>
                    <a:cubicBezTo>
                      <a:pt x="646" y="472"/>
                      <a:pt x="652" y="456"/>
                      <a:pt x="656" y="438"/>
                    </a:cubicBezTo>
                    <a:cubicBezTo>
                      <a:pt x="659" y="421"/>
                      <a:pt x="662" y="404"/>
                      <a:pt x="662" y="389"/>
                    </a:cubicBezTo>
                    <a:cubicBezTo>
                      <a:pt x="662" y="374"/>
                      <a:pt x="660" y="361"/>
                      <a:pt x="655" y="351"/>
                    </a:cubicBezTo>
                    <a:cubicBezTo>
                      <a:pt x="653" y="346"/>
                      <a:pt x="650" y="341"/>
                      <a:pt x="646" y="338"/>
                    </a:cubicBezTo>
                    <a:cubicBezTo>
                      <a:pt x="642" y="334"/>
                      <a:pt x="638" y="331"/>
                      <a:pt x="633" y="330"/>
                    </a:cubicBezTo>
                    <a:cubicBezTo>
                      <a:pt x="633" y="330"/>
                      <a:pt x="633" y="330"/>
                      <a:pt x="633" y="330"/>
                    </a:cubicBezTo>
                    <a:cubicBezTo>
                      <a:pt x="631" y="330"/>
                      <a:pt x="630" y="330"/>
                      <a:pt x="628" y="330"/>
                    </a:cubicBezTo>
                    <a:moveTo>
                      <a:pt x="14" y="320"/>
                    </a:moveTo>
                    <a:cubicBezTo>
                      <a:pt x="14" y="320"/>
                      <a:pt x="14" y="320"/>
                      <a:pt x="14" y="320"/>
                    </a:cubicBezTo>
                    <a:cubicBezTo>
                      <a:pt x="14" y="320"/>
                      <a:pt x="14" y="320"/>
                      <a:pt x="14" y="320"/>
                    </a:cubicBezTo>
                    <a:cubicBezTo>
                      <a:pt x="14" y="320"/>
                      <a:pt x="14" y="320"/>
                      <a:pt x="14" y="320"/>
                    </a:cubicBezTo>
                    <a:moveTo>
                      <a:pt x="115" y="409"/>
                    </a:moveTo>
                    <a:cubicBezTo>
                      <a:pt x="112" y="408"/>
                      <a:pt x="108" y="406"/>
                      <a:pt x="106" y="403"/>
                    </a:cubicBezTo>
                    <a:cubicBezTo>
                      <a:pt x="102" y="399"/>
                      <a:pt x="98" y="393"/>
                      <a:pt x="96" y="385"/>
                    </a:cubicBezTo>
                    <a:cubicBezTo>
                      <a:pt x="94" y="377"/>
                      <a:pt x="93" y="368"/>
                      <a:pt x="93" y="357"/>
                    </a:cubicBezTo>
                    <a:cubicBezTo>
                      <a:pt x="93" y="343"/>
                      <a:pt x="95" y="327"/>
                      <a:pt x="99" y="310"/>
                    </a:cubicBezTo>
                    <a:cubicBezTo>
                      <a:pt x="104" y="288"/>
                      <a:pt x="112" y="267"/>
                      <a:pt x="121" y="252"/>
                    </a:cubicBezTo>
                    <a:cubicBezTo>
                      <a:pt x="126" y="245"/>
                      <a:pt x="131" y="239"/>
                      <a:pt x="136" y="235"/>
                    </a:cubicBezTo>
                    <a:cubicBezTo>
                      <a:pt x="142" y="231"/>
                      <a:pt x="147" y="229"/>
                      <a:pt x="152" y="229"/>
                    </a:cubicBezTo>
                    <a:cubicBezTo>
                      <a:pt x="153" y="229"/>
                      <a:pt x="155" y="229"/>
                      <a:pt x="156" y="229"/>
                    </a:cubicBezTo>
                    <a:cubicBezTo>
                      <a:pt x="160" y="230"/>
                      <a:pt x="163" y="232"/>
                      <a:pt x="166" y="236"/>
                    </a:cubicBezTo>
                    <a:cubicBezTo>
                      <a:pt x="171" y="242"/>
                      <a:pt x="176" y="251"/>
                      <a:pt x="179" y="262"/>
                    </a:cubicBezTo>
                    <a:cubicBezTo>
                      <a:pt x="182" y="273"/>
                      <a:pt x="184" y="285"/>
                      <a:pt x="184" y="299"/>
                    </a:cubicBezTo>
                    <a:cubicBezTo>
                      <a:pt x="184" y="309"/>
                      <a:pt x="183" y="319"/>
                      <a:pt x="180" y="329"/>
                    </a:cubicBezTo>
                    <a:cubicBezTo>
                      <a:pt x="176" y="351"/>
                      <a:pt x="165" y="371"/>
                      <a:pt x="153" y="385"/>
                    </a:cubicBezTo>
                    <a:cubicBezTo>
                      <a:pt x="147" y="393"/>
                      <a:pt x="141" y="399"/>
                      <a:pt x="135" y="403"/>
                    </a:cubicBezTo>
                    <a:cubicBezTo>
                      <a:pt x="129" y="407"/>
                      <a:pt x="123" y="409"/>
                      <a:pt x="118" y="409"/>
                    </a:cubicBezTo>
                    <a:cubicBezTo>
                      <a:pt x="118" y="409"/>
                      <a:pt x="118" y="409"/>
                      <a:pt x="118" y="409"/>
                    </a:cubicBezTo>
                    <a:cubicBezTo>
                      <a:pt x="117" y="409"/>
                      <a:pt x="116" y="409"/>
                      <a:pt x="115" y="409"/>
                    </a:cubicBezTo>
                    <a:cubicBezTo>
                      <a:pt x="115" y="409"/>
                      <a:pt x="115" y="409"/>
                      <a:pt x="115" y="409"/>
                    </a:cubicBezTo>
                    <a:moveTo>
                      <a:pt x="152" y="221"/>
                    </a:moveTo>
                    <a:cubicBezTo>
                      <a:pt x="145" y="221"/>
                      <a:pt x="138" y="224"/>
                      <a:pt x="132" y="228"/>
                    </a:cubicBezTo>
                    <a:cubicBezTo>
                      <a:pt x="122" y="236"/>
                      <a:pt x="114" y="247"/>
                      <a:pt x="107" y="261"/>
                    </a:cubicBezTo>
                    <a:cubicBezTo>
                      <a:pt x="100" y="275"/>
                      <a:pt x="95" y="291"/>
                      <a:pt x="91" y="309"/>
                    </a:cubicBezTo>
                    <a:cubicBezTo>
                      <a:pt x="87" y="326"/>
                      <a:pt x="85" y="342"/>
                      <a:pt x="85" y="357"/>
                    </a:cubicBezTo>
                    <a:cubicBezTo>
                      <a:pt x="85" y="372"/>
                      <a:pt x="87" y="385"/>
                      <a:pt x="91" y="396"/>
                    </a:cubicBezTo>
                    <a:cubicBezTo>
                      <a:pt x="94" y="401"/>
                      <a:pt x="96" y="406"/>
                      <a:pt x="100" y="409"/>
                    </a:cubicBezTo>
                    <a:cubicBezTo>
                      <a:pt x="104" y="413"/>
                      <a:pt x="108" y="415"/>
                      <a:pt x="114" y="416"/>
                    </a:cubicBezTo>
                    <a:cubicBezTo>
                      <a:pt x="114" y="412"/>
                      <a:pt x="114" y="412"/>
                      <a:pt x="114" y="412"/>
                    </a:cubicBezTo>
                    <a:cubicBezTo>
                      <a:pt x="114" y="416"/>
                      <a:pt x="114" y="416"/>
                      <a:pt x="114" y="416"/>
                    </a:cubicBezTo>
                    <a:cubicBezTo>
                      <a:pt x="115" y="417"/>
                      <a:pt x="117" y="417"/>
                      <a:pt x="118" y="417"/>
                    </a:cubicBezTo>
                    <a:cubicBezTo>
                      <a:pt x="125" y="417"/>
                      <a:pt x="132" y="414"/>
                      <a:pt x="139" y="409"/>
                    </a:cubicBezTo>
                    <a:cubicBezTo>
                      <a:pt x="149" y="403"/>
                      <a:pt x="160" y="391"/>
                      <a:pt x="168" y="378"/>
                    </a:cubicBezTo>
                    <a:cubicBezTo>
                      <a:pt x="177" y="364"/>
                      <a:pt x="184" y="348"/>
                      <a:pt x="188" y="331"/>
                    </a:cubicBezTo>
                    <a:cubicBezTo>
                      <a:pt x="191" y="320"/>
                      <a:pt x="192" y="309"/>
                      <a:pt x="192" y="299"/>
                    </a:cubicBezTo>
                    <a:cubicBezTo>
                      <a:pt x="192" y="280"/>
                      <a:pt x="188" y="262"/>
                      <a:pt x="183" y="248"/>
                    </a:cubicBezTo>
                    <a:cubicBezTo>
                      <a:pt x="180" y="242"/>
                      <a:pt x="176" y="236"/>
                      <a:pt x="172" y="231"/>
                    </a:cubicBezTo>
                    <a:cubicBezTo>
                      <a:pt x="168" y="226"/>
                      <a:pt x="164" y="223"/>
                      <a:pt x="158" y="222"/>
                    </a:cubicBezTo>
                    <a:cubicBezTo>
                      <a:pt x="156" y="221"/>
                      <a:pt x="154" y="221"/>
                      <a:pt x="152" y="221"/>
                    </a:cubicBezTo>
                    <a:moveTo>
                      <a:pt x="373" y="198"/>
                    </a:moveTo>
                    <a:cubicBezTo>
                      <a:pt x="293" y="198"/>
                      <a:pt x="221" y="253"/>
                      <a:pt x="202" y="334"/>
                    </a:cubicBezTo>
                    <a:cubicBezTo>
                      <a:pt x="199" y="347"/>
                      <a:pt x="198" y="361"/>
                      <a:pt x="198" y="373"/>
                    </a:cubicBezTo>
                    <a:cubicBezTo>
                      <a:pt x="198" y="453"/>
                      <a:pt x="253" y="526"/>
                      <a:pt x="334" y="544"/>
                    </a:cubicBezTo>
                    <a:cubicBezTo>
                      <a:pt x="335" y="540"/>
                      <a:pt x="335" y="540"/>
                      <a:pt x="335" y="540"/>
                    </a:cubicBezTo>
                    <a:cubicBezTo>
                      <a:pt x="336" y="536"/>
                      <a:pt x="336" y="536"/>
                      <a:pt x="336" y="536"/>
                    </a:cubicBezTo>
                    <a:cubicBezTo>
                      <a:pt x="258" y="519"/>
                      <a:pt x="206" y="450"/>
                      <a:pt x="206" y="373"/>
                    </a:cubicBezTo>
                    <a:cubicBezTo>
                      <a:pt x="206" y="361"/>
                      <a:pt x="207" y="349"/>
                      <a:pt x="210" y="336"/>
                    </a:cubicBezTo>
                    <a:cubicBezTo>
                      <a:pt x="228" y="259"/>
                      <a:pt x="297" y="206"/>
                      <a:pt x="373" y="206"/>
                    </a:cubicBezTo>
                    <a:cubicBezTo>
                      <a:pt x="385" y="206"/>
                      <a:pt x="398" y="207"/>
                      <a:pt x="410" y="210"/>
                    </a:cubicBezTo>
                    <a:cubicBezTo>
                      <a:pt x="488" y="228"/>
                      <a:pt x="540" y="297"/>
                      <a:pt x="540" y="373"/>
                    </a:cubicBezTo>
                    <a:cubicBezTo>
                      <a:pt x="540" y="386"/>
                      <a:pt x="539" y="398"/>
                      <a:pt x="536" y="411"/>
                    </a:cubicBezTo>
                    <a:cubicBezTo>
                      <a:pt x="518" y="488"/>
                      <a:pt x="450" y="541"/>
                      <a:pt x="373" y="541"/>
                    </a:cubicBezTo>
                    <a:cubicBezTo>
                      <a:pt x="361" y="541"/>
                      <a:pt x="348" y="539"/>
                      <a:pt x="336" y="536"/>
                    </a:cubicBezTo>
                    <a:cubicBezTo>
                      <a:pt x="335" y="540"/>
                      <a:pt x="335" y="540"/>
                      <a:pt x="335" y="540"/>
                    </a:cubicBezTo>
                    <a:cubicBezTo>
                      <a:pt x="334" y="544"/>
                      <a:pt x="334" y="544"/>
                      <a:pt x="334" y="544"/>
                    </a:cubicBezTo>
                    <a:cubicBezTo>
                      <a:pt x="347" y="547"/>
                      <a:pt x="360" y="549"/>
                      <a:pt x="373" y="549"/>
                    </a:cubicBezTo>
                    <a:cubicBezTo>
                      <a:pt x="453" y="549"/>
                      <a:pt x="525" y="494"/>
                      <a:pt x="544" y="412"/>
                    </a:cubicBezTo>
                    <a:cubicBezTo>
                      <a:pt x="547" y="399"/>
                      <a:pt x="548" y="386"/>
                      <a:pt x="548" y="373"/>
                    </a:cubicBezTo>
                    <a:cubicBezTo>
                      <a:pt x="548" y="293"/>
                      <a:pt x="493" y="221"/>
                      <a:pt x="412" y="203"/>
                    </a:cubicBezTo>
                    <a:cubicBezTo>
                      <a:pt x="399" y="200"/>
                      <a:pt x="386" y="198"/>
                      <a:pt x="373" y="198"/>
                    </a:cubicBezTo>
                    <a:moveTo>
                      <a:pt x="587" y="264"/>
                    </a:moveTo>
                    <a:cubicBezTo>
                      <a:pt x="576" y="264"/>
                      <a:pt x="562" y="260"/>
                      <a:pt x="548" y="254"/>
                    </a:cubicBezTo>
                    <a:cubicBezTo>
                      <a:pt x="534" y="248"/>
                      <a:pt x="520" y="240"/>
                      <a:pt x="508" y="228"/>
                    </a:cubicBezTo>
                    <a:cubicBezTo>
                      <a:pt x="495" y="217"/>
                      <a:pt x="485" y="202"/>
                      <a:pt x="478" y="188"/>
                    </a:cubicBezTo>
                    <a:cubicBezTo>
                      <a:pt x="471" y="173"/>
                      <a:pt x="467" y="159"/>
                      <a:pt x="467" y="148"/>
                    </a:cubicBezTo>
                    <a:cubicBezTo>
                      <a:pt x="467" y="141"/>
                      <a:pt x="469" y="136"/>
                      <a:pt x="472" y="132"/>
                    </a:cubicBezTo>
                    <a:cubicBezTo>
                      <a:pt x="474" y="130"/>
                      <a:pt x="476" y="128"/>
                      <a:pt x="479" y="127"/>
                    </a:cubicBezTo>
                    <a:cubicBezTo>
                      <a:pt x="482" y="126"/>
                      <a:pt x="485" y="126"/>
                      <a:pt x="489" y="126"/>
                    </a:cubicBezTo>
                    <a:cubicBezTo>
                      <a:pt x="489" y="126"/>
                      <a:pt x="489" y="126"/>
                      <a:pt x="489" y="126"/>
                    </a:cubicBezTo>
                    <a:cubicBezTo>
                      <a:pt x="499" y="126"/>
                      <a:pt x="511" y="130"/>
                      <a:pt x="524" y="137"/>
                    </a:cubicBezTo>
                    <a:cubicBezTo>
                      <a:pt x="538" y="144"/>
                      <a:pt x="552" y="155"/>
                      <a:pt x="565" y="167"/>
                    </a:cubicBezTo>
                    <a:cubicBezTo>
                      <a:pt x="568" y="164"/>
                      <a:pt x="568" y="164"/>
                      <a:pt x="568" y="164"/>
                    </a:cubicBezTo>
                    <a:cubicBezTo>
                      <a:pt x="570" y="161"/>
                      <a:pt x="570" y="161"/>
                      <a:pt x="570" y="161"/>
                    </a:cubicBezTo>
                    <a:cubicBezTo>
                      <a:pt x="568" y="164"/>
                      <a:pt x="568" y="164"/>
                      <a:pt x="568" y="164"/>
                    </a:cubicBezTo>
                    <a:cubicBezTo>
                      <a:pt x="565" y="167"/>
                      <a:pt x="565" y="167"/>
                      <a:pt x="565" y="167"/>
                    </a:cubicBezTo>
                    <a:cubicBezTo>
                      <a:pt x="579" y="180"/>
                      <a:pt x="591" y="194"/>
                      <a:pt x="599" y="207"/>
                    </a:cubicBezTo>
                    <a:cubicBezTo>
                      <a:pt x="607" y="220"/>
                      <a:pt x="612" y="232"/>
                      <a:pt x="612" y="242"/>
                    </a:cubicBezTo>
                    <a:cubicBezTo>
                      <a:pt x="612" y="248"/>
                      <a:pt x="610" y="253"/>
                      <a:pt x="606" y="258"/>
                    </a:cubicBezTo>
                    <a:cubicBezTo>
                      <a:pt x="604" y="259"/>
                      <a:pt x="602" y="261"/>
                      <a:pt x="599" y="262"/>
                    </a:cubicBezTo>
                    <a:cubicBezTo>
                      <a:pt x="595" y="263"/>
                      <a:pt x="591" y="264"/>
                      <a:pt x="587" y="264"/>
                    </a:cubicBezTo>
                    <a:cubicBezTo>
                      <a:pt x="587" y="264"/>
                      <a:pt x="587" y="264"/>
                      <a:pt x="587" y="264"/>
                    </a:cubicBezTo>
                    <a:cubicBezTo>
                      <a:pt x="587" y="264"/>
                      <a:pt x="587" y="264"/>
                      <a:pt x="587" y="264"/>
                    </a:cubicBezTo>
                    <a:moveTo>
                      <a:pt x="489" y="118"/>
                    </a:moveTo>
                    <a:cubicBezTo>
                      <a:pt x="485" y="118"/>
                      <a:pt x="480" y="118"/>
                      <a:pt x="476" y="120"/>
                    </a:cubicBezTo>
                    <a:cubicBezTo>
                      <a:pt x="472" y="121"/>
                      <a:pt x="469" y="124"/>
                      <a:pt x="466" y="127"/>
                    </a:cubicBezTo>
                    <a:cubicBezTo>
                      <a:pt x="461" y="132"/>
                      <a:pt x="459" y="140"/>
                      <a:pt x="459" y="148"/>
                    </a:cubicBezTo>
                    <a:cubicBezTo>
                      <a:pt x="459" y="161"/>
                      <a:pt x="463" y="176"/>
                      <a:pt x="471" y="191"/>
                    </a:cubicBezTo>
                    <a:cubicBezTo>
                      <a:pt x="478" y="207"/>
                      <a:pt x="489" y="222"/>
                      <a:pt x="502" y="234"/>
                    </a:cubicBezTo>
                    <a:cubicBezTo>
                      <a:pt x="515" y="246"/>
                      <a:pt x="530" y="255"/>
                      <a:pt x="545" y="262"/>
                    </a:cubicBezTo>
                    <a:cubicBezTo>
                      <a:pt x="560" y="268"/>
                      <a:pt x="574" y="272"/>
                      <a:pt x="587" y="272"/>
                    </a:cubicBezTo>
                    <a:cubicBezTo>
                      <a:pt x="592" y="272"/>
                      <a:pt x="597" y="271"/>
                      <a:pt x="601" y="270"/>
                    </a:cubicBezTo>
                    <a:cubicBezTo>
                      <a:pt x="605" y="268"/>
                      <a:pt x="609" y="266"/>
                      <a:pt x="612" y="263"/>
                    </a:cubicBezTo>
                    <a:cubicBezTo>
                      <a:pt x="617" y="257"/>
                      <a:pt x="620" y="250"/>
                      <a:pt x="620" y="242"/>
                    </a:cubicBezTo>
                    <a:cubicBezTo>
                      <a:pt x="620" y="230"/>
                      <a:pt x="614" y="216"/>
                      <a:pt x="606" y="203"/>
                    </a:cubicBezTo>
                    <a:cubicBezTo>
                      <a:pt x="597" y="189"/>
                      <a:pt x="585" y="174"/>
                      <a:pt x="570" y="161"/>
                    </a:cubicBezTo>
                    <a:cubicBezTo>
                      <a:pt x="570" y="161"/>
                      <a:pt x="570" y="161"/>
                      <a:pt x="570" y="161"/>
                    </a:cubicBezTo>
                    <a:cubicBezTo>
                      <a:pt x="557" y="148"/>
                      <a:pt x="542" y="138"/>
                      <a:pt x="528" y="130"/>
                    </a:cubicBezTo>
                    <a:cubicBezTo>
                      <a:pt x="514" y="122"/>
                      <a:pt x="501" y="118"/>
                      <a:pt x="489" y="118"/>
                    </a:cubicBezTo>
                    <a:moveTo>
                      <a:pt x="290" y="104"/>
                    </a:moveTo>
                    <a:cubicBezTo>
                      <a:pt x="310" y="98"/>
                      <a:pt x="330" y="94"/>
                      <a:pt x="347" y="94"/>
                    </a:cubicBezTo>
                    <a:cubicBezTo>
                      <a:pt x="347" y="94"/>
                      <a:pt x="347" y="94"/>
                      <a:pt x="347" y="94"/>
                    </a:cubicBezTo>
                    <a:cubicBezTo>
                      <a:pt x="358" y="94"/>
                      <a:pt x="368" y="96"/>
                      <a:pt x="376" y="99"/>
                    </a:cubicBezTo>
                    <a:cubicBezTo>
                      <a:pt x="379" y="101"/>
                      <a:pt x="382" y="103"/>
                      <a:pt x="384" y="105"/>
                    </a:cubicBezTo>
                    <a:cubicBezTo>
                      <a:pt x="387" y="108"/>
                      <a:pt x="388" y="110"/>
                      <a:pt x="389" y="114"/>
                    </a:cubicBezTo>
                    <a:cubicBezTo>
                      <a:pt x="390" y="115"/>
                      <a:pt x="390" y="116"/>
                      <a:pt x="390" y="118"/>
                    </a:cubicBezTo>
                    <a:cubicBezTo>
                      <a:pt x="390" y="122"/>
                      <a:pt x="388" y="128"/>
                      <a:pt x="384" y="134"/>
                    </a:cubicBezTo>
                    <a:cubicBezTo>
                      <a:pt x="379" y="144"/>
                      <a:pt x="369" y="154"/>
                      <a:pt x="357" y="163"/>
                    </a:cubicBezTo>
                    <a:cubicBezTo>
                      <a:pt x="345" y="172"/>
                      <a:pt x="330" y="180"/>
                      <a:pt x="315" y="184"/>
                    </a:cubicBezTo>
                    <a:cubicBezTo>
                      <a:pt x="302" y="188"/>
                      <a:pt x="288" y="190"/>
                      <a:pt x="274" y="190"/>
                    </a:cubicBezTo>
                    <a:cubicBezTo>
                      <a:pt x="274" y="190"/>
                      <a:pt x="274" y="190"/>
                      <a:pt x="274" y="190"/>
                    </a:cubicBezTo>
                    <a:cubicBezTo>
                      <a:pt x="259" y="190"/>
                      <a:pt x="244" y="188"/>
                      <a:pt x="233" y="184"/>
                    </a:cubicBezTo>
                    <a:cubicBezTo>
                      <a:pt x="228" y="181"/>
                      <a:pt x="223" y="179"/>
                      <a:pt x="220" y="176"/>
                    </a:cubicBezTo>
                    <a:cubicBezTo>
                      <a:pt x="217" y="173"/>
                      <a:pt x="215" y="171"/>
                      <a:pt x="214" y="168"/>
                    </a:cubicBezTo>
                    <a:cubicBezTo>
                      <a:pt x="213" y="166"/>
                      <a:pt x="213" y="164"/>
                      <a:pt x="213" y="162"/>
                    </a:cubicBezTo>
                    <a:cubicBezTo>
                      <a:pt x="213" y="157"/>
                      <a:pt x="215" y="152"/>
                      <a:pt x="218" y="146"/>
                    </a:cubicBezTo>
                    <a:cubicBezTo>
                      <a:pt x="224" y="138"/>
                      <a:pt x="234" y="130"/>
                      <a:pt x="246" y="123"/>
                    </a:cubicBezTo>
                    <a:cubicBezTo>
                      <a:pt x="259" y="116"/>
                      <a:pt x="274" y="109"/>
                      <a:pt x="290" y="104"/>
                    </a:cubicBezTo>
                    <a:cubicBezTo>
                      <a:pt x="290" y="104"/>
                      <a:pt x="290" y="104"/>
                      <a:pt x="290" y="104"/>
                    </a:cubicBezTo>
                    <a:moveTo>
                      <a:pt x="347" y="86"/>
                    </a:moveTo>
                    <a:cubicBezTo>
                      <a:pt x="329" y="86"/>
                      <a:pt x="309" y="90"/>
                      <a:pt x="288" y="96"/>
                    </a:cubicBezTo>
                    <a:cubicBezTo>
                      <a:pt x="288" y="96"/>
                      <a:pt x="288" y="96"/>
                      <a:pt x="288" y="96"/>
                    </a:cubicBezTo>
                    <a:cubicBezTo>
                      <a:pt x="265" y="103"/>
                      <a:pt x="245" y="113"/>
                      <a:pt x="230" y="124"/>
                    </a:cubicBezTo>
                    <a:cubicBezTo>
                      <a:pt x="222" y="129"/>
                      <a:pt x="216" y="135"/>
                      <a:pt x="212" y="142"/>
                    </a:cubicBezTo>
                    <a:cubicBezTo>
                      <a:pt x="207" y="148"/>
                      <a:pt x="205" y="155"/>
                      <a:pt x="205" y="162"/>
                    </a:cubicBezTo>
                    <a:cubicBezTo>
                      <a:pt x="205" y="165"/>
                      <a:pt x="205" y="167"/>
                      <a:pt x="206" y="170"/>
                    </a:cubicBezTo>
                    <a:cubicBezTo>
                      <a:pt x="208" y="175"/>
                      <a:pt x="211" y="179"/>
                      <a:pt x="215" y="182"/>
                    </a:cubicBezTo>
                    <a:cubicBezTo>
                      <a:pt x="221" y="188"/>
                      <a:pt x="230" y="191"/>
                      <a:pt x="240" y="194"/>
                    </a:cubicBezTo>
                    <a:cubicBezTo>
                      <a:pt x="250" y="197"/>
                      <a:pt x="262" y="198"/>
                      <a:pt x="274" y="198"/>
                    </a:cubicBezTo>
                    <a:cubicBezTo>
                      <a:pt x="288" y="198"/>
                      <a:pt x="303" y="196"/>
                      <a:pt x="317" y="192"/>
                    </a:cubicBezTo>
                    <a:cubicBezTo>
                      <a:pt x="339" y="185"/>
                      <a:pt x="359" y="173"/>
                      <a:pt x="374" y="160"/>
                    </a:cubicBezTo>
                    <a:cubicBezTo>
                      <a:pt x="381" y="153"/>
                      <a:pt x="387" y="146"/>
                      <a:pt x="391" y="139"/>
                    </a:cubicBezTo>
                    <a:cubicBezTo>
                      <a:pt x="395" y="131"/>
                      <a:pt x="398" y="125"/>
                      <a:pt x="398" y="118"/>
                    </a:cubicBezTo>
                    <a:cubicBezTo>
                      <a:pt x="398" y="116"/>
                      <a:pt x="398" y="113"/>
                      <a:pt x="397" y="111"/>
                    </a:cubicBezTo>
                    <a:cubicBezTo>
                      <a:pt x="396" y="107"/>
                      <a:pt x="393" y="103"/>
                      <a:pt x="390" y="100"/>
                    </a:cubicBezTo>
                    <a:cubicBezTo>
                      <a:pt x="385" y="95"/>
                      <a:pt x="379" y="92"/>
                      <a:pt x="372" y="90"/>
                    </a:cubicBezTo>
                    <a:cubicBezTo>
                      <a:pt x="364" y="87"/>
                      <a:pt x="356" y="86"/>
                      <a:pt x="347" y="86"/>
                    </a:cubicBezTo>
                    <a:moveTo>
                      <a:pt x="492" y="720"/>
                    </a:moveTo>
                    <a:cubicBezTo>
                      <a:pt x="492" y="720"/>
                      <a:pt x="492" y="720"/>
                      <a:pt x="492" y="720"/>
                    </a:cubicBezTo>
                    <a:moveTo>
                      <a:pt x="593" y="665"/>
                    </a:moveTo>
                    <a:cubicBezTo>
                      <a:pt x="593" y="665"/>
                      <a:pt x="593" y="665"/>
                      <a:pt x="593" y="665"/>
                    </a:cubicBezTo>
                    <a:moveTo>
                      <a:pt x="587" y="665"/>
                    </a:moveTo>
                    <a:cubicBezTo>
                      <a:pt x="587" y="665"/>
                      <a:pt x="587" y="665"/>
                      <a:pt x="587" y="665"/>
                    </a:cubicBezTo>
                    <a:cubicBezTo>
                      <a:pt x="587" y="665"/>
                      <a:pt x="587" y="665"/>
                      <a:pt x="587" y="665"/>
                    </a:cubicBezTo>
                    <a:moveTo>
                      <a:pt x="619" y="645"/>
                    </a:moveTo>
                    <a:cubicBezTo>
                      <a:pt x="619" y="645"/>
                      <a:pt x="619" y="645"/>
                      <a:pt x="619" y="645"/>
                    </a:cubicBezTo>
                    <a:cubicBezTo>
                      <a:pt x="619" y="645"/>
                      <a:pt x="619" y="645"/>
                      <a:pt x="619" y="645"/>
                    </a:cubicBezTo>
                    <a:moveTo>
                      <a:pt x="637" y="123"/>
                    </a:moveTo>
                    <a:cubicBezTo>
                      <a:pt x="637" y="123"/>
                      <a:pt x="637" y="123"/>
                      <a:pt x="637" y="123"/>
                    </a:cubicBezTo>
                    <a:moveTo>
                      <a:pt x="637" y="123"/>
                    </a:moveTo>
                    <a:cubicBezTo>
                      <a:pt x="637" y="123"/>
                      <a:pt x="637" y="123"/>
                      <a:pt x="637" y="123"/>
                    </a:cubicBezTo>
                    <a:cubicBezTo>
                      <a:pt x="637" y="123"/>
                      <a:pt x="637" y="123"/>
                      <a:pt x="637" y="123"/>
                    </a:cubicBezTo>
                    <a:cubicBezTo>
                      <a:pt x="637" y="123"/>
                      <a:pt x="637" y="123"/>
                      <a:pt x="637" y="123"/>
                    </a:cubicBezTo>
                    <a:moveTo>
                      <a:pt x="636" y="122"/>
                    </a:moveTo>
                    <a:cubicBezTo>
                      <a:pt x="636" y="122"/>
                      <a:pt x="636" y="122"/>
                      <a:pt x="636" y="122"/>
                    </a:cubicBezTo>
                    <a:moveTo>
                      <a:pt x="245" y="31"/>
                    </a:moveTo>
                    <a:cubicBezTo>
                      <a:pt x="245" y="31"/>
                      <a:pt x="245" y="31"/>
                      <a:pt x="245" y="31"/>
                    </a:cubicBezTo>
                    <a:moveTo>
                      <a:pt x="246" y="29"/>
                    </a:moveTo>
                    <a:cubicBezTo>
                      <a:pt x="246" y="29"/>
                      <a:pt x="246" y="29"/>
                      <a:pt x="246" y="29"/>
                    </a:cubicBezTo>
                    <a:moveTo>
                      <a:pt x="363" y="8"/>
                    </a:moveTo>
                    <a:cubicBezTo>
                      <a:pt x="364" y="8"/>
                      <a:pt x="366" y="8"/>
                      <a:pt x="367" y="8"/>
                    </a:cubicBezTo>
                    <a:cubicBezTo>
                      <a:pt x="367" y="8"/>
                      <a:pt x="367" y="9"/>
                      <a:pt x="367" y="9"/>
                    </a:cubicBezTo>
                    <a:cubicBezTo>
                      <a:pt x="368" y="10"/>
                      <a:pt x="368" y="10"/>
                      <a:pt x="368" y="11"/>
                    </a:cubicBezTo>
                    <a:cubicBezTo>
                      <a:pt x="369" y="12"/>
                      <a:pt x="371" y="14"/>
                      <a:pt x="372" y="15"/>
                    </a:cubicBezTo>
                    <a:cubicBezTo>
                      <a:pt x="373" y="16"/>
                      <a:pt x="374" y="17"/>
                      <a:pt x="374" y="17"/>
                    </a:cubicBezTo>
                    <a:cubicBezTo>
                      <a:pt x="375" y="18"/>
                      <a:pt x="375" y="18"/>
                      <a:pt x="375" y="18"/>
                    </a:cubicBezTo>
                    <a:cubicBezTo>
                      <a:pt x="375" y="18"/>
                      <a:pt x="375" y="18"/>
                      <a:pt x="375" y="18"/>
                    </a:cubicBezTo>
                    <a:cubicBezTo>
                      <a:pt x="375" y="18"/>
                      <a:pt x="375" y="18"/>
                      <a:pt x="375" y="18"/>
                    </a:cubicBezTo>
                    <a:cubicBezTo>
                      <a:pt x="375" y="18"/>
                      <a:pt x="375" y="18"/>
                      <a:pt x="375" y="18"/>
                    </a:cubicBezTo>
                    <a:cubicBezTo>
                      <a:pt x="376" y="24"/>
                      <a:pt x="378" y="29"/>
                      <a:pt x="381" y="33"/>
                    </a:cubicBezTo>
                    <a:cubicBezTo>
                      <a:pt x="385" y="38"/>
                      <a:pt x="390" y="41"/>
                      <a:pt x="396" y="42"/>
                    </a:cubicBezTo>
                    <a:cubicBezTo>
                      <a:pt x="396" y="42"/>
                      <a:pt x="396" y="42"/>
                      <a:pt x="396" y="42"/>
                    </a:cubicBezTo>
                    <a:cubicBezTo>
                      <a:pt x="397" y="42"/>
                      <a:pt x="397" y="42"/>
                      <a:pt x="397" y="42"/>
                    </a:cubicBezTo>
                    <a:cubicBezTo>
                      <a:pt x="397" y="42"/>
                      <a:pt x="397" y="42"/>
                      <a:pt x="397" y="42"/>
                    </a:cubicBezTo>
                    <a:cubicBezTo>
                      <a:pt x="400" y="42"/>
                      <a:pt x="403" y="41"/>
                      <a:pt x="406" y="39"/>
                    </a:cubicBezTo>
                    <a:cubicBezTo>
                      <a:pt x="409" y="37"/>
                      <a:pt x="412" y="33"/>
                      <a:pt x="415" y="29"/>
                    </a:cubicBezTo>
                    <a:cubicBezTo>
                      <a:pt x="418" y="24"/>
                      <a:pt x="420" y="19"/>
                      <a:pt x="421" y="14"/>
                    </a:cubicBezTo>
                    <a:cubicBezTo>
                      <a:pt x="421" y="14"/>
                      <a:pt x="421" y="14"/>
                      <a:pt x="421" y="14"/>
                    </a:cubicBezTo>
                    <a:cubicBezTo>
                      <a:pt x="421" y="14"/>
                      <a:pt x="421" y="14"/>
                      <a:pt x="421" y="14"/>
                    </a:cubicBezTo>
                    <a:cubicBezTo>
                      <a:pt x="421" y="11"/>
                      <a:pt x="421" y="11"/>
                      <a:pt x="421" y="11"/>
                    </a:cubicBezTo>
                    <a:cubicBezTo>
                      <a:pt x="425" y="11"/>
                      <a:pt x="428" y="12"/>
                      <a:pt x="432" y="12"/>
                    </a:cubicBezTo>
                    <a:cubicBezTo>
                      <a:pt x="432" y="13"/>
                      <a:pt x="431" y="14"/>
                      <a:pt x="431" y="15"/>
                    </a:cubicBezTo>
                    <a:cubicBezTo>
                      <a:pt x="431" y="17"/>
                      <a:pt x="431" y="18"/>
                      <a:pt x="431" y="20"/>
                    </a:cubicBezTo>
                    <a:cubicBezTo>
                      <a:pt x="431" y="26"/>
                      <a:pt x="433" y="33"/>
                      <a:pt x="435" y="38"/>
                    </a:cubicBezTo>
                    <a:cubicBezTo>
                      <a:pt x="438" y="43"/>
                      <a:pt x="442" y="47"/>
                      <a:pt x="448" y="48"/>
                    </a:cubicBezTo>
                    <a:cubicBezTo>
                      <a:pt x="448" y="48"/>
                      <a:pt x="448" y="48"/>
                      <a:pt x="448" y="48"/>
                    </a:cubicBezTo>
                    <a:cubicBezTo>
                      <a:pt x="449" y="48"/>
                      <a:pt x="450" y="48"/>
                      <a:pt x="451" y="48"/>
                    </a:cubicBezTo>
                    <a:cubicBezTo>
                      <a:pt x="457" y="48"/>
                      <a:pt x="462" y="46"/>
                      <a:pt x="466" y="42"/>
                    </a:cubicBezTo>
                    <a:cubicBezTo>
                      <a:pt x="470" y="38"/>
                      <a:pt x="474" y="32"/>
                      <a:pt x="476" y="26"/>
                    </a:cubicBezTo>
                    <a:cubicBezTo>
                      <a:pt x="477" y="25"/>
                      <a:pt x="477" y="24"/>
                      <a:pt x="477" y="23"/>
                    </a:cubicBezTo>
                    <a:cubicBezTo>
                      <a:pt x="480" y="24"/>
                      <a:pt x="483" y="25"/>
                      <a:pt x="486" y="26"/>
                    </a:cubicBezTo>
                    <a:cubicBezTo>
                      <a:pt x="486" y="30"/>
                      <a:pt x="486" y="30"/>
                      <a:pt x="486" y="30"/>
                    </a:cubicBezTo>
                    <a:cubicBezTo>
                      <a:pt x="485" y="34"/>
                      <a:pt x="484" y="37"/>
                      <a:pt x="484" y="41"/>
                    </a:cubicBezTo>
                    <a:cubicBezTo>
                      <a:pt x="484" y="46"/>
                      <a:pt x="485" y="51"/>
                      <a:pt x="487" y="55"/>
                    </a:cubicBezTo>
                    <a:cubicBezTo>
                      <a:pt x="489" y="60"/>
                      <a:pt x="492" y="63"/>
                      <a:pt x="497" y="65"/>
                    </a:cubicBezTo>
                    <a:cubicBezTo>
                      <a:pt x="497" y="65"/>
                      <a:pt x="497" y="65"/>
                      <a:pt x="497" y="65"/>
                    </a:cubicBezTo>
                    <a:cubicBezTo>
                      <a:pt x="499" y="66"/>
                      <a:pt x="501" y="66"/>
                      <a:pt x="503" y="66"/>
                    </a:cubicBezTo>
                    <a:cubicBezTo>
                      <a:pt x="508" y="66"/>
                      <a:pt x="513" y="64"/>
                      <a:pt x="518" y="60"/>
                    </a:cubicBezTo>
                    <a:cubicBezTo>
                      <a:pt x="522" y="57"/>
                      <a:pt x="527" y="52"/>
                      <a:pt x="530" y="46"/>
                    </a:cubicBezTo>
                    <a:cubicBezTo>
                      <a:pt x="530" y="45"/>
                      <a:pt x="531" y="44"/>
                      <a:pt x="531" y="44"/>
                    </a:cubicBezTo>
                    <a:cubicBezTo>
                      <a:pt x="534" y="45"/>
                      <a:pt x="537" y="47"/>
                      <a:pt x="540" y="48"/>
                    </a:cubicBezTo>
                    <a:cubicBezTo>
                      <a:pt x="540" y="49"/>
                      <a:pt x="540" y="50"/>
                      <a:pt x="539" y="51"/>
                    </a:cubicBezTo>
                    <a:cubicBezTo>
                      <a:pt x="539" y="51"/>
                      <a:pt x="539" y="51"/>
                      <a:pt x="539" y="51"/>
                    </a:cubicBezTo>
                    <a:cubicBezTo>
                      <a:pt x="536" y="57"/>
                      <a:pt x="535" y="64"/>
                      <a:pt x="535" y="70"/>
                    </a:cubicBezTo>
                    <a:cubicBezTo>
                      <a:pt x="535" y="73"/>
                      <a:pt x="535" y="77"/>
                      <a:pt x="537" y="81"/>
                    </a:cubicBezTo>
                    <a:cubicBezTo>
                      <a:pt x="538" y="84"/>
                      <a:pt x="541" y="87"/>
                      <a:pt x="544" y="89"/>
                    </a:cubicBezTo>
                    <a:cubicBezTo>
                      <a:pt x="547" y="90"/>
                      <a:pt x="550" y="91"/>
                      <a:pt x="553" y="91"/>
                    </a:cubicBezTo>
                    <a:cubicBezTo>
                      <a:pt x="553" y="91"/>
                      <a:pt x="553" y="91"/>
                      <a:pt x="553" y="91"/>
                    </a:cubicBezTo>
                    <a:cubicBezTo>
                      <a:pt x="558" y="91"/>
                      <a:pt x="562" y="89"/>
                      <a:pt x="567" y="86"/>
                    </a:cubicBezTo>
                    <a:cubicBezTo>
                      <a:pt x="571" y="84"/>
                      <a:pt x="576" y="80"/>
                      <a:pt x="579" y="75"/>
                    </a:cubicBezTo>
                    <a:cubicBezTo>
                      <a:pt x="580" y="74"/>
                      <a:pt x="580" y="73"/>
                      <a:pt x="581" y="72"/>
                    </a:cubicBezTo>
                    <a:cubicBezTo>
                      <a:pt x="584" y="74"/>
                      <a:pt x="587" y="76"/>
                      <a:pt x="589" y="78"/>
                    </a:cubicBezTo>
                    <a:cubicBezTo>
                      <a:pt x="589" y="79"/>
                      <a:pt x="589" y="79"/>
                      <a:pt x="589" y="79"/>
                    </a:cubicBezTo>
                    <a:cubicBezTo>
                      <a:pt x="589" y="79"/>
                      <a:pt x="588" y="80"/>
                      <a:pt x="588" y="80"/>
                    </a:cubicBezTo>
                    <a:cubicBezTo>
                      <a:pt x="588" y="81"/>
                      <a:pt x="588" y="81"/>
                      <a:pt x="588" y="81"/>
                    </a:cubicBezTo>
                    <a:cubicBezTo>
                      <a:pt x="588" y="81"/>
                      <a:pt x="588" y="81"/>
                      <a:pt x="588" y="81"/>
                    </a:cubicBezTo>
                    <a:cubicBezTo>
                      <a:pt x="582" y="89"/>
                      <a:pt x="580" y="97"/>
                      <a:pt x="580" y="104"/>
                    </a:cubicBezTo>
                    <a:cubicBezTo>
                      <a:pt x="580" y="107"/>
                      <a:pt x="580" y="110"/>
                      <a:pt x="581" y="113"/>
                    </a:cubicBezTo>
                    <a:cubicBezTo>
                      <a:pt x="582" y="115"/>
                      <a:pt x="584" y="118"/>
                      <a:pt x="586" y="120"/>
                    </a:cubicBezTo>
                    <a:cubicBezTo>
                      <a:pt x="589" y="122"/>
                      <a:pt x="593" y="124"/>
                      <a:pt x="598" y="124"/>
                    </a:cubicBezTo>
                    <a:cubicBezTo>
                      <a:pt x="598" y="124"/>
                      <a:pt x="598" y="124"/>
                      <a:pt x="598" y="124"/>
                    </a:cubicBezTo>
                    <a:cubicBezTo>
                      <a:pt x="607" y="124"/>
                      <a:pt x="616" y="119"/>
                      <a:pt x="624" y="111"/>
                    </a:cubicBezTo>
                    <a:cubicBezTo>
                      <a:pt x="624" y="111"/>
                      <a:pt x="624" y="111"/>
                      <a:pt x="624" y="111"/>
                    </a:cubicBezTo>
                    <a:cubicBezTo>
                      <a:pt x="624" y="110"/>
                      <a:pt x="625" y="110"/>
                      <a:pt x="626" y="109"/>
                    </a:cubicBezTo>
                    <a:cubicBezTo>
                      <a:pt x="628" y="111"/>
                      <a:pt x="631" y="114"/>
                      <a:pt x="633" y="116"/>
                    </a:cubicBezTo>
                    <a:cubicBezTo>
                      <a:pt x="632" y="118"/>
                      <a:pt x="632" y="118"/>
                      <a:pt x="632" y="118"/>
                    </a:cubicBezTo>
                    <a:cubicBezTo>
                      <a:pt x="628" y="122"/>
                      <a:pt x="624" y="126"/>
                      <a:pt x="622" y="131"/>
                    </a:cubicBezTo>
                    <a:cubicBezTo>
                      <a:pt x="620" y="136"/>
                      <a:pt x="619" y="140"/>
                      <a:pt x="619" y="145"/>
                    </a:cubicBezTo>
                    <a:cubicBezTo>
                      <a:pt x="619" y="149"/>
                      <a:pt x="620" y="153"/>
                      <a:pt x="623" y="157"/>
                    </a:cubicBezTo>
                    <a:cubicBezTo>
                      <a:pt x="625" y="159"/>
                      <a:pt x="627" y="160"/>
                      <a:pt x="630" y="161"/>
                    </a:cubicBezTo>
                    <a:cubicBezTo>
                      <a:pt x="632" y="162"/>
                      <a:pt x="635" y="163"/>
                      <a:pt x="638" y="163"/>
                    </a:cubicBezTo>
                    <a:cubicBezTo>
                      <a:pt x="646" y="163"/>
                      <a:pt x="654" y="160"/>
                      <a:pt x="662" y="154"/>
                    </a:cubicBezTo>
                    <a:cubicBezTo>
                      <a:pt x="662" y="154"/>
                      <a:pt x="662" y="154"/>
                      <a:pt x="662" y="154"/>
                    </a:cubicBezTo>
                    <a:cubicBezTo>
                      <a:pt x="663" y="153"/>
                      <a:pt x="663" y="153"/>
                      <a:pt x="664" y="152"/>
                    </a:cubicBezTo>
                    <a:cubicBezTo>
                      <a:pt x="666" y="155"/>
                      <a:pt x="668" y="158"/>
                      <a:pt x="670" y="161"/>
                    </a:cubicBezTo>
                    <a:cubicBezTo>
                      <a:pt x="664" y="164"/>
                      <a:pt x="660" y="169"/>
                      <a:pt x="656" y="174"/>
                    </a:cubicBezTo>
                    <a:cubicBezTo>
                      <a:pt x="653" y="179"/>
                      <a:pt x="651" y="185"/>
                      <a:pt x="651" y="190"/>
                    </a:cubicBezTo>
                    <a:cubicBezTo>
                      <a:pt x="651" y="193"/>
                      <a:pt x="651" y="197"/>
                      <a:pt x="653" y="200"/>
                    </a:cubicBezTo>
                    <a:cubicBezTo>
                      <a:pt x="655" y="203"/>
                      <a:pt x="658" y="205"/>
                      <a:pt x="661" y="206"/>
                    </a:cubicBezTo>
                    <a:cubicBezTo>
                      <a:pt x="664" y="208"/>
                      <a:pt x="668" y="208"/>
                      <a:pt x="672" y="208"/>
                    </a:cubicBezTo>
                    <a:cubicBezTo>
                      <a:pt x="679" y="208"/>
                      <a:pt x="688" y="206"/>
                      <a:pt x="695" y="201"/>
                    </a:cubicBezTo>
                    <a:cubicBezTo>
                      <a:pt x="697" y="204"/>
                      <a:pt x="699" y="207"/>
                      <a:pt x="700" y="210"/>
                    </a:cubicBezTo>
                    <a:cubicBezTo>
                      <a:pt x="698" y="212"/>
                      <a:pt x="698" y="212"/>
                      <a:pt x="698" y="212"/>
                    </a:cubicBezTo>
                    <a:cubicBezTo>
                      <a:pt x="691" y="215"/>
                      <a:pt x="686" y="219"/>
                      <a:pt x="682" y="224"/>
                    </a:cubicBezTo>
                    <a:cubicBezTo>
                      <a:pt x="678" y="229"/>
                      <a:pt x="675" y="234"/>
                      <a:pt x="675" y="240"/>
                    </a:cubicBezTo>
                    <a:cubicBezTo>
                      <a:pt x="675" y="242"/>
                      <a:pt x="676" y="244"/>
                      <a:pt x="677" y="246"/>
                    </a:cubicBezTo>
                    <a:cubicBezTo>
                      <a:pt x="678" y="250"/>
                      <a:pt x="682" y="254"/>
                      <a:pt x="686" y="255"/>
                    </a:cubicBezTo>
                    <a:cubicBezTo>
                      <a:pt x="690" y="257"/>
                      <a:pt x="694" y="258"/>
                      <a:pt x="699" y="258"/>
                    </a:cubicBezTo>
                    <a:cubicBezTo>
                      <a:pt x="705" y="258"/>
                      <a:pt x="712" y="257"/>
                      <a:pt x="719" y="254"/>
                    </a:cubicBezTo>
                    <a:cubicBezTo>
                      <a:pt x="720" y="258"/>
                      <a:pt x="721" y="261"/>
                      <a:pt x="722" y="264"/>
                    </a:cubicBezTo>
                    <a:cubicBezTo>
                      <a:pt x="721" y="265"/>
                      <a:pt x="721" y="265"/>
                      <a:pt x="721" y="265"/>
                    </a:cubicBezTo>
                    <a:cubicBezTo>
                      <a:pt x="721" y="265"/>
                      <a:pt x="721" y="265"/>
                      <a:pt x="721" y="265"/>
                    </a:cubicBezTo>
                    <a:cubicBezTo>
                      <a:pt x="721" y="265"/>
                      <a:pt x="721" y="265"/>
                      <a:pt x="721" y="265"/>
                    </a:cubicBezTo>
                    <a:cubicBezTo>
                      <a:pt x="721" y="265"/>
                      <a:pt x="721" y="265"/>
                      <a:pt x="721" y="265"/>
                    </a:cubicBezTo>
                    <a:cubicBezTo>
                      <a:pt x="721" y="265"/>
                      <a:pt x="720" y="265"/>
                      <a:pt x="720" y="265"/>
                    </a:cubicBezTo>
                    <a:cubicBezTo>
                      <a:pt x="720" y="265"/>
                      <a:pt x="720" y="265"/>
                      <a:pt x="720" y="265"/>
                    </a:cubicBezTo>
                    <a:cubicBezTo>
                      <a:pt x="712" y="267"/>
                      <a:pt x="705" y="271"/>
                      <a:pt x="700" y="276"/>
                    </a:cubicBezTo>
                    <a:cubicBezTo>
                      <a:pt x="698" y="278"/>
                      <a:pt x="696" y="281"/>
                      <a:pt x="694" y="283"/>
                    </a:cubicBezTo>
                    <a:cubicBezTo>
                      <a:pt x="693" y="286"/>
                      <a:pt x="692" y="289"/>
                      <a:pt x="692" y="292"/>
                    </a:cubicBezTo>
                    <a:cubicBezTo>
                      <a:pt x="692" y="294"/>
                      <a:pt x="692" y="295"/>
                      <a:pt x="692" y="296"/>
                    </a:cubicBezTo>
                    <a:cubicBezTo>
                      <a:pt x="694" y="302"/>
                      <a:pt x="698" y="306"/>
                      <a:pt x="703" y="308"/>
                    </a:cubicBezTo>
                    <a:cubicBezTo>
                      <a:pt x="707" y="311"/>
                      <a:pt x="713" y="312"/>
                      <a:pt x="720" y="312"/>
                    </a:cubicBezTo>
                    <a:cubicBezTo>
                      <a:pt x="724" y="312"/>
                      <a:pt x="728" y="312"/>
                      <a:pt x="733" y="311"/>
                    </a:cubicBezTo>
                    <a:cubicBezTo>
                      <a:pt x="733" y="311"/>
                      <a:pt x="733" y="310"/>
                      <a:pt x="733" y="310"/>
                    </a:cubicBezTo>
                    <a:cubicBezTo>
                      <a:pt x="734" y="314"/>
                      <a:pt x="734" y="318"/>
                      <a:pt x="735" y="321"/>
                    </a:cubicBezTo>
                    <a:cubicBezTo>
                      <a:pt x="735" y="321"/>
                      <a:pt x="734" y="321"/>
                      <a:pt x="734" y="321"/>
                    </a:cubicBezTo>
                    <a:cubicBezTo>
                      <a:pt x="725" y="322"/>
                      <a:pt x="717" y="325"/>
                      <a:pt x="710" y="329"/>
                    </a:cubicBezTo>
                    <a:cubicBezTo>
                      <a:pt x="707" y="331"/>
                      <a:pt x="705" y="334"/>
                      <a:pt x="703" y="337"/>
                    </a:cubicBezTo>
                    <a:cubicBezTo>
                      <a:pt x="701" y="340"/>
                      <a:pt x="700" y="343"/>
                      <a:pt x="700" y="347"/>
                    </a:cubicBezTo>
                    <a:cubicBezTo>
                      <a:pt x="700" y="347"/>
                      <a:pt x="700" y="348"/>
                      <a:pt x="700" y="348"/>
                    </a:cubicBezTo>
                    <a:cubicBezTo>
                      <a:pt x="701" y="351"/>
                      <a:pt x="702" y="354"/>
                      <a:pt x="704" y="357"/>
                    </a:cubicBezTo>
                    <a:cubicBezTo>
                      <a:pt x="707" y="361"/>
                      <a:pt x="711" y="364"/>
                      <a:pt x="716" y="366"/>
                    </a:cubicBezTo>
                    <a:cubicBezTo>
                      <a:pt x="721" y="368"/>
                      <a:pt x="727" y="369"/>
                      <a:pt x="733" y="369"/>
                    </a:cubicBezTo>
                    <a:cubicBezTo>
                      <a:pt x="735" y="369"/>
                      <a:pt x="736" y="369"/>
                      <a:pt x="738" y="368"/>
                    </a:cubicBezTo>
                    <a:cubicBezTo>
                      <a:pt x="738" y="368"/>
                      <a:pt x="738" y="368"/>
                      <a:pt x="739" y="368"/>
                    </a:cubicBezTo>
                    <a:cubicBezTo>
                      <a:pt x="739" y="370"/>
                      <a:pt x="739" y="371"/>
                      <a:pt x="739" y="372"/>
                    </a:cubicBezTo>
                    <a:cubicBezTo>
                      <a:pt x="739" y="375"/>
                      <a:pt x="739" y="377"/>
                      <a:pt x="739" y="379"/>
                    </a:cubicBezTo>
                    <a:cubicBezTo>
                      <a:pt x="738" y="379"/>
                      <a:pt x="738" y="379"/>
                      <a:pt x="737" y="379"/>
                    </a:cubicBezTo>
                    <a:cubicBezTo>
                      <a:pt x="736" y="379"/>
                      <a:pt x="735" y="379"/>
                      <a:pt x="733" y="379"/>
                    </a:cubicBezTo>
                    <a:cubicBezTo>
                      <a:pt x="725" y="379"/>
                      <a:pt x="717" y="381"/>
                      <a:pt x="711" y="385"/>
                    </a:cubicBezTo>
                    <a:cubicBezTo>
                      <a:pt x="708" y="386"/>
                      <a:pt x="705" y="389"/>
                      <a:pt x="703" y="391"/>
                    </a:cubicBezTo>
                    <a:cubicBezTo>
                      <a:pt x="701" y="394"/>
                      <a:pt x="700" y="397"/>
                      <a:pt x="700" y="400"/>
                    </a:cubicBezTo>
                    <a:cubicBezTo>
                      <a:pt x="700" y="400"/>
                      <a:pt x="700" y="400"/>
                      <a:pt x="700" y="400"/>
                    </a:cubicBezTo>
                    <a:cubicBezTo>
                      <a:pt x="700" y="401"/>
                      <a:pt x="700" y="401"/>
                      <a:pt x="700" y="401"/>
                    </a:cubicBezTo>
                    <a:cubicBezTo>
                      <a:pt x="700" y="405"/>
                      <a:pt x="701" y="408"/>
                      <a:pt x="703" y="411"/>
                    </a:cubicBezTo>
                    <a:cubicBezTo>
                      <a:pt x="706" y="416"/>
                      <a:pt x="710" y="419"/>
                      <a:pt x="715" y="422"/>
                    </a:cubicBezTo>
                    <a:cubicBezTo>
                      <a:pt x="721" y="424"/>
                      <a:pt x="727" y="426"/>
                      <a:pt x="734" y="426"/>
                    </a:cubicBezTo>
                    <a:cubicBezTo>
                      <a:pt x="734" y="426"/>
                      <a:pt x="734" y="427"/>
                      <a:pt x="735" y="427"/>
                    </a:cubicBezTo>
                    <a:cubicBezTo>
                      <a:pt x="734" y="430"/>
                      <a:pt x="734" y="434"/>
                      <a:pt x="733" y="437"/>
                    </a:cubicBezTo>
                    <a:cubicBezTo>
                      <a:pt x="732" y="437"/>
                      <a:pt x="732" y="437"/>
                      <a:pt x="731" y="437"/>
                    </a:cubicBezTo>
                    <a:cubicBezTo>
                      <a:pt x="727" y="436"/>
                      <a:pt x="723" y="436"/>
                      <a:pt x="720" y="436"/>
                    </a:cubicBezTo>
                    <a:cubicBezTo>
                      <a:pt x="713" y="436"/>
                      <a:pt x="707" y="437"/>
                      <a:pt x="702" y="440"/>
                    </a:cubicBezTo>
                    <a:cubicBezTo>
                      <a:pt x="696" y="442"/>
                      <a:pt x="693" y="447"/>
                      <a:pt x="691" y="452"/>
                    </a:cubicBezTo>
                    <a:cubicBezTo>
                      <a:pt x="691" y="452"/>
                      <a:pt x="691" y="452"/>
                      <a:pt x="691" y="452"/>
                    </a:cubicBezTo>
                    <a:cubicBezTo>
                      <a:pt x="691" y="453"/>
                      <a:pt x="691" y="454"/>
                      <a:pt x="691" y="456"/>
                    </a:cubicBezTo>
                    <a:cubicBezTo>
                      <a:pt x="691" y="459"/>
                      <a:pt x="692" y="462"/>
                      <a:pt x="693" y="465"/>
                    </a:cubicBezTo>
                    <a:cubicBezTo>
                      <a:pt x="695" y="469"/>
                      <a:pt x="699" y="473"/>
                      <a:pt x="703" y="476"/>
                    </a:cubicBezTo>
                    <a:cubicBezTo>
                      <a:pt x="708" y="479"/>
                      <a:pt x="713" y="481"/>
                      <a:pt x="719" y="483"/>
                    </a:cubicBezTo>
                    <a:cubicBezTo>
                      <a:pt x="719" y="483"/>
                      <a:pt x="719" y="483"/>
                      <a:pt x="719" y="483"/>
                    </a:cubicBezTo>
                    <a:cubicBezTo>
                      <a:pt x="720" y="483"/>
                      <a:pt x="720" y="483"/>
                      <a:pt x="721" y="483"/>
                    </a:cubicBezTo>
                    <a:cubicBezTo>
                      <a:pt x="721" y="483"/>
                      <a:pt x="721" y="483"/>
                      <a:pt x="721" y="483"/>
                    </a:cubicBezTo>
                    <a:cubicBezTo>
                      <a:pt x="722" y="483"/>
                      <a:pt x="722" y="483"/>
                      <a:pt x="722" y="483"/>
                    </a:cubicBezTo>
                    <a:cubicBezTo>
                      <a:pt x="720" y="487"/>
                      <a:pt x="719" y="490"/>
                      <a:pt x="718" y="494"/>
                    </a:cubicBezTo>
                    <a:cubicBezTo>
                      <a:pt x="718" y="493"/>
                      <a:pt x="717" y="493"/>
                      <a:pt x="717" y="493"/>
                    </a:cubicBezTo>
                    <a:cubicBezTo>
                      <a:pt x="710" y="490"/>
                      <a:pt x="704" y="489"/>
                      <a:pt x="698" y="489"/>
                    </a:cubicBezTo>
                    <a:cubicBezTo>
                      <a:pt x="693" y="489"/>
                      <a:pt x="688" y="490"/>
                      <a:pt x="684" y="492"/>
                    </a:cubicBezTo>
                    <a:cubicBezTo>
                      <a:pt x="680" y="494"/>
                      <a:pt x="676" y="497"/>
                      <a:pt x="675" y="502"/>
                    </a:cubicBezTo>
                    <a:cubicBezTo>
                      <a:pt x="674" y="504"/>
                      <a:pt x="673" y="506"/>
                      <a:pt x="673" y="508"/>
                    </a:cubicBezTo>
                    <a:cubicBezTo>
                      <a:pt x="673" y="514"/>
                      <a:pt x="676" y="520"/>
                      <a:pt x="681" y="525"/>
                    </a:cubicBezTo>
                    <a:cubicBezTo>
                      <a:pt x="685" y="530"/>
                      <a:pt x="692" y="534"/>
                      <a:pt x="699" y="537"/>
                    </a:cubicBezTo>
                    <a:cubicBezTo>
                      <a:pt x="699" y="537"/>
                      <a:pt x="699" y="537"/>
                      <a:pt x="699" y="537"/>
                    </a:cubicBezTo>
                    <a:cubicBezTo>
                      <a:pt x="699" y="537"/>
                      <a:pt x="699" y="537"/>
                      <a:pt x="699" y="537"/>
                    </a:cubicBezTo>
                    <a:cubicBezTo>
                      <a:pt x="698" y="540"/>
                      <a:pt x="696" y="543"/>
                      <a:pt x="695" y="545"/>
                    </a:cubicBezTo>
                    <a:cubicBezTo>
                      <a:pt x="691" y="543"/>
                      <a:pt x="691" y="543"/>
                      <a:pt x="691" y="543"/>
                    </a:cubicBezTo>
                    <a:cubicBezTo>
                      <a:pt x="684" y="540"/>
                      <a:pt x="677" y="538"/>
                      <a:pt x="670" y="538"/>
                    </a:cubicBezTo>
                    <a:cubicBezTo>
                      <a:pt x="666" y="538"/>
                      <a:pt x="662" y="539"/>
                      <a:pt x="658" y="540"/>
                    </a:cubicBezTo>
                    <a:cubicBezTo>
                      <a:pt x="654" y="542"/>
                      <a:pt x="651" y="544"/>
                      <a:pt x="649" y="548"/>
                    </a:cubicBezTo>
                    <a:cubicBezTo>
                      <a:pt x="648" y="550"/>
                      <a:pt x="647" y="553"/>
                      <a:pt x="647" y="555"/>
                    </a:cubicBezTo>
                    <a:cubicBezTo>
                      <a:pt x="647" y="561"/>
                      <a:pt x="650" y="566"/>
                      <a:pt x="653" y="571"/>
                    </a:cubicBezTo>
                    <a:cubicBezTo>
                      <a:pt x="657" y="576"/>
                      <a:pt x="661" y="581"/>
                      <a:pt x="666" y="586"/>
                    </a:cubicBezTo>
                    <a:cubicBezTo>
                      <a:pt x="666" y="586"/>
                      <a:pt x="666" y="586"/>
                      <a:pt x="666" y="586"/>
                    </a:cubicBezTo>
                    <a:cubicBezTo>
                      <a:pt x="666" y="586"/>
                      <a:pt x="666" y="586"/>
                      <a:pt x="666" y="586"/>
                    </a:cubicBezTo>
                    <a:cubicBezTo>
                      <a:pt x="667" y="587"/>
                      <a:pt x="668" y="587"/>
                      <a:pt x="668" y="587"/>
                    </a:cubicBezTo>
                    <a:cubicBezTo>
                      <a:pt x="669" y="588"/>
                      <a:pt x="669" y="588"/>
                      <a:pt x="669" y="588"/>
                    </a:cubicBezTo>
                    <a:cubicBezTo>
                      <a:pt x="667" y="590"/>
                      <a:pt x="665" y="593"/>
                      <a:pt x="663" y="596"/>
                    </a:cubicBezTo>
                    <a:cubicBezTo>
                      <a:pt x="662" y="595"/>
                      <a:pt x="662" y="595"/>
                      <a:pt x="662" y="595"/>
                    </a:cubicBezTo>
                    <a:cubicBezTo>
                      <a:pt x="662" y="595"/>
                      <a:pt x="662" y="595"/>
                      <a:pt x="662" y="595"/>
                    </a:cubicBezTo>
                    <a:cubicBezTo>
                      <a:pt x="660" y="593"/>
                      <a:pt x="660" y="593"/>
                      <a:pt x="660" y="593"/>
                    </a:cubicBezTo>
                    <a:cubicBezTo>
                      <a:pt x="657" y="592"/>
                      <a:pt x="657" y="592"/>
                      <a:pt x="657" y="592"/>
                    </a:cubicBezTo>
                    <a:cubicBezTo>
                      <a:pt x="657" y="592"/>
                      <a:pt x="657" y="592"/>
                      <a:pt x="657" y="592"/>
                    </a:cubicBezTo>
                    <a:cubicBezTo>
                      <a:pt x="650" y="588"/>
                      <a:pt x="642" y="585"/>
                      <a:pt x="635" y="585"/>
                    </a:cubicBezTo>
                    <a:cubicBezTo>
                      <a:pt x="632" y="585"/>
                      <a:pt x="629" y="586"/>
                      <a:pt x="626" y="587"/>
                    </a:cubicBezTo>
                    <a:cubicBezTo>
                      <a:pt x="623" y="588"/>
                      <a:pt x="621" y="589"/>
                      <a:pt x="619" y="592"/>
                    </a:cubicBezTo>
                    <a:cubicBezTo>
                      <a:pt x="616" y="595"/>
                      <a:pt x="614" y="599"/>
                      <a:pt x="615" y="604"/>
                    </a:cubicBezTo>
                    <a:cubicBezTo>
                      <a:pt x="615" y="613"/>
                      <a:pt x="620" y="623"/>
                      <a:pt x="629" y="633"/>
                    </a:cubicBezTo>
                    <a:cubicBezTo>
                      <a:pt x="629" y="633"/>
                      <a:pt x="629" y="633"/>
                      <a:pt x="629" y="633"/>
                    </a:cubicBezTo>
                    <a:cubicBezTo>
                      <a:pt x="630" y="634"/>
                      <a:pt x="630" y="634"/>
                      <a:pt x="630" y="634"/>
                    </a:cubicBezTo>
                    <a:cubicBezTo>
                      <a:pt x="629" y="635"/>
                      <a:pt x="627" y="637"/>
                      <a:pt x="626" y="638"/>
                    </a:cubicBezTo>
                    <a:cubicBezTo>
                      <a:pt x="623" y="638"/>
                      <a:pt x="623" y="638"/>
                      <a:pt x="623" y="638"/>
                    </a:cubicBezTo>
                    <a:cubicBezTo>
                      <a:pt x="619" y="633"/>
                      <a:pt x="614" y="630"/>
                      <a:pt x="610" y="627"/>
                    </a:cubicBezTo>
                    <a:cubicBezTo>
                      <a:pt x="605" y="625"/>
                      <a:pt x="600" y="623"/>
                      <a:pt x="596" y="623"/>
                    </a:cubicBezTo>
                    <a:cubicBezTo>
                      <a:pt x="596" y="623"/>
                      <a:pt x="596" y="623"/>
                      <a:pt x="596" y="623"/>
                    </a:cubicBezTo>
                    <a:cubicBezTo>
                      <a:pt x="591" y="623"/>
                      <a:pt x="587" y="625"/>
                      <a:pt x="584" y="627"/>
                    </a:cubicBezTo>
                    <a:cubicBezTo>
                      <a:pt x="580" y="631"/>
                      <a:pt x="577" y="637"/>
                      <a:pt x="577" y="643"/>
                    </a:cubicBezTo>
                    <a:cubicBezTo>
                      <a:pt x="577" y="651"/>
                      <a:pt x="581" y="659"/>
                      <a:pt x="587" y="666"/>
                    </a:cubicBezTo>
                    <a:cubicBezTo>
                      <a:pt x="587" y="666"/>
                      <a:pt x="587" y="666"/>
                      <a:pt x="587" y="666"/>
                    </a:cubicBezTo>
                    <a:cubicBezTo>
                      <a:pt x="588" y="667"/>
                      <a:pt x="588" y="667"/>
                      <a:pt x="588" y="669"/>
                    </a:cubicBezTo>
                    <a:cubicBezTo>
                      <a:pt x="585" y="671"/>
                      <a:pt x="582" y="673"/>
                      <a:pt x="579" y="675"/>
                    </a:cubicBezTo>
                    <a:cubicBezTo>
                      <a:pt x="579" y="667"/>
                      <a:pt x="579" y="667"/>
                      <a:pt x="579" y="667"/>
                    </a:cubicBezTo>
                    <a:cubicBezTo>
                      <a:pt x="575" y="670"/>
                      <a:pt x="575" y="670"/>
                      <a:pt x="575" y="670"/>
                    </a:cubicBezTo>
                    <a:cubicBezTo>
                      <a:pt x="572" y="667"/>
                      <a:pt x="569" y="663"/>
                      <a:pt x="565" y="661"/>
                    </a:cubicBezTo>
                    <a:cubicBezTo>
                      <a:pt x="560" y="658"/>
                      <a:pt x="554" y="656"/>
                      <a:pt x="549" y="656"/>
                    </a:cubicBezTo>
                    <a:cubicBezTo>
                      <a:pt x="549" y="656"/>
                      <a:pt x="549" y="656"/>
                      <a:pt x="549" y="656"/>
                    </a:cubicBezTo>
                    <a:cubicBezTo>
                      <a:pt x="546" y="656"/>
                      <a:pt x="543" y="656"/>
                      <a:pt x="540" y="658"/>
                    </a:cubicBezTo>
                    <a:cubicBezTo>
                      <a:pt x="537" y="660"/>
                      <a:pt x="535" y="663"/>
                      <a:pt x="533" y="666"/>
                    </a:cubicBezTo>
                    <a:cubicBezTo>
                      <a:pt x="532" y="669"/>
                      <a:pt x="531" y="673"/>
                      <a:pt x="531" y="677"/>
                    </a:cubicBezTo>
                    <a:cubicBezTo>
                      <a:pt x="531" y="683"/>
                      <a:pt x="533" y="690"/>
                      <a:pt x="537" y="697"/>
                    </a:cubicBezTo>
                    <a:cubicBezTo>
                      <a:pt x="537" y="698"/>
                      <a:pt x="537" y="699"/>
                      <a:pt x="538" y="699"/>
                    </a:cubicBezTo>
                    <a:cubicBezTo>
                      <a:pt x="534" y="701"/>
                      <a:pt x="531" y="703"/>
                      <a:pt x="527" y="705"/>
                    </a:cubicBezTo>
                    <a:cubicBezTo>
                      <a:pt x="527" y="704"/>
                      <a:pt x="526" y="704"/>
                      <a:pt x="526" y="704"/>
                    </a:cubicBezTo>
                    <a:cubicBezTo>
                      <a:pt x="526" y="703"/>
                      <a:pt x="526" y="703"/>
                      <a:pt x="526" y="703"/>
                    </a:cubicBezTo>
                    <a:cubicBezTo>
                      <a:pt x="525" y="696"/>
                      <a:pt x="521" y="690"/>
                      <a:pt x="517" y="687"/>
                    </a:cubicBezTo>
                    <a:cubicBezTo>
                      <a:pt x="513" y="683"/>
                      <a:pt x="507" y="681"/>
                      <a:pt x="501" y="681"/>
                    </a:cubicBezTo>
                    <a:cubicBezTo>
                      <a:pt x="501" y="681"/>
                      <a:pt x="501" y="681"/>
                      <a:pt x="501" y="681"/>
                    </a:cubicBezTo>
                    <a:cubicBezTo>
                      <a:pt x="498" y="681"/>
                      <a:pt x="495" y="681"/>
                      <a:pt x="492" y="683"/>
                    </a:cubicBezTo>
                    <a:cubicBezTo>
                      <a:pt x="489" y="684"/>
                      <a:pt x="486" y="687"/>
                      <a:pt x="484" y="691"/>
                    </a:cubicBezTo>
                    <a:cubicBezTo>
                      <a:pt x="482" y="694"/>
                      <a:pt x="481" y="698"/>
                      <a:pt x="481" y="703"/>
                    </a:cubicBezTo>
                    <a:cubicBezTo>
                      <a:pt x="481" y="708"/>
                      <a:pt x="482" y="713"/>
                      <a:pt x="484" y="719"/>
                    </a:cubicBezTo>
                    <a:cubicBezTo>
                      <a:pt x="484" y="720"/>
                      <a:pt x="484" y="720"/>
                      <a:pt x="485" y="721"/>
                    </a:cubicBezTo>
                    <a:cubicBezTo>
                      <a:pt x="485" y="721"/>
                      <a:pt x="485" y="721"/>
                      <a:pt x="485" y="721"/>
                    </a:cubicBezTo>
                    <a:cubicBezTo>
                      <a:pt x="481" y="722"/>
                      <a:pt x="478" y="723"/>
                      <a:pt x="474" y="724"/>
                    </a:cubicBezTo>
                    <a:cubicBezTo>
                      <a:pt x="474" y="722"/>
                      <a:pt x="474" y="722"/>
                      <a:pt x="474" y="722"/>
                    </a:cubicBezTo>
                    <a:cubicBezTo>
                      <a:pt x="471" y="715"/>
                      <a:pt x="467" y="708"/>
                      <a:pt x="463" y="704"/>
                    </a:cubicBezTo>
                    <a:cubicBezTo>
                      <a:pt x="458" y="699"/>
                      <a:pt x="453" y="696"/>
                      <a:pt x="447" y="696"/>
                    </a:cubicBezTo>
                    <a:cubicBezTo>
                      <a:pt x="446" y="696"/>
                      <a:pt x="444" y="696"/>
                      <a:pt x="443" y="697"/>
                    </a:cubicBezTo>
                    <a:cubicBezTo>
                      <a:pt x="438" y="698"/>
                      <a:pt x="434" y="702"/>
                      <a:pt x="431" y="707"/>
                    </a:cubicBezTo>
                    <a:cubicBezTo>
                      <a:pt x="428" y="712"/>
                      <a:pt x="427" y="718"/>
                      <a:pt x="427" y="724"/>
                    </a:cubicBezTo>
                    <a:cubicBezTo>
                      <a:pt x="427" y="727"/>
                      <a:pt x="427" y="730"/>
                      <a:pt x="428" y="732"/>
                    </a:cubicBezTo>
                    <a:cubicBezTo>
                      <a:pt x="428" y="733"/>
                      <a:pt x="428" y="734"/>
                      <a:pt x="428" y="734"/>
                    </a:cubicBezTo>
                    <a:cubicBezTo>
                      <a:pt x="425" y="735"/>
                      <a:pt x="421" y="735"/>
                      <a:pt x="418" y="736"/>
                    </a:cubicBezTo>
                    <a:cubicBezTo>
                      <a:pt x="418" y="735"/>
                      <a:pt x="417" y="734"/>
                      <a:pt x="417" y="733"/>
                    </a:cubicBezTo>
                    <a:cubicBezTo>
                      <a:pt x="416" y="725"/>
                      <a:pt x="413" y="718"/>
                      <a:pt x="409" y="713"/>
                    </a:cubicBezTo>
                    <a:cubicBezTo>
                      <a:pt x="407" y="711"/>
                      <a:pt x="404" y="709"/>
                      <a:pt x="402" y="707"/>
                    </a:cubicBezTo>
                    <a:cubicBezTo>
                      <a:pt x="399" y="705"/>
                      <a:pt x="396" y="705"/>
                      <a:pt x="393" y="705"/>
                    </a:cubicBezTo>
                    <a:cubicBezTo>
                      <a:pt x="392" y="705"/>
                      <a:pt x="392" y="705"/>
                      <a:pt x="391" y="705"/>
                    </a:cubicBezTo>
                    <a:cubicBezTo>
                      <a:pt x="388" y="705"/>
                      <a:pt x="385" y="706"/>
                      <a:pt x="383" y="708"/>
                    </a:cubicBezTo>
                    <a:cubicBezTo>
                      <a:pt x="379" y="711"/>
                      <a:pt x="376" y="715"/>
                      <a:pt x="374" y="720"/>
                    </a:cubicBezTo>
                    <a:cubicBezTo>
                      <a:pt x="372" y="725"/>
                      <a:pt x="371" y="730"/>
                      <a:pt x="371" y="736"/>
                    </a:cubicBezTo>
                    <a:cubicBezTo>
                      <a:pt x="371" y="736"/>
                      <a:pt x="371" y="736"/>
                      <a:pt x="371" y="736"/>
                    </a:cubicBezTo>
                    <a:cubicBezTo>
                      <a:pt x="371" y="736"/>
                      <a:pt x="371" y="736"/>
                      <a:pt x="371" y="737"/>
                    </a:cubicBezTo>
                    <a:cubicBezTo>
                      <a:pt x="371" y="739"/>
                      <a:pt x="371" y="739"/>
                      <a:pt x="371" y="739"/>
                    </a:cubicBezTo>
                    <a:cubicBezTo>
                      <a:pt x="367" y="739"/>
                      <a:pt x="364" y="738"/>
                      <a:pt x="360" y="738"/>
                    </a:cubicBezTo>
                    <a:cubicBezTo>
                      <a:pt x="360" y="738"/>
                      <a:pt x="360" y="738"/>
                      <a:pt x="360" y="738"/>
                    </a:cubicBezTo>
                    <a:cubicBezTo>
                      <a:pt x="360" y="737"/>
                      <a:pt x="360" y="737"/>
                      <a:pt x="360" y="736"/>
                    </a:cubicBezTo>
                    <a:cubicBezTo>
                      <a:pt x="360" y="736"/>
                      <a:pt x="360" y="736"/>
                      <a:pt x="360" y="736"/>
                    </a:cubicBezTo>
                    <a:cubicBezTo>
                      <a:pt x="360" y="736"/>
                      <a:pt x="360" y="736"/>
                      <a:pt x="360" y="736"/>
                    </a:cubicBezTo>
                    <a:cubicBezTo>
                      <a:pt x="360" y="736"/>
                      <a:pt x="360" y="736"/>
                      <a:pt x="360" y="736"/>
                    </a:cubicBezTo>
                    <a:cubicBezTo>
                      <a:pt x="360" y="736"/>
                      <a:pt x="360" y="736"/>
                      <a:pt x="360" y="736"/>
                    </a:cubicBezTo>
                    <a:cubicBezTo>
                      <a:pt x="360" y="728"/>
                      <a:pt x="358" y="720"/>
                      <a:pt x="354" y="715"/>
                    </a:cubicBezTo>
                    <a:cubicBezTo>
                      <a:pt x="352" y="712"/>
                      <a:pt x="350" y="709"/>
                      <a:pt x="348" y="707"/>
                    </a:cubicBezTo>
                    <a:cubicBezTo>
                      <a:pt x="345" y="706"/>
                      <a:pt x="342" y="704"/>
                      <a:pt x="339" y="704"/>
                    </a:cubicBezTo>
                    <a:cubicBezTo>
                      <a:pt x="339" y="704"/>
                      <a:pt x="339" y="704"/>
                      <a:pt x="339" y="704"/>
                    </a:cubicBezTo>
                    <a:cubicBezTo>
                      <a:pt x="338" y="704"/>
                      <a:pt x="338" y="704"/>
                      <a:pt x="338" y="704"/>
                    </a:cubicBezTo>
                    <a:cubicBezTo>
                      <a:pt x="338" y="704"/>
                      <a:pt x="338" y="704"/>
                      <a:pt x="338" y="704"/>
                    </a:cubicBezTo>
                    <a:cubicBezTo>
                      <a:pt x="335" y="704"/>
                      <a:pt x="332" y="705"/>
                      <a:pt x="329" y="706"/>
                    </a:cubicBezTo>
                    <a:cubicBezTo>
                      <a:pt x="325" y="709"/>
                      <a:pt x="322" y="712"/>
                      <a:pt x="319" y="716"/>
                    </a:cubicBezTo>
                    <a:cubicBezTo>
                      <a:pt x="317" y="721"/>
                      <a:pt x="315" y="726"/>
                      <a:pt x="314" y="731"/>
                    </a:cubicBezTo>
                    <a:cubicBezTo>
                      <a:pt x="314" y="732"/>
                      <a:pt x="313" y="733"/>
                      <a:pt x="313" y="734"/>
                    </a:cubicBezTo>
                    <a:cubicBezTo>
                      <a:pt x="310" y="733"/>
                      <a:pt x="306" y="732"/>
                      <a:pt x="303" y="732"/>
                    </a:cubicBezTo>
                    <a:cubicBezTo>
                      <a:pt x="303" y="731"/>
                      <a:pt x="303" y="730"/>
                      <a:pt x="303" y="729"/>
                    </a:cubicBezTo>
                    <a:cubicBezTo>
                      <a:pt x="304" y="727"/>
                      <a:pt x="304" y="726"/>
                      <a:pt x="304" y="724"/>
                    </a:cubicBezTo>
                    <a:cubicBezTo>
                      <a:pt x="304" y="717"/>
                      <a:pt x="302" y="711"/>
                      <a:pt x="300" y="706"/>
                    </a:cubicBezTo>
                    <a:cubicBezTo>
                      <a:pt x="297" y="701"/>
                      <a:pt x="293" y="697"/>
                      <a:pt x="287" y="696"/>
                    </a:cubicBezTo>
                    <a:cubicBezTo>
                      <a:pt x="286" y="695"/>
                      <a:pt x="285" y="695"/>
                      <a:pt x="283" y="695"/>
                    </a:cubicBezTo>
                    <a:cubicBezTo>
                      <a:pt x="278" y="695"/>
                      <a:pt x="273" y="698"/>
                      <a:pt x="269" y="702"/>
                    </a:cubicBezTo>
                    <a:cubicBezTo>
                      <a:pt x="265" y="706"/>
                      <a:pt x="261" y="711"/>
                      <a:pt x="259" y="717"/>
                    </a:cubicBezTo>
                    <a:cubicBezTo>
                      <a:pt x="258" y="718"/>
                      <a:pt x="258" y="719"/>
                      <a:pt x="258" y="720"/>
                    </a:cubicBezTo>
                    <a:cubicBezTo>
                      <a:pt x="254" y="719"/>
                      <a:pt x="251" y="717"/>
                      <a:pt x="248" y="716"/>
                    </a:cubicBezTo>
                    <a:cubicBezTo>
                      <a:pt x="248" y="715"/>
                      <a:pt x="248" y="715"/>
                      <a:pt x="249" y="714"/>
                    </a:cubicBezTo>
                    <a:cubicBezTo>
                      <a:pt x="249" y="710"/>
                      <a:pt x="250" y="706"/>
                      <a:pt x="250" y="702"/>
                    </a:cubicBezTo>
                    <a:cubicBezTo>
                      <a:pt x="250" y="697"/>
                      <a:pt x="249" y="692"/>
                      <a:pt x="247" y="688"/>
                    </a:cubicBezTo>
                    <a:cubicBezTo>
                      <a:pt x="245" y="684"/>
                      <a:pt x="242" y="681"/>
                      <a:pt x="238" y="679"/>
                    </a:cubicBezTo>
                    <a:cubicBezTo>
                      <a:pt x="235" y="678"/>
                      <a:pt x="233" y="678"/>
                      <a:pt x="231" y="678"/>
                    </a:cubicBezTo>
                    <a:cubicBezTo>
                      <a:pt x="226" y="678"/>
                      <a:pt x="222" y="680"/>
                      <a:pt x="218" y="683"/>
                    </a:cubicBezTo>
                    <a:cubicBezTo>
                      <a:pt x="213" y="686"/>
                      <a:pt x="209" y="690"/>
                      <a:pt x="206" y="695"/>
                    </a:cubicBezTo>
                    <a:cubicBezTo>
                      <a:pt x="206" y="696"/>
                      <a:pt x="205" y="697"/>
                      <a:pt x="205" y="698"/>
                    </a:cubicBezTo>
                    <a:cubicBezTo>
                      <a:pt x="202" y="696"/>
                      <a:pt x="199" y="694"/>
                      <a:pt x="196" y="693"/>
                    </a:cubicBezTo>
                    <a:cubicBezTo>
                      <a:pt x="196" y="692"/>
                      <a:pt x="197" y="691"/>
                      <a:pt x="197" y="690"/>
                    </a:cubicBezTo>
                    <a:cubicBezTo>
                      <a:pt x="199" y="685"/>
                      <a:pt x="200" y="679"/>
                      <a:pt x="200" y="674"/>
                    </a:cubicBezTo>
                    <a:cubicBezTo>
                      <a:pt x="200" y="670"/>
                      <a:pt x="199" y="666"/>
                      <a:pt x="198" y="663"/>
                    </a:cubicBezTo>
                    <a:cubicBezTo>
                      <a:pt x="197" y="660"/>
                      <a:pt x="194" y="657"/>
                      <a:pt x="191" y="655"/>
                    </a:cubicBezTo>
                    <a:cubicBezTo>
                      <a:pt x="188" y="653"/>
                      <a:pt x="185" y="653"/>
                      <a:pt x="182" y="653"/>
                    </a:cubicBezTo>
                    <a:cubicBezTo>
                      <a:pt x="182" y="653"/>
                      <a:pt x="182" y="653"/>
                      <a:pt x="182" y="653"/>
                    </a:cubicBezTo>
                    <a:cubicBezTo>
                      <a:pt x="174" y="653"/>
                      <a:pt x="165" y="658"/>
                      <a:pt x="158" y="665"/>
                    </a:cubicBezTo>
                    <a:cubicBezTo>
                      <a:pt x="158" y="666"/>
                      <a:pt x="157" y="667"/>
                      <a:pt x="157" y="667"/>
                    </a:cubicBezTo>
                    <a:cubicBezTo>
                      <a:pt x="154" y="665"/>
                      <a:pt x="151" y="663"/>
                      <a:pt x="148" y="661"/>
                    </a:cubicBezTo>
                    <a:cubicBezTo>
                      <a:pt x="149" y="660"/>
                      <a:pt x="149" y="659"/>
                      <a:pt x="150" y="659"/>
                    </a:cubicBezTo>
                    <a:cubicBezTo>
                      <a:pt x="153" y="652"/>
                      <a:pt x="155" y="645"/>
                      <a:pt x="155" y="639"/>
                    </a:cubicBezTo>
                    <a:cubicBezTo>
                      <a:pt x="155" y="636"/>
                      <a:pt x="155" y="633"/>
                      <a:pt x="154" y="631"/>
                    </a:cubicBezTo>
                    <a:cubicBezTo>
                      <a:pt x="153" y="628"/>
                      <a:pt x="151" y="626"/>
                      <a:pt x="149" y="624"/>
                    </a:cubicBezTo>
                    <a:cubicBezTo>
                      <a:pt x="146" y="621"/>
                      <a:pt x="141" y="620"/>
                      <a:pt x="137" y="620"/>
                    </a:cubicBezTo>
                    <a:cubicBezTo>
                      <a:pt x="137" y="620"/>
                      <a:pt x="137" y="620"/>
                      <a:pt x="137" y="620"/>
                    </a:cubicBezTo>
                    <a:cubicBezTo>
                      <a:pt x="130" y="620"/>
                      <a:pt x="123" y="623"/>
                      <a:pt x="116" y="628"/>
                    </a:cubicBezTo>
                    <a:cubicBezTo>
                      <a:pt x="115" y="629"/>
                      <a:pt x="114" y="630"/>
                      <a:pt x="114" y="630"/>
                    </a:cubicBezTo>
                    <a:cubicBezTo>
                      <a:pt x="111" y="628"/>
                      <a:pt x="109" y="625"/>
                      <a:pt x="106" y="622"/>
                    </a:cubicBezTo>
                    <a:cubicBezTo>
                      <a:pt x="106" y="622"/>
                      <a:pt x="106" y="622"/>
                      <a:pt x="106" y="622"/>
                    </a:cubicBezTo>
                    <a:cubicBezTo>
                      <a:pt x="106" y="622"/>
                      <a:pt x="106" y="622"/>
                      <a:pt x="106" y="622"/>
                    </a:cubicBezTo>
                    <a:cubicBezTo>
                      <a:pt x="107" y="621"/>
                      <a:pt x="108" y="620"/>
                      <a:pt x="108" y="620"/>
                    </a:cubicBezTo>
                    <a:cubicBezTo>
                      <a:pt x="113" y="613"/>
                      <a:pt x="116" y="606"/>
                      <a:pt x="116" y="599"/>
                    </a:cubicBezTo>
                    <a:cubicBezTo>
                      <a:pt x="116" y="594"/>
                      <a:pt x="115" y="590"/>
                      <a:pt x="112" y="586"/>
                    </a:cubicBezTo>
                    <a:cubicBezTo>
                      <a:pt x="110" y="584"/>
                      <a:pt x="107" y="582"/>
                      <a:pt x="104" y="581"/>
                    </a:cubicBezTo>
                    <a:cubicBezTo>
                      <a:pt x="101" y="580"/>
                      <a:pt x="97" y="579"/>
                      <a:pt x="94" y="579"/>
                    </a:cubicBezTo>
                    <a:cubicBezTo>
                      <a:pt x="94" y="579"/>
                      <a:pt x="94" y="579"/>
                      <a:pt x="94" y="579"/>
                    </a:cubicBezTo>
                    <a:cubicBezTo>
                      <a:pt x="88" y="579"/>
                      <a:pt x="82" y="581"/>
                      <a:pt x="78" y="585"/>
                    </a:cubicBezTo>
                    <a:cubicBezTo>
                      <a:pt x="78" y="585"/>
                      <a:pt x="78" y="585"/>
                      <a:pt x="78" y="585"/>
                    </a:cubicBezTo>
                    <a:cubicBezTo>
                      <a:pt x="77" y="586"/>
                      <a:pt x="77" y="586"/>
                      <a:pt x="77" y="586"/>
                    </a:cubicBezTo>
                    <a:cubicBezTo>
                      <a:pt x="75" y="583"/>
                      <a:pt x="73" y="580"/>
                      <a:pt x="71" y="578"/>
                    </a:cubicBezTo>
                    <a:cubicBezTo>
                      <a:pt x="72" y="577"/>
                      <a:pt x="72" y="577"/>
                      <a:pt x="72" y="577"/>
                    </a:cubicBezTo>
                    <a:cubicBezTo>
                      <a:pt x="72" y="577"/>
                      <a:pt x="72" y="577"/>
                      <a:pt x="72" y="577"/>
                    </a:cubicBezTo>
                    <a:cubicBezTo>
                      <a:pt x="74" y="575"/>
                      <a:pt x="74" y="575"/>
                      <a:pt x="74" y="575"/>
                    </a:cubicBezTo>
                    <a:cubicBezTo>
                      <a:pt x="81" y="568"/>
                      <a:pt x="85" y="561"/>
                      <a:pt x="85" y="553"/>
                    </a:cubicBezTo>
                    <a:cubicBezTo>
                      <a:pt x="85" y="550"/>
                      <a:pt x="84" y="546"/>
                      <a:pt x="82" y="543"/>
                    </a:cubicBezTo>
                    <a:cubicBezTo>
                      <a:pt x="80" y="540"/>
                      <a:pt x="78" y="538"/>
                      <a:pt x="75" y="537"/>
                    </a:cubicBezTo>
                    <a:cubicBezTo>
                      <a:pt x="71" y="536"/>
                      <a:pt x="68" y="535"/>
                      <a:pt x="64" y="535"/>
                    </a:cubicBezTo>
                    <a:cubicBezTo>
                      <a:pt x="60" y="535"/>
                      <a:pt x="55" y="536"/>
                      <a:pt x="50" y="538"/>
                    </a:cubicBezTo>
                    <a:cubicBezTo>
                      <a:pt x="50" y="538"/>
                      <a:pt x="50" y="538"/>
                      <a:pt x="50" y="538"/>
                    </a:cubicBezTo>
                    <a:cubicBezTo>
                      <a:pt x="50" y="538"/>
                      <a:pt x="50" y="538"/>
                      <a:pt x="50" y="538"/>
                    </a:cubicBezTo>
                    <a:cubicBezTo>
                      <a:pt x="48" y="538"/>
                      <a:pt x="48" y="538"/>
                      <a:pt x="48" y="538"/>
                    </a:cubicBezTo>
                    <a:cubicBezTo>
                      <a:pt x="48" y="539"/>
                      <a:pt x="48" y="539"/>
                      <a:pt x="48" y="539"/>
                    </a:cubicBezTo>
                    <a:cubicBezTo>
                      <a:pt x="48" y="539"/>
                      <a:pt x="48" y="539"/>
                      <a:pt x="47" y="539"/>
                    </a:cubicBezTo>
                    <a:cubicBezTo>
                      <a:pt x="46" y="535"/>
                      <a:pt x="44" y="532"/>
                      <a:pt x="43" y="529"/>
                    </a:cubicBezTo>
                    <a:cubicBezTo>
                      <a:pt x="45" y="527"/>
                      <a:pt x="45" y="527"/>
                      <a:pt x="45" y="527"/>
                    </a:cubicBezTo>
                    <a:cubicBezTo>
                      <a:pt x="50" y="524"/>
                      <a:pt x="53" y="520"/>
                      <a:pt x="56" y="516"/>
                    </a:cubicBezTo>
                    <a:cubicBezTo>
                      <a:pt x="58" y="512"/>
                      <a:pt x="60" y="508"/>
                      <a:pt x="60" y="504"/>
                    </a:cubicBezTo>
                    <a:cubicBezTo>
                      <a:pt x="60" y="502"/>
                      <a:pt x="59" y="499"/>
                      <a:pt x="58" y="497"/>
                    </a:cubicBezTo>
                    <a:cubicBezTo>
                      <a:pt x="56" y="493"/>
                      <a:pt x="53" y="490"/>
                      <a:pt x="49" y="488"/>
                    </a:cubicBezTo>
                    <a:cubicBezTo>
                      <a:pt x="45" y="486"/>
                      <a:pt x="41" y="485"/>
                      <a:pt x="36" y="485"/>
                    </a:cubicBezTo>
                    <a:cubicBezTo>
                      <a:pt x="33" y="485"/>
                      <a:pt x="31" y="485"/>
                      <a:pt x="29" y="486"/>
                    </a:cubicBezTo>
                    <a:cubicBezTo>
                      <a:pt x="26" y="486"/>
                      <a:pt x="26" y="486"/>
                      <a:pt x="26" y="486"/>
                    </a:cubicBezTo>
                    <a:cubicBezTo>
                      <a:pt x="25" y="483"/>
                      <a:pt x="24" y="479"/>
                      <a:pt x="23" y="476"/>
                    </a:cubicBezTo>
                    <a:cubicBezTo>
                      <a:pt x="23" y="476"/>
                      <a:pt x="23" y="475"/>
                      <a:pt x="24" y="475"/>
                    </a:cubicBezTo>
                    <a:cubicBezTo>
                      <a:pt x="24" y="475"/>
                      <a:pt x="25" y="475"/>
                      <a:pt x="25" y="475"/>
                    </a:cubicBezTo>
                    <a:cubicBezTo>
                      <a:pt x="30" y="472"/>
                      <a:pt x="35" y="469"/>
                      <a:pt x="38" y="465"/>
                    </a:cubicBezTo>
                    <a:cubicBezTo>
                      <a:pt x="41" y="461"/>
                      <a:pt x="43" y="456"/>
                      <a:pt x="43" y="451"/>
                    </a:cubicBezTo>
                    <a:cubicBezTo>
                      <a:pt x="43" y="450"/>
                      <a:pt x="43" y="449"/>
                      <a:pt x="42" y="447"/>
                    </a:cubicBezTo>
                    <a:cubicBezTo>
                      <a:pt x="41" y="442"/>
                      <a:pt x="37" y="438"/>
                      <a:pt x="33" y="436"/>
                    </a:cubicBezTo>
                    <a:cubicBezTo>
                      <a:pt x="28" y="433"/>
                      <a:pt x="22" y="432"/>
                      <a:pt x="16" y="431"/>
                    </a:cubicBezTo>
                    <a:cubicBezTo>
                      <a:pt x="16" y="431"/>
                      <a:pt x="16" y="431"/>
                      <a:pt x="16" y="431"/>
                    </a:cubicBezTo>
                    <a:cubicBezTo>
                      <a:pt x="15" y="431"/>
                      <a:pt x="15" y="431"/>
                      <a:pt x="15" y="431"/>
                    </a:cubicBezTo>
                    <a:cubicBezTo>
                      <a:pt x="14" y="431"/>
                      <a:pt x="13" y="431"/>
                      <a:pt x="12" y="432"/>
                    </a:cubicBezTo>
                    <a:cubicBezTo>
                      <a:pt x="12" y="428"/>
                      <a:pt x="11" y="424"/>
                      <a:pt x="11" y="421"/>
                    </a:cubicBezTo>
                    <a:cubicBezTo>
                      <a:pt x="11" y="420"/>
                      <a:pt x="12" y="420"/>
                      <a:pt x="12" y="420"/>
                    </a:cubicBezTo>
                    <a:cubicBezTo>
                      <a:pt x="12" y="420"/>
                      <a:pt x="12" y="420"/>
                      <a:pt x="12" y="420"/>
                    </a:cubicBezTo>
                    <a:cubicBezTo>
                      <a:pt x="13" y="420"/>
                      <a:pt x="13" y="420"/>
                      <a:pt x="14" y="420"/>
                    </a:cubicBezTo>
                    <a:cubicBezTo>
                      <a:pt x="20" y="418"/>
                      <a:pt x="25" y="415"/>
                      <a:pt x="28" y="411"/>
                    </a:cubicBezTo>
                    <a:cubicBezTo>
                      <a:pt x="32" y="407"/>
                      <a:pt x="35" y="402"/>
                      <a:pt x="35" y="397"/>
                    </a:cubicBezTo>
                    <a:cubicBezTo>
                      <a:pt x="35" y="397"/>
                      <a:pt x="35" y="396"/>
                      <a:pt x="35" y="396"/>
                    </a:cubicBezTo>
                    <a:cubicBezTo>
                      <a:pt x="34" y="390"/>
                      <a:pt x="31" y="386"/>
                      <a:pt x="27" y="382"/>
                    </a:cubicBezTo>
                    <a:cubicBezTo>
                      <a:pt x="22" y="379"/>
                      <a:pt x="17" y="377"/>
                      <a:pt x="10" y="376"/>
                    </a:cubicBezTo>
                    <a:cubicBezTo>
                      <a:pt x="10" y="376"/>
                      <a:pt x="10" y="376"/>
                      <a:pt x="10" y="376"/>
                    </a:cubicBezTo>
                    <a:cubicBezTo>
                      <a:pt x="10" y="376"/>
                      <a:pt x="9" y="376"/>
                      <a:pt x="9" y="375"/>
                    </a:cubicBezTo>
                    <a:cubicBezTo>
                      <a:pt x="9" y="375"/>
                      <a:pt x="9" y="375"/>
                      <a:pt x="9" y="375"/>
                    </a:cubicBezTo>
                    <a:cubicBezTo>
                      <a:pt x="9" y="375"/>
                      <a:pt x="8" y="375"/>
                      <a:pt x="8" y="375"/>
                    </a:cubicBezTo>
                    <a:cubicBezTo>
                      <a:pt x="8" y="375"/>
                      <a:pt x="8" y="374"/>
                      <a:pt x="8" y="373"/>
                    </a:cubicBezTo>
                    <a:cubicBezTo>
                      <a:pt x="8" y="370"/>
                      <a:pt x="8" y="367"/>
                      <a:pt x="8" y="364"/>
                    </a:cubicBezTo>
                    <a:cubicBezTo>
                      <a:pt x="8" y="364"/>
                      <a:pt x="9" y="364"/>
                      <a:pt x="9" y="364"/>
                    </a:cubicBezTo>
                    <a:cubicBezTo>
                      <a:pt x="9" y="364"/>
                      <a:pt x="9" y="364"/>
                      <a:pt x="9" y="364"/>
                    </a:cubicBezTo>
                    <a:cubicBezTo>
                      <a:pt x="10" y="364"/>
                      <a:pt x="10" y="364"/>
                      <a:pt x="11" y="364"/>
                    </a:cubicBezTo>
                    <a:cubicBezTo>
                      <a:pt x="17" y="363"/>
                      <a:pt x="23" y="360"/>
                      <a:pt x="27" y="357"/>
                    </a:cubicBezTo>
                    <a:cubicBezTo>
                      <a:pt x="32" y="353"/>
                      <a:pt x="35" y="349"/>
                      <a:pt x="35" y="343"/>
                    </a:cubicBezTo>
                    <a:cubicBezTo>
                      <a:pt x="35" y="343"/>
                      <a:pt x="35" y="343"/>
                      <a:pt x="35" y="343"/>
                    </a:cubicBezTo>
                    <a:cubicBezTo>
                      <a:pt x="35" y="343"/>
                      <a:pt x="35" y="343"/>
                      <a:pt x="35" y="342"/>
                    </a:cubicBezTo>
                    <a:cubicBezTo>
                      <a:pt x="35" y="337"/>
                      <a:pt x="33" y="332"/>
                      <a:pt x="29" y="329"/>
                    </a:cubicBezTo>
                    <a:cubicBezTo>
                      <a:pt x="25" y="325"/>
                      <a:pt x="20" y="322"/>
                      <a:pt x="14" y="320"/>
                    </a:cubicBezTo>
                    <a:cubicBezTo>
                      <a:pt x="14" y="320"/>
                      <a:pt x="13" y="320"/>
                      <a:pt x="13" y="320"/>
                    </a:cubicBezTo>
                    <a:cubicBezTo>
                      <a:pt x="13" y="320"/>
                      <a:pt x="13" y="320"/>
                      <a:pt x="13" y="320"/>
                    </a:cubicBezTo>
                    <a:cubicBezTo>
                      <a:pt x="12" y="320"/>
                      <a:pt x="12" y="320"/>
                      <a:pt x="12" y="319"/>
                    </a:cubicBezTo>
                    <a:cubicBezTo>
                      <a:pt x="12" y="317"/>
                      <a:pt x="13" y="314"/>
                      <a:pt x="13" y="311"/>
                    </a:cubicBezTo>
                    <a:cubicBezTo>
                      <a:pt x="14" y="311"/>
                      <a:pt x="14" y="311"/>
                      <a:pt x="14" y="311"/>
                    </a:cubicBezTo>
                    <a:cubicBezTo>
                      <a:pt x="14" y="311"/>
                      <a:pt x="14" y="311"/>
                      <a:pt x="14" y="311"/>
                    </a:cubicBezTo>
                    <a:cubicBezTo>
                      <a:pt x="14" y="311"/>
                      <a:pt x="15" y="311"/>
                      <a:pt x="15" y="311"/>
                    </a:cubicBezTo>
                    <a:cubicBezTo>
                      <a:pt x="16" y="311"/>
                      <a:pt x="17" y="310"/>
                      <a:pt x="17" y="309"/>
                    </a:cubicBezTo>
                    <a:cubicBezTo>
                      <a:pt x="18" y="308"/>
                      <a:pt x="18" y="308"/>
                      <a:pt x="18" y="307"/>
                    </a:cubicBezTo>
                    <a:cubicBezTo>
                      <a:pt x="22" y="307"/>
                      <a:pt x="26" y="305"/>
                      <a:pt x="29" y="304"/>
                    </a:cubicBezTo>
                    <a:cubicBezTo>
                      <a:pt x="32" y="302"/>
                      <a:pt x="34" y="301"/>
                      <a:pt x="36" y="299"/>
                    </a:cubicBezTo>
                    <a:cubicBezTo>
                      <a:pt x="38" y="297"/>
                      <a:pt x="40" y="294"/>
                      <a:pt x="41" y="292"/>
                    </a:cubicBezTo>
                    <a:cubicBezTo>
                      <a:pt x="41" y="292"/>
                      <a:pt x="41" y="292"/>
                      <a:pt x="41" y="292"/>
                    </a:cubicBezTo>
                    <a:cubicBezTo>
                      <a:pt x="41" y="290"/>
                      <a:pt x="41" y="288"/>
                      <a:pt x="41" y="287"/>
                    </a:cubicBezTo>
                    <a:cubicBezTo>
                      <a:pt x="41" y="283"/>
                      <a:pt x="40" y="278"/>
                      <a:pt x="38" y="275"/>
                    </a:cubicBezTo>
                    <a:cubicBezTo>
                      <a:pt x="35" y="271"/>
                      <a:pt x="32" y="268"/>
                      <a:pt x="27" y="265"/>
                    </a:cubicBezTo>
                    <a:cubicBezTo>
                      <a:pt x="26" y="265"/>
                      <a:pt x="26" y="265"/>
                      <a:pt x="25" y="265"/>
                    </a:cubicBezTo>
                    <a:cubicBezTo>
                      <a:pt x="25" y="265"/>
                      <a:pt x="25" y="265"/>
                      <a:pt x="25" y="265"/>
                    </a:cubicBezTo>
                    <a:cubicBezTo>
                      <a:pt x="25" y="265"/>
                      <a:pt x="25" y="264"/>
                      <a:pt x="25" y="264"/>
                    </a:cubicBezTo>
                    <a:cubicBezTo>
                      <a:pt x="26" y="261"/>
                      <a:pt x="27" y="258"/>
                      <a:pt x="28" y="255"/>
                    </a:cubicBezTo>
                    <a:cubicBezTo>
                      <a:pt x="28" y="255"/>
                      <a:pt x="28" y="255"/>
                      <a:pt x="29" y="255"/>
                    </a:cubicBezTo>
                    <a:cubicBezTo>
                      <a:pt x="29" y="255"/>
                      <a:pt x="29" y="255"/>
                      <a:pt x="29" y="255"/>
                    </a:cubicBezTo>
                    <a:cubicBezTo>
                      <a:pt x="29" y="255"/>
                      <a:pt x="29" y="255"/>
                      <a:pt x="30" y="255"/>
                    </a:cubicBezTo>
                    <a:cubicBezTo>
                      <a:pt x="30" y="255"/>
                      <a:pt x="30" y="255"/>
                      <a:pt x="31" y="254"/>
                    </a:cubicBezTo>
                    <a:cubicBezTo>
                      <a:pt x="31" y="254"/>
                      <a:pt x="31" y="254"/>
                      <a:pt x="31" y="254"/>
                    </a:cubicBezTo>
                    <a:cubicBezTo>
                      <a:pt x="32" y="254"/>
                      <a:pt x="34" y="254"/>
                      <a:pt x="35" y="254"/>
                    </a:cubicBezTo>
                    <a:cubicBezTo>
                      <a:pt x="39" y="254"/>
                      <a:pt x="44" y="253"/>
                      <a:pt x="49" y="251"/>
                    </a:cubicBezTo>
                    <a:cubicBezTo>
                      <a:pt x="51" y="250"/>
                      <a:pt x="53" y="249"/>
                      <a:pt x="55" y="248"/>
                    </a:cubicBezTo>
                    <a:cubicBezTo>
                      <a:pt x="57" y="246"/>
                      <a:pt x="59" y="244"/>
                      <a:pt x="60" y="242"/>
                    </a:cubicBezTo>
                    <a:cubicBezTo>
                      <a:pt x="60" y="240"/>
                      <a:pt x="61" y="238"/>
                      <a:pt x="61" y="235"/>
                    </a:cubicBezTo>
                    <a:cubicBezTo>
                      <a:pt x="61" y="231"/>
                      <a:pt x="60" y="227"/>
                      <a:pt x="57" y="223"/>
                    </a:cubicBezTo>
                    <a:cubicBezTo>
                      <a:pt x="55" y="220"/>
                      <a:pt x="52" y="216"/>
                      <a:pt x="48" y="213"/>
                    </a:cubicBezTo>
                    <a:cubicBezTo>
                      <a:pt x="47" y="213"/>
                      <a:pt x="47" y="213"/>
                      <a:pt x="46" y="212"/>
                    </a:cubicBezTo>
                    <a:cubicBezTo>
                      <a:pt x="46" y="212"/>
                      <a:pt x="46" y="212"/>
                      <a:pt x="46" y="212"/>
                    </a:cubicBezTo>
                    <a:cubicBezTo>
                      <a:pt x="46" y="212"/>
                      <a:pt x="46" y="212"/>
                      <a:pt x="45" y="212"/>
                    </a:cubicBezTo>
                    <a:cubicBezTo>
                      <a:pt x="47" y="208"/>
                      <a:pt x="49" y="205"/>
                      <a:pt x="50" y="202"/>
                    </a:cubicBezTo>
                    <a:cubicBezTo>
                      <a:pt x="54" y="203"/>
                      <a:pt x="54" y="203"/>
                      <a:pt x="54" y="203"/>
                    </a:cubicBezTo>
                    <a:cubicBezTo>
                      <a:pt x="54" y="203"/>
                      <a:pt x="54" y="203"/>
                      <a:pt x="54" y="203"/>
                    </a:cubicBezTo>
                    <a:cubicBezTo>
                      <a:pt x="58" y="204"/>
                      <a:pt x="61" y="205"/>
                      <a:pt x="65" y="205"/>
                    </a:cubicBezTo>
                    <a:cubicBezTo>
                      <a:pt x="69" y="205"/>
                      <a:pt x="73" y="204"/>
                      <a:pt x="76" y="202"/>
                    </a:cubicBezTo>
                    <a:cubicBezTo>
                      <a:pt x="79" y="201"/>
                      <a:pt x="82" y="199"/>
                      <a:pt x="84" y="195"/>
                    </a:cubicBezTo>
                    <a:cubicBezTo>
                      <a:pt x="86" y="193"/>
                      <a:pt x="87" y="190"/>
                      <a:pt x="87" y="186"/>
                    </a:cubicBezTo>
                    <a:cubicBezTo>
                      <a:pt x="87" y="179"/>
                      <a:pt x="83" y="172"/>
                      <a:pt x="77" y="165"/>
                    </a:cubicBezTo>
                    <a:cubicBezTo>
                      <a:pt x="76" y="165"/>
                      <a:pt x="75" y="164"/>
                      <a:pt x="74" y="163"/>
                    </a:cubicBezTo>
                    <a:cubicBezTo>
                      <a:pt x="74" y="163"/>
                      <a:pt x="74" y="163"/>
                      <a:pt x="74" y="163"/>
                    </a:cubicBezTo>
                    <a:cubicBezTo>
                      <a:pt x="74" y="163"/>
                      <a:pt x="74" y="163"/>
                      <a:pt x="74" y="163"/>
                    </a:cubicBezTo>
                    <a:cubicBezTo>
                      <a:pt x="76" y="160"/>
                      <a:pt x="78" y="157"/>
                      <a:pt x="81" y="154"/>
                    </a:cubicBezTo>
                    <a:cubicBezTo>
                      <a:pt x="81" y="154"/>
                      <a:pt x="81" y="154"/>
                      <a:pt x="81" y="154"/>
                    </a:cubicBezTo>
                    <a:cubicBezTo>
                      <a:pt x="81" y="154"/>
                      <a:pt x="81" y="154"/>
                      <a:pt x="81" y="154"/>
                    </a:cubicBezTo>
                    <a:cubicBezTo>
                      <a:pt x="82" y="155"/>
                      <a:pt x="83" y="155"/>
                      <a:pt x="84" y="156"/>
                    </a:cubicBezTo>
                    <a:cubicBezTo>
                      <a:pt x="89" y="158"/>
                      <a:pt x="95" y="160"/>
                      <a:pt x="100" y="160"/>
                    </a:cubicBezTo>
                    <a:cubicBezTo>
                      <a:pt x="103" y="160"/>
                      <a:pt x="106" y="159"/>
                      <a:pt x="108" y="158"/>
                    </a:cubicBezTo>
                    <a:cubicBezTo>
                      <a:pt x="111" y="157"/>
                      <a:pt x="113" y="156"/>
                      <a:pt x="115" y="153"/>
                    </a:cubicBezTo>
                    <a:cubicBezTo>
                      <a:pt x="115" y="153"/>
                      <a:pt x="115" y="153"/>
                      <a:pt x="115" y="153"/>
                    </a:cubicBezTo>
                    <a:cubicBezTo>
                      <a:pt x="118" y="150"/>
                      <a:pt x="119" y="146"/>
                      <a:pt x="119" y="142"/>
                    </a:cubicBezTo>
                    <a:cubicBezTo>
                      <a:pt x="119" y="135"/>
                      <a:pt x="117" y="128"/>
                      <a:pt x="112" y="122"/>
                    </a:cubicBezTo>
                    <a:cubicBezTo>
                      <a:pt x="112" y="121"/>
                      <a:pt x="111" y="120"/>
                      <a:pt x="110" y="119"/>
                    </a:cubicBezTo>
                    <a:cubicBezTo>
                      <a:pt x="110" y="119"/>
                      <a:pt x="110" y="119"/>
                      <a:pt x="110" y="119"/>
                    </a:cubicBezTo>
                    <a:cubicBezTo>
                      <a:pt x="110" y="119"/>
                      <a:pt x="110" y="119"/>
                      <a:pt x="110" y="119"/>
                    </a:cubicBezTo>
                    <a:cubicBezTo>
                      <a:pt x="113" y="117"/>
                      <a:pt x="115" y="114"/>
                      <a:pt x="118" y="112"/>
                    </a:cubicBezTo>
                    <a:cubicBezTo>
                      <a:pt x="119" y="112"/>
                      <a:pt x="120" y="113"/>
                      <a:pt x="121" y="114"/>
                    </a:cubicBezTo>
                    <a:cubicBezTo>
                      <a:pt x="127" y="118"/>
                      <a:pt x="134" y="121"/>
                      <a:pt x="140" y="121"/>
                    </a:cubicBezTo>
                    <a:cubicBezTo>
                      <a:pt x="140" y="121"/>
                      <a:pt x="140" y="121"/>
                      <a:pt x="140" y="121"/>
                    </a:cubicBezTo>
                    <a:cubicBezTo>
                      <a:pt x="145" y="121"/>
                      <a:pt x="149" y="119"/>
                      <a:pt x="153" y="117"/>
                    </a:cubicBezTo>
                    <a:cubicBezTo>
                      <a:pt x="155" y="115"/>
                      <a:pt x="156" y="112"/>
                      <a:pt x="157" y="110"/>
                    </a:cubicBezTo>
                    <a:cubicBezTo>
                      <a:pt x="158" y="107"/>
                      <a:pt x="159" y="104"/>
                      <a:pt x="159" y="102"/>
                    </a:cubicBezTo>
                    <a:cubicBezTo>
                      <a:pt x="159" y="96"/>
                      <a:pt x="157" y="90"/>
                      <a:pt x="154" y="85"/>
                    </a:cubicBezTo>
                    <a:cubicBezTo>
                      <a:pt x="153" y="82"/>
                      <a:pt x="153" y="82"/>
                      <a:pt x="153" y="82"/>
                    </a:cubicBezTo>
                    <a:cubicBezTo>
                      <a:pt x="156" y="80"/>
                      <a:pt x="158" y="78"/>
                      <a:pt x="161" y="76"/>
                    </a:cubicBezTo>
                    <a:cubicBezTo>
                      <a:pt x="164" y="78"/>
                      <a:pt x="164" y="78"/>
                      <a:pt x="164" y="78"/>
                    </a:cubicBezTo>
                    <a:cubicBezTo>
                      <a:pt x="170" y="84"/>
                      <a:pt x="178" y="89"/>
                      <a:pt x="186" y="89"/>
                    </a:cubicBezTo>
                    <a:cubicBezTo>
                      <a:pt x="186" y="89"/>
                      <a:pt x="186" y="89"/>
                      <a:pt x="186" y="89"/>
                    </a:cubicBezTo>
                    <a:cubicBezTo>
                      <a:pt x="189" y="89"/>
                      <a:pt x="192" y="88"/>
                      <a:pt x="195" y="86"/>
                    </a:cubicBezTo>
                    <a:cubicBezTo>
                      <a:pt x="198" y="84"/>
                      <a:pt x="200" y="81"/>
                      <a:pt x="202" y="78"/>
                    </a:cubicBezTo>
                    <a:cubicBezTo>
                      <a:pt x="203" y="75"/>
                      <a:pt x="204" y="71"/>
                      <a:pt x="204" y="68"/>
                    </a:cubicBezTo>
                    <a:cubicBezTo>
                      <a:pt x="204" y="63"/>
                      <a:pt x="203" y="59"/>
                      <a:pt x="202" y="54"/>
                    </a:cubicBezTo>
                    <a:cubicBezTo>
                      <a:pt x="201" y="52"/>
                      <a:pt x="201" y="52"/>
                      <a:pt x="201" y="52"/>
                    </a:cubicBezTo>
                    <a:cubicBezTo>
                      <a:pt x="201" y="52"/>
                      <a:pt x="201" y="52"/>
                      <a:pt x="201" y="52"/>
                    </a:cubicBezTo>
                    <a:cubicBezTo>
                      <a:pt x="200" y="52"/>
                      <a:pt x="200" y="51"/>
                      <a:pt x="200" y="51"/>
                    </a:cubicBezTo>
                    <a:cubicBezTo>
                      <a:pt x="204" y="50"/>
                      <a:pt x="207" y="48"/>
                      <a:pt x="210" y="46"/>
                    </a:cubicBezTo>
                    <a:cubicBezTo>
                      <a:pt x="210" y="46"/>
                      <a:pt x="210" y="46"/>
                      <a:pt x="210" y="46"/>
                    </a:cubicBezTo>
                    <a:cubicBezTo>
                      <a:pt x="210" y="46"/>
                      <a:pt x="210" y="46"/>
                      <a:pt x="210" y="46"/>
                    </a:cubicBezTo>
                    <a:cubicBezTo>
                      <a:pt x="211" y="47"/>
                      <a:pt x="211" y="48"/>
                      <a:pt x="212" y="49"/>
                    </a:cubicBezTo>
                    <a:cubicBezTo>
                      <a:pt x="212" y="49"/>
                      <a:pt x="212" y="49"/>
                      <a:pt x="212" y="49"/>
                    </a:cubicBezTo>
                    <a:cubicBezTo>
                      <a:pt x="215" y="54"/>
                      <a:pt x="219" y="57"/>
                      <a:pt x="223" y="60"/>
                    </a:cubicBezTo>
                    <a:cubicBezTo>
                      <a:pt x="227" y="62"/>
                      <a:pt x="231" y="64"/>
                      <a:pt x="235" y="64"/>
                    </a:cubicBezTo>
                    <a:cubicBezTo>
                      <a:pt x="238" y="64"/>
                      <a:pt x="240" y="64"/>
                      <a:pt x="242" y="63"/>
                    </a:cubicBezTo>
                    <a:cubicBezTo>
                      <a:pt x="246" y="61"/>
                      <a:pt x="249" y="58"/>
                      <a:pt x="251" y="54"/>
                    </a:cubicBezTo>
                    <a:cubicBezTo>
                      <a:pt x="253" y="51"/>
                      <a:pt x="254" y="46"/>
                      <a:pt x="254" y="41"/>
                    </a:cubicBezTo>
                    <a:cubicBezTo>
                      <a:pt x="254" y="38"/>
                      <a:pt x="254" y="35"/>
                      <a:pt x="253" y="32"/>
                    </a:cubicBezTo>
                    <a:cubicBezTo>
                      <a:pt x="253" y="32"/>
                      <a:pt x="253" y="32"/>
                      <a:pt x="253" y="32"/>
                    </a:cubicBezTo>
                    <a:cubicBezTo>
                      <a:pt x="253" y="31"/>
                      <a:pt x="253" y="30"/>
                      <a:pt x="253" y="29"/>
                    </a:cubicBezTo>
                    <a:cubicBezTo>
                      <a:pt x="253" y="29"/>
                      <a:pt x="253" y="29"/>
                      <a:pt x="253" y="28"/>
                    </a:cubicBezTo>
                    <a:cubicBezTo>
                      <a:pt x="256" y="27"/>
                      <a:pt x="259" y="26"/>
                      <a:pt x="262" y="25"/>
                    </a:cubicBezTo>
                    <a:cubicBezTo>
                      <a:pt x="264" y="28"/>
                      <a:pt x="264" y="28"/>
                      <a:pt x="264" y="28"/>
                    </a:cubicBezTo>
                    <a:cubicBezTo>
                      <a:pt x="264" y="28"/>
                      <a:pt x="264" y="28"/>
                      <a:pt x="264" y="28"/>
                    </a:cubicBezTo>
                    <a:cubicBezTo>
                      <a:pt x="264" y="28"/>
                      <a:pt x="264" y="28"/>
                      <a:pt x="264" y="28"/>
                    </a:cubicBezTo>
                    <a:cubicBezTo>
                      <a:pt x="266" y="33"/>
                      <a:pt x="270" y="38"/>
                      <a:pt x="274" y="42"/>
                    </a:cubicBezTo>
                    <a:cubicBezTo>
                      <a:pt x="278" y="45"/>
                      <a:pt x="283" y="47"/>
                      <a:pt x="288" y="47"/>
                    </a:cubicBezTo>
                    <a:cubicBezTo>
                      <a:pt x="289" y="47"/>
                      <a:pt x="291" y="47"/>
                      <a:pt x="292" y="47"/>
                    </a:cubicBezTo>
                    <a:cubicBezTo>
                      <a:pt x="297" y="45"/>
                      <a:pt x="301" y="42"/>
                      <a:pt x="304" y="37"/>
                    </a:cubicBezTo>
                    <a:cubicBezTo>
                      <a:pt x="306" y="32"/>
                      <a:pt x="308" y="26"/>
                      <a:pt x="308" y="19"/>
                    </a:cubicBezTo>
                    <a:cubicBezTo>
                      <a:pt x="308" y="18"/>
                      <a:pt x="308" y="18"/>
                      <a:pt x="308" y="17"/>
                    </a:cubicBezTo>
                    <a:cubicBezTo>
                      <a:pt x="308" y="16"/>
                      <a:pt x="308" y="15"/>
                      <a:pt x="307" y="14"/>
                    </a:cubicBezTo>
                    <a:cubicBezTo>
                      <a:pt x="307" y="14"/>
                      <a:pt x="307" y="14"/>
                      <a:pt x="307" y="14"/>
                    </a:cubicBezTo>
                    <a:cubicBezTo>
                      <a:pt x="307" y="14"/>
                      <a:pt x="307" y="14"/>
                      <a:pt x="307" y="14"/>
                    </a:cubicBezTo>
                    <a:cubicBezTo>
                      <a:pt x="311" y="13"/>
                      <a:pt x="314" y="13"/>
                      <a:pt x="318" y="12"/>
                    </a:cubicBezTo>
                    <a:cubicBezTo>
                      <a:pt x="318" y="12"/>
                      <a:pt x="318" y="12"/>
                      <a:pt x="318" y="12"/>
                    </a:cubicBezTo>
                    <a:cubicBezTo>
                      <a:pt x="318" y="12"/>
                      <a:pt x="318" y="12"/>
                      <a:pt x="318" y="12"/>
                    </a:cubicBezTo>
                    <a:cubicBezTo>
                      <a:pt x="318" y="12"/>
                      <a:pt x="318" y="12"/>
                      <a:pt x="318" y="12"/>
                    </a:cubicBezTo>
                    <a:cubicBezTo>
                      <a:pt x="318" y="13"/>
                      <a:pt x="318" y="15"/>
                      <a:pt x="319" y="16"/>
                    </a:cubicBezTo>
                    <a:cubicBezTo>
                      <a:pt x="321" y="23"/>
                      <a:pt x="324" y="29"/>
                      <a:pt x="328" y="33"/>
                    </a:cubicBezTo>
                    <a:cubicBezTo>
                      <a:pt x="330" y="36"/>
                      <a:pt x="332" y="38"/>
                      <a:pt x="334" y="39"/>
                    </a:cubicBezTo>
                    <a:cubicBezTo>
                      <a:pt x="337" y="40"/>
                      <a:pt x="340" y="41"/>
                      <a:pt x="343" y="41"/>
                    </a:cubicBezTo>
                    <a:cubicBezTo>
                      <a:pt x="343" y="41"/>
                      <a:pt x="343" y="41"/>
                      <a:pt x="343" y="41"/>
                    </a:cubicBezTo>
                    <a:cubicBezTo>
                      <a:pt x="343" y="41"/>
                      <a:pt x="344" y="41"/>
                      <a:pt x="344" y="41"/>
                    </a:cubicBezTo>
                    <a:cubicBezTo>
                      <a:pt x="350" y="41"/>
                      <a:pt x="355" y="37"/>
                      <a:pt x="358" y="33"/>
                    </a:cubicBezTo>
                    <a:cubicBezTo>
                      <a:pt x="361" y="29"/>
                      <a:pt x="363" y="24"/>
                      <a:pt x="364" y="19"/>
                    </a:cubicBezTo>
                    <a:cubicBezTo>
                      <a:pt x="365" y="19"/>
                      <a:pt x="365" y="19"/>
                      <a:pt x="365" y="19"/>
                    </a:cubicBezTo>
                    <a:cubicBezTo>
                      <a:pt x="365" y="15"/>
                      <a:pt x="365" y="15"/>
                      <a:pt x="365" y="15"/>
                    </a:cubicBezTo>
                    <a:cubicBezTo>
                      <a:pt x="365" y="15"/>
                      <a:pt x="365" y="14"/>
                      <a:pt x="365" y="14"/>
                    </a:cubicBezTo>
                    <a:cubicBezTo>
                      <a:pt x="365" y="14"/>
                      <a:pt x="365" y="14"/>
                      <a:pt x="365" y="14"/>
                    </a:cubicBezTo>
                    <a:cubicBezTo>
                      <a:pt x="365" y="13"/>
                      <a:pt x="365" y="13"/>
                      <a:pt x="365" y="12"/>
                    </a:cubicBezTo>
                    <a:cubicBezTo>
                      <a:pt x="364" y="11"/>
                      <a:pt x="364" y="10"/>
                      <a:pt x="363" y="9"/>
                    </a:cubicBezTo>
                    <a:cubicBezTo>
                      <a:pt x="363" y="8"/>
                      <a:pt x="363" y="8"/>
                      <a:pt x="363" y="8"/>
                    </a:cubicBezTo>
                    <a:moveTo>
                      <a:pt x="369" y="0"/>
                    </a:moveTo>
                    <a:cubicBezTo>
                      <a:pt x="365" y="0"/>
                      <a:pt x="362" y="0"/>
                      <a:pt x="358" y="0"/>
                    </a:cubicBezTo>
                    <a:cubicBezTo>
                      <a:pt x="354" y="0"/>
                      <a:pt x="354" y="0"/>
                      <a:pt x="354" y="0"/>
                    </a:cubicBezTo>
                    <a:cubicBezTo>
                      <a:pt x="354" y="4"/>
                      <a:pt x="354" y="4"/>
                      <a:pt x="354" y="4"/>
                    </a:cubicBezTo>
                    <a:cubicBezTo>
                      <a:pt x="354" y="5"/>
                      <a:pt x="354" y="6"/>
                      <a:pt x="354" y="6"/>
                    </a:cubicBezTo>
                    <a:cubicBezTo>
                      <a:pt x="355" y="7"/>
                      <a:pt x="355" y="8"/>
                      <a:pt x="355" y="8"/>
                    </a:cubicBezTo>
                    <a:cubicBezTo>
                      <a:pt x="355" y="8"/>
                      <a:pt x="355" y="9"/>
                      <a:pt x="355" y="9"/>
                    </a:cubicBezTo>
                    <a:cubicBezTo>
                      <a:pt x="356" y="10"/>
                      <a:pt x="356" y="12"/>
                      <a:pt x="357" y="13"/>
                    </a:cubicBezTo>
                    <a:cubicBezTo>
                      <a:pt x="357" y="14"/>
                      <a:pt x="357" y="14"/>
                      <a:pt x="357" y="14"/>
                    </a:cubicBezTo>
                    <a:cubicBezTo>
                      <a:pt x="357" y="15"/>
                      <a:pt x="357" y="15"/>
                      <a:pt x="357" y="15"/>
                    </a:cubicBezTo>
                    <a:cubicBezTo>
                      <a:pt x="356" y="20"/>
                      <a:pt x="354" y="25"/>
                      <a:pt x="352" y="28"/>
                    </a:cubicBezTo>
                    <a:cubicBezTo>
                      <a:pt x="349" y="31"/>
                      <a:pt x="346" y="33"/>
                      <a:pt x="343" y="33"/>
                    </a:cubicBezTo>
                    <a:cubicBezTo>
                      <a:pt x="343" y="33"/>
                      <a:pt x="343" y="33"/>
                      <a:pt x="343" y="33"/>
                    </a:cubicBezTo>
                    <a:cubicBezTo>
                      <a:pt x="341" y="33"/>
                      <a:pt x="340" y="33"/>
                      <a:pt x="338" y="32"/>
                    </a:cubicBezTo>
                    <a:cubicBezTo>
                      <a:pt x="336" y="31"/>
                      <a:pt x="334" y="28"/>
                      <a:pt x="332" y="25"/>
                    </a:cubicBezTo>
                    <a:cubicBezTo>
                      <a:pt x="329" y="22"/>
                      <a:pt x="328" y="18"/>
                      <a:pt x="326" y="14"/>
                    </a:cubicBezTo>
                    <a:cubicBezTo>
                      <a:pt x="326" y="13"/>
                      <a:pt x="326" y="12"/>
                      <a:pt x="326" y="11"/>
                    </a:cubicBezTo>
                    <a:cubicBezTo>
                      <a:pt x="326" y="11"/>
                      <a:pt x="326" y="11"/>
                      <a:pt x="326" y="11"/>
                    </a:cubicBezTo>
                    <a:cubicBezTo>
                      <a:pt x="326" y="10"/>
                      <a:pt x="326" y="10"/>
                      <a:pt x="326" y="10"/>
                    </a:cubicBezTo>
                    <a:cubicBezTo>
                      <a:pt x="326" y="10"/>
                      <a:pt x="326" y="10"/>
                      <a:pt x="326" y="10"/>
                    </a:cubicBezTo>
                    <a:cubicBezTo>
                      <a:pt x="325" y="9"/>
                      <a:pt x="325" y="8"/>
                      <a:pt x="325" y="7"/>
                    </a:cubicBezTo>
                    <a:cubicBezTo>
                      <a:pt x="325" y="3"/>
                      <a:pt x="325" y="3"/>
                      <a:pt x="325" y="3"/>
                    </a:cubicBezTo>
                    <a:cubicBezTo>
                      <a:pt x="321" y="4"/>
                      <a:pt x="321" y="4"/>
                      <a:pt x="321" y="4"/>
                    </a:cubicBezTo>
                    <a:cubicBezTo>
                      <a:pt x="314" y="4"/>
                      <a:pt x="308" y="5"/>
                      <a:pt x="302" y="7"/>
                    </a:cubicBezTo>
                    <a:cubicBezTo>
                      <a:pt x="298" y="7"/>
                      <a:pt x="298" y="7"/>
                      <a:pt x="298" y="7"/>
                    </a:cubicBezTo>
                    <a:cubicBezTo>
                      <a:pt x="299" y="11"/>
                      <a:pt x="299" y="11"/>
                      <a:pt x="299" y="11"/>
                    </a:cubicBezTo>
                    <a:cubicBezTo>
                      <a:pt x="299" y="12"/>
                      <a:pt x="299" y="13"/>
                      <a:pt x="299" y="14"/>
                    </a:cubicBezTo>
                    <a:cubicBezTo>
                      <a:pt x="299" y="14"/>
                      <a:pt x="299" y="14"/>
                      <a:pt x="299" y="14"/>
                    </a:cubicBezTo>
                    <a:cubicBezTo>
                      <a:pt x="300" y="15"/>
                      <a:pt x="300" y="15"/>
                      <a:pt x="300" y="15"/>
                    </a:cubicBezTo>
                    <a:cubicBezTo>
                      <a:pt x="300" y="15"/>
                      <a:pt x="300" y="15"/>
                      <a:pt x="300" y="15"/>
                    </a:cubicBezTo>
                    <a:cubicBezTo>
                      <a:pt x="300" y="16"/>
                      <a:pt x="300" y="16"/>
                      <a:pt x="300" y="17"/>
                    </a:cubicBezTo>
                    <a:cubicBezTo>
                      <a:pt x="300" y="18"/>
                      <a:pt x="300" y="19"/>
                      <a:pt x="300" y="19"/>
                    </a:cubicBezTo>
                    <a:cubicBezTo>
                      <a:pt x="300" y="25"/>
                      <a:pt x="299" y="30"/>
                      <a:pt x="297" y="33"/>
                    </a:cubicBezTo>
                    <a:cubicBezTo>
                      <a:pt x="295" y="36"/>
                      <a:pt x="293" y="38"/>
                      <a:pt x="290" y="39"/>
                    </a:cubicBezTo>
                    <a:cubicBezTo>
                      <a:pt x="289" y="39"/>
                      <a:pt x="289" y="39"/>
                      <a:pt x="288" y="39"/>
                    </a:cubicBezTo>
                    <a:cubicBezTo>
                      <a:pt x="288" y="39"/>
                      <a:pt x="288" y="39"/>
                      <a:pt x="288" y="39"/>
                    </a:cubicBezTo>
                    <a:cubicBezTo>
                      <a:pt x="285" y="39"/>
                      <a:pt x="282" y="38"/>
                      <a:pt x="279" y="36"/>
                    </a:cubicBezTo>
                    <a:cubicBezTo>
                      <a:pt x="276" y="33"/>
                      <a:pt x="273" y="29"/>
                      <a:pt x="271" y="25"/>
                    </a:cubicBezTo>
                    <a:cubicBezTo>
                      <a:pt x="271" y="24"/>
                      <a:pt x="271" y="24"/>
                      <a:pt x="271" y="24"/>
                    </a:cubicBezTo>
                    <a:cubicBezTo>
                      <a:pt x="271" y="24"/>
                      <a:pt x="270" y="23"/>
                      <a:pt x="270" y="22"/>
                    </a:cubicBezTo>
                    <a:cubicBezTo>
                      <a:pt x="270" y="22"/>
                      <a:pt x="270" y="22"/>
                      <a:pt x="270" y="22"/>
                    </a:cubicBezTo>
                    <a:cubicBezTo>
                      <a:pt x="270" y="22"/>
                      <a:pt x="270" y="22"/>
                      <a:pt x="270" y="22"/>
                    </a:cubicBezTo>
                    <a:cubicBezTo>
                      <a:pt x="270" y="22"/>
                      <a:pt x="270" y="22"/>
                      <a:pt x="270" y="22"/>
                    </a:cubicBezTo>
                    <a:cubicBezTo>
                      <a:pt x="269" y="21"/>
                      <a:pt x="269" y="20"/>
                      <a:pt x="269" y="19"/>
                    </a:cubicBezTo>
                    <a:cubicBezTo>
                      <a:pt x="268" y="15"/>
                      <a:pt x="268" y="15"/>
                      <a:pt x="268" y="15"/>
                    </a:cubicBezTo>
                    <a:cubicBezTo>
                      <a:pt x="264" y="16"/>
                      <a:pt x="264" y="16"/>
                      <a:pt x="264" y="16"/>
                    </a:cubicBezTo>
                    <a:cubicBezTo>
                      <a:pt x="258" y="18"/>
                      <a:pt x="252" y="20"/>
                      <a:pt x="246" y="22"/>
                    </a:cubicBezTo>
                    <a:cubicBezTo>
                      <a:pt x="242" y="23"/>
                      <a:pt x="242" y="23"/>
                      <a:pt x="242" y="23"/>
                    </a:cubicBezTo>
                    <a:cubicBezTo>
                      <a:pt x="244" y="27"/>
                      <a:pt x="244" y="27"/>
                      <a:pt x="244" y="27"/>
                    </a:cubicBezTo>
                    <a:cubicBezTo>
                      <a:pt x="244" y="28"/>
                      <a:pt x="245" y="29"/>
                      <a:pt x="245" y="30"/>
                    </a:cubicBezTo>
                    <a:cubicBezTo>
                      <a:pt x="245" y="31"/>
                      <a:pt x="245" y="31"/>
                      <a:pt x="245" y="31"/>
                    </a:cubicBezTo>
                    <a:cubicBezTo>
                      <a:pt x="245" y="32"/>
                      <a:pt x="245" y="32"/>
                      <a:pt x="245" y="32"/>
                    </a:cubicBezTo>
                    <a:cubicBezTo>
                      <a:pt x="247" y="32"/>
                      <a:pt x="247" y="32"/>
                      <a:pt x="247" y="32"/>
                    </a:cubicBezTo>
                    <a:cubicBezTo>
                      <a:pt x="245" y="32"/>
                      <a:pt x="245" y="32"/>
                      <a:pt x="245" y="32"/>
                    </a:cubicBezTo>
                    <a:cubicBezTo>
                      <a:pt x="248" y="32"/>
                      <a:pt x="248" y="32"/>
                      <a:pt x="248" y="32"/>
                    </a:cubicBezTo>
                    <a:cubicBezTo>
                      <a:pt x="249" y="32"/>
                      <a:pt x="249" y="32"/>
                      <a:pt x="249" y="32"/>
                    </a:cubicBezTo>
                    <a:cubicBezTo>
                      <a:pt x="249" y="32"/>
                      <a:pt x="249" y="32"/>
                      <a:pt x="249" y="32"/>
                    </a:cubicBezTo>
                    <a:cubicBezTo>
                      <a:pt x="245" y="33"/>
                      <a:pt x="245" y="33"/>
                      <a:pt x="245" y="33"/>
                    </a:cubicBezTo>
                    <a:cubicBezTo>
                      <a:pt x="246" y="36"/>
                      <a:pt x="246" y="39"/>
                      <a:pt x="246" y="41"/>
                    </a:cubicBezTo>
                    <a:cubicBezTo>
                      <a:pt x="246" y="45"/>
                      <a:pt x="245" y="48"/>
                      <a:pt x="244" y="50"/>
                    </a:cubicBezTo>
                    <a:cubicBezTo>
                      <a:pt x="243" y="53"/>
                      <a:pt x="241" y="54"/>
                      <a:pt x="239" y="55"/>
                    </a:cubicBezTo>
                    <a:cubicBezTo>
                      <a:pt x="238" y="56"/>
                      <a:pt x="237" y="56"/>
                      <a:pt x="235" y="56"/>
                    </a:cubicBezTo>
                    <a:cubicBezTo>
                      <a:pt x="235" y="56"/>
                      <a:pt x="235" y="56"/>
                      <a:pt x="235" y="56"/>
                    </a:cubicBezTo>
                    <a:cubicBezTo>
                      <a:pt x="233" y="56"/>
                      <a:pt x="230" y="55"/>
                      <a:pt x="227" y="53"/>
                    </a:cubicBezTo>
                    <a:cubicBezTo>
                      <a:pt x="224" y="51"/>
                      <a:pt x="221" y="48"/>
                      <a:pt x="218" y="44"/>
                    </a:cubicBezTo>
                    <a:cubicBezTo>
                      <a:pt x="218" y="44"/>
                      <a:pt x="218" y="44"/>
                      <a:pt x="218" y="44"/>
                    </a:cubicBezTo>
                    <a:cubicBezTo>
                      <a:pt x="218" y="44"/>
                      <a:pt x="217" y="43"/>
                      <a:pt x="217" y="42"/>
                    </a:cubicBezTo>
                    <a:cubicBezTo>
                      <a:pt x="217" y="42"/>
                      <a:pt x="217" y="42"/>
                      <a:pt x="217" y="42"/>
                    </a:cubicBezTo>
                    <a:cubicBezTo>
                      <a:pt x="217" y="42"/>
                      <a:pt x="217" y="42"/>
                      <a:pt x="217" y="42"/>
                    </a:cubicBezTo>
                    <a:cubicBezTo>
                      <a:pt x="217" y="42"/>
                      <a:pt x="217" y="42"/>
                      <a:pt x="217" y="42"/>
                    </a:cubicBezTo>
                    <a:cubicBezTo>
                      <a:pt x="216" y="41"/>
                      <a:pt x="216" y="40"/>
                      <a:pt x="215" y="39"/>
                    </a:cubicBezTo>
                    <a:cubicBezTo>
                      <a:pt x="213" y="36"/>
                      <a:pt x="213" y="36"/>
                      <a:pt x="213" y="36"/>
                    </a:cubicBezTo>
                    <a:cubicBezTo>
                      <a:pt x="210" y="37"/>
                      <a:pt x="210" y="37"/>
                      <a:pt x="210" y="37"/>
                    </a:cubicBezTo>
                    <a:cubicBezTo>
                      <a:pt x="204" y="40"/>
                      <a:pt x="199" y="43"/>
                      <a:pt x="193" y="46"/>
                    </a:cubicBezTo>
                    <a:cubicBezTo>
                      <a:pt x="190" y="48"/>
                      <a:pt x="190" y="48"/>
                      <a:pt x="190" y="48"/>
                    </a:cubicBezTo>
                    <a:cubicBezTo>
                      <a:pt x="192" y="51"/>
                      <a:pt x="192" y="51"/>
                      <a:pt x="192" y="51"/>
                    </a:cubicBezTo>
                    <a:cubicBezTo>
                      <a:pt x="193" y="53"/>
                      <a:pt x="193" y="55"/>
                      <a:pt x="194" y="57"/>
                    </a:cubicBezTo>
                    <a:cubicBezTo>
                      <a:pt x="194" y="58"/>
                      <a:pt x="194" y="58"/>
                      <a:pt x="194" y="58"/>
                    </a:cubicBezTo>
                    <a:cubicBezTo>
                      <a:pt x="195" y="61"/>
                      <a:pt x="196" y="65"/>
                      <a:pt x="196" y="68"/>
                    </a:cubicBezTo>
                    <a:cubicBezTo>
                      <a:pt x="196" y="70"/>
                      <a:pt x="195" y="73"/>
                      <a:pt x="194" y="75"/>
                    </a:cubicBezTo>
                    <a:cubicBezTo>
                      <a:pt x="194" y="77"/>
                      <a:pt x="192" y="78"/>
                      <a:pt x="191" y="79"/>
                    </a:cubicBezTo>
                    <a:cubicBezTo>
                      <a:pt x="189" y="80"/>
                      <a:pt x="188" y="81"/>
                      <a:pt x="186" y="81"/>
                    </a:cubicBezTo>
                    <a:cubicBezTo>
                      <a:pt x="186" y="81"/>
                      <a:pt x="186" y="81"/>
                      <a:pt x="186" y="81"/>
                    </a:cubicBezTo>
                    <a:cubicBezTo>
                      <a:pt x="181" y="81"/>
                      <a:pt x="175" y="78"/>
                      <a:pt x="170" y="73"/>
                    </a:cubicBezTo>
                    <a:cubicBezTo>
                      <a:pt x="169" y="72"/>
                      <a:pt x="169" y="72"/>
                      <a:pt x="169" y="72"/>
                    </a:cubicBezTo>
                    <a:cubicBezTo>
                      <a:pt x="169" y="72"/>
                      <a:pt x="168" y="71"/>
                      <a:pt x="167" y="70"/>
                    </a:cubicBezTo>
                    <a:cubicBezTo>
                      <a:pt x="167" y="70"/>
                      <a:pt x="167" y="70"/>
                      <a:pt x="167" y="70"/>
                    </a:cubicBezTo>
                    <a:cubicBezTo>
                      <a:pt x="167" y="70"/>
                      <a:pt x="167" y="70"/>
                      <a:pt x="167" y="70"/>
                    </a:cubicBezTo>
                    <a:cubicBezTo>
                      <a:pt x="167" y="70"/>
                      <a:pt x="167" y="70"/>
                      <a:pt x="167" y="70"/>
                    </a:cubicBezTo>
                    <a:cubicBezTo>
                      <a:pt x="167" y="69"/>
                      <a:pt x="166" y="68"/>
                      <a:pt x="165" y="68"/>
                    </a:cubicBezTo>
                    <a:cubicBezTo>
                      <a:pt x="163" y="65"/>
                      <a:pt x="163" y="65"/>
                      <a:pt x="163" y="65"/>
                    </a:cubicBezTo>
                    <a:cubicBezTo>
                      <a:pt x="160" y="67"/>
                      <a:pt x="160" y="67"/>
                      <a:pt x="160" y="67"/>
                    </a:cubicBezTo>
                    <a:cubicBezTo>
                      <a:pt x="155" y="70"/>
                      <a:pt x="150" y="74"/>
                      <a:pt x="145" y="78"/>
                    </a:cubicBezTo>
                    <a:cubicBezTo>
                      <a:pt x="142" y="80"/>
                      <a:pt x="142" y="80"/>
                      <a:pt x="142" y="80"/>
                    </a:cubicBezTo>
                    <a:cubicBezTo>
                      <a:pt x="144" y="83"/>
                      <a:pt x="144" y="83"/>
                      <a:pt x="144" y="83"/>
                    </a:cubicBezTo>
                    <a:cubicBezTo>
                      <a:pt x="145" y="84"/>
                      <a:pt x="145" y="85"/>
                      <a:pt x="146" y="86"/>
                    </a:cubicBezTo>
                    <a:cubicBezTo>
                      <a:pt x="146" y="86"/>
                      <a:pt x="146" y="86"/>
                      <a:pt x="146" y="86"/>
                    </a:cubicBezTo>
                    <a:cubicBezTo>
                      <a:pt x="146" y="86"/>
                      <a:pt x="146" y="86"/>
                      <a:pt x="146" y="86"/>
                    </a:cubicBezTo>
                    <a:cubicBezTo>
                      <a:pt x="146" y="86"/>
                      <a:pt x="146" y="86"/>
                      <a:pt x="146" y="86"/>
                    </a:cubicBezTo>
                    <a:cubicBezTo>
                      <a:pt x="146" y="87"/>
                      <a:pt x="147" y="88"/>
                      <a:pt x="147" y="88"/>
                    </a:cubicBezTo>
                    <a:cubicBezTo>
                      <a:pt x="147" y="89"/>
                      <a:pt x="147" y="89"/>
                      <a:pt x="147" y="89"/>
                    </a:cubicBezTo>
                    <a:cubicBezTo>
                      <a:pt x="150" y="93"/>
                      <a:pt x="151" y="98"/>
                      <a:pt x="151" y="102"/>
                    </a:cubicBezTo>
                    <a:cubicBezTo>
                      <a:pt x="151" y="104"/>
                      <a:pt x="150" y="105"/>
                      <a:pt x="150" y="107"/>
                    </a:cubicBezTo>
                    <a:cubicBezTo>
                      <a:pt x="149" y="108"/>
                      <a:pt x="148" y="110"/>
                      <a:pt x="147" y="110"/>
                    </a:cubicBezTo>
                    <a:cubicBezTo>
                      <a:pt x="146" y="112"/>
                      <a:pt x="143" y="113"/>
                      <a:pt x="140" y="113"/>
                    </a:cubicBezTo>
                    <a:cubicBezTo>
                      <a:pt x="140" y="113"/>
                      <a:pt x="140" y="113"/>
                      <a:pt x="140" y="113"/>
                    </a:cubicBezTo>
                    <a:cubicBezTo>
                      <a:pt x="136" y="113"/>
                      <a:pt x="131" y="111"/>
                      <a:pt x="125" y="107"/>
                    </a:cubicBezTo>
                    <a:cubicBezTo>
                      <a:pt x="124" y="107"/>
                      <a:pt x="124" y="106"/>
                      <a:pt x="123" y="105"/>
                    </a:cubicBezTo>
                    <a:cubicBezTo>
                      <a:pt x="123" y="105"/>
                      <a:pt x="123" y="105"/>
                      <a:pt x="123" y="105"/>
                    </a:cubicBezTo>
                    <a:cubicBezTo>
                      <a:pt x="123" y="105"/>
                      <a:pt x="123" y="105"/>
                      <a:pt x="123" y="105"/>
                    </a:cubicBezTo>
                    <a:cubicBezTo>
                      <a:pt x="122" y="105"/>
                      <a:pt x="121" y="104"/>
                      <a:pt x="121" y="103"/>
                    </a:cubicBezTo>
                    <a:cubicBezTo>
                      <a:pt x="118" y="101"/>
                      <a:pt x="118" y="101"/>
                      <a:pt x="118" y="101"/>
                    </a:cubicBezTo>
                    <a:cubicBezTo>
                      <a:pt x="115" y="103"/>
                      <a:pt x="115" y="103"/>
                      <a:pt x="115" y="103"/>
                    </a:cubicBezTo>
                    <a:cubicBezTo>
                      <a:pt x="111" y="108"/>
                      <a:pt x="106" y="112"/>
                      <a:pt x="102" y="117"/>
                    </a:cubicBezTo>
                    <a:cubicBezTo>
                      <a:pt x="99" y="119"/>
                      <a:pt x="99" y="119"/>
                      <a:pt x="99" y="119"/>
                    </a:cubicBezTo>
                    <a:cubicBezTo>
                      <a:pt x="102" y="122"/>
                      <a:pt x="102" y="122"/>
                      <a:pt x="102" y="122"/>
                    </a:cubicBezTo>
                    <a:cubicBezTo>
                      <a:pt x="103" y="123"/>
                      <a:pt x="103" y="124"/>
                      <a:pt x="104" y="124"/>
                    </a:cubicBezTo>
                    <a:cubicBezTo>
                      <a:pt x="104" y="124"/>
                      <a:pt x="104" y="124"/>
                      <a:pt x="104" y="124"/>
                    </a:cubicBezTo>
                    <a:cubicBezTo>
                      <a:pt x="104" y="124"/>
                      <a:pt x="104" y="124"/>
                      <a:pt x="104" y="124"/>
                    </a:cubicBezTo>
                    <a:cubicBezTo>
                      <a:pt x="104" y="124"/>
                      <a:pt x="104" y="124"/>
                      <a:pt x="104" y="124"/>
                    </a:cubicBezTo>
                    <a:cubicBezTo>
                      <a:pt x="104" y="124"/>
                      <a:pt x="104" y="124"/>
                      <a:pt x="104" y="124"/>
                    </a:cubicBezTo>
                    <a:cubicBezTo>
                      <a:pt x="105" y="125"/>
                      <a:pt x="105" y="126"/>
                      <a:pt x="106" y="127"/>
                    </a:cubicBezTo>
                    <a:cubicBezTo>
                      <a:pt x="109" y="132"/>
                      <a:pt x="111" y="137"/>
                      <a:pt x="111" y="142"/>
                    </a:cubicBezTo>
                    <a:cubicBezTo>
                      <a:pt x="111" y="144"/>
                      <a:pt x="111" y="146"/>
                      <a:pt x="109" y="148"/>
                    </a:cubicBezTo>
                    <a:cubicBezTo>
                      <a:pt x="109" y="148"/>
                      <a:pt x="109" y="148"/>
                      <a:pt x="109" y="148"/>
                    </a:cubicBezTo>
                    <a:cubicBezTo>
                      <a:pt x="108" y="149"/>
                      <a:pt x="107" y="150"/>
                      <a:pt x="105" y="151"/>
                    </a:cubicBezTo>
                    <a:cubicBezTo>
                      <a:pt x="104" y="151"/>
                      <a:pt x="102" y="152"/>
                      <a:pt x="100" y="152"/>
                    </a:cubicBezTo>
                    <a:cubicBezTo>
                      <a:pt x="100" y="152"/>
                      <a:pt x="100" y="152"/>
                      <a:pt x="100" y="152"/>
                    </a:cubicBezTo>
                    <a:cubicBezTo>
                      <a:pt x="96" y="152"/>
                      <a:pt x="92" y="151"/>
                      <a:pt x="87" y="148"/>
                    </a:cubicBezTo>
                    <a:cubicBezTo>
                      <a:pt x="86" y="148"/>
                      <a:pt x="86" y="148"/>
                      <a:pt x="85" y="147"/>
                    </a:cubicBezTo>
                    <a:cubicBezTo>
                      <a:pt x="85" y="147"/>
                      <a:pt x="85" y="147"/>
                      <a:pt x="85" y="147"/>
                    </a:cubicBezTo>
                    <a:cubicBezTo>
                      <a:pt x="84" y="147"/>
                      <a:pt x="84" y="147"/>
                      <a:pt x="84" y="147"/>
                    </a:cubicBezTo>
                    <a:cubicBezTo>
                      <a:pt x="84" y="147"/>
                      <a:pt x="84" y="147"/>
                      <a:pt x="84" y="147"/>
                    </a:cubicBezTo>
                    <a:cubicBezTo>
                      <a:pt x="84" y="147"/>
                      <a:pt x="83" y="146"/>
                      <a:pt x="82" y="145"/>
                    </a:cubicBezTo>
                    <a:cubicBezTo>
                      <a:pt x="79" y="143"/>
                      <a:pt x="79" y="143"/>
                      <a:pt x="79" y="143"/>
                    </a:cubicBezTo>
                    <a:cubicBezTo>
                      <a:pt x="77" y="146"/>
                      <a:pt x="77" y="146"/>
                      <a:pt x="77" y="146"/>
                    </a:cubicBezTo>
                    <a:cubicBezTo>
                      <a:pt x="73" y="151"/>
                      <a:pt x="69" y="156"/>
                      <a:pt x="66" y="161"/>
                    </a:cubicBezTo>
                    <a:cubicBezTo>
                      <a:pt x="63" y="165"/>
                      <a:pt x="63" y="165"/>
                      <a:pt x="63" y="165"/>
                    </a:cubicBezTo>
                    <a:cubicBezTo>
                      <a:pt x="66" y="167"/>
                      <a:pt x="66" y="167"/>
                      <a:pt x="66" y="167"/>
                    </a:cubicBezTo>
                    <a:cubicBezTo>
                      <a:pt x="67" y="167"/>
                      <a:pt x="68" y="168"/>
                      <a:pt x="69" y="169"/>
                    </a:cubicBezTo>
                    <a:cubicBezTo>
                      <a:pt x="69" y="169"/>
                      <a:pt x="69" y="169"/>
                      <a:pt x="69" y="169"/>
                    </a:cubicBezTo>
                    <a:cubicBezTo>
                      <a:pt x="69" y="169"/>
                      <a:pt x="69" y="169"/>
                      <a:pt x="69" y="169"/>
                    </a:cubicBezTo>
                    <a:cubicBezTo>
                      <a:pt x="69" y="169"/>
                      <a:pt x="69" y="169"/>
                      <a:pt x="69" y="169"/>
                    </a:cubicBezTo>
                    <a:cubicBezTo>
                      <a:pt x="70" y="170"/>
                      <a:pt x="70" y="170"/>
                      <a:pt x="71" y="171"/>
                    </a:cubicBezTo>
                    <a:cubicBezTo>
                      <a:pt x="76" y="176"/>
                      <a:pt x="79" y="182"/>
                      <a:pt x="79" y="186"/>
                    </a:cubicBezTo>
                    <a:cubicBezTo>
                      <a:pt x="79" y="188"/>
                      <a:pt x="78" y="190"/>
                      <a:pt x="77" y="191"/>
                    </a:cubicBezTo>
                    <a:cubicBezTo>
                      <a:pt x="76" y="193"/>
                      <a:pt x="75" y="194"/>
                      <a:pt x="73" y="195"/>
                    </a:cubicBezTo>
                    <a:cubicBezTo>
                      <a:pt x="71" y="196"/>
                      <a:pt x="68" y="197"/>
                      <a:pt x="65" y="197"/>
                    </a:cubicBezTo>
                    <a:cubicBezTo>
                      <a:pt x="63" y="197"/>
                      <a:pt x="60" y="196"/>
                      <a:pt x="57" y="195"/>
                    </a:cubicBezTo>
                    <a:cubicBezTo>
                      <a:pt x="56" y="195"/>
                      <a:pt x="56" y="195"/>
                      <a:pt x="56" y="195"/>
                    </a:cubicBezTo>
                    <a:cubicBezTo>
                      <a:pt x="54" y="195"/>
                      <a:pt x="52" y="194"/>
                      <a:pt x="50" y="193"/>
                    </a:cubicBezTo>
                    <a:cubicBezTo>
                      <a:pt x="47" y="192"/>
                      <a:pt x="47" y="192"/>
                      <a:pt x="47" y="192"/>
                    </a:cubicBezTo>
                    <a:cubicBezTo>
                      <a:pt x="45" y="195"/>
                      <a:pt x="45" y="195"/>
                      <a:pt x="45" y="195"/>
                    </a:cubicBezTo>
                    <a:cubicBezTo>
                      <a:pt x="42" y="200"/>
                      <a:pt x="39" y="206"/>
                      <a:pt x="37" y="211"/>
                    </a:cubicBezTo>
                    <a:cubicBezTo>
                      <a:pt x="35" y="215"/>
                      <a:pt x="35" y="215"/>
                      <a:pt x="35" y="215"/>
                    </a:cubicBezTo>
                    <a:cubicBezTo>
                      <a:pt x="38" y="217"/>
                      <a:pt x="38" y="217"/>
                      <a:pt x="38" y="217"/>
                    </a:cubicBezTo>
                    <a:cubicBezTo>
                      <a:pt x="39" y="217"/>
                      <a:pt x="41" y="218"/>
                      <a:pt x="42" y="219"/>
                    </a:cubicBezTo>
                    <a:cubicBezTo>
                      <a:pt x="42" y="219"/>
                      <a:pt x="42" y="219"/>
                      <a:pt x="42" y="219"/>
                    </a:cubicBezTo>
                    <a:cubicBezTo>
                      <a:pt x="42" y="219"/>
                      <a:pt x="43" y="219"/>
                      <a:pt x="43" y="220"/>
                    </a:cubicBezTo>
                    <a:cubicBezTo>
                      <a:pt x="46" y="222"/>
                      <a:pt x="49" y="225"/>
                      <a:pt x="50" y="228"/>
                    </a:cubicBezTo>
                    <a:cubicBezTo>
                      <a:pt x="52" y="230"/>
                      <a:pt x="53" y="233"/>
                      <a:pt x="53" y="235"/>
                    </a:cubicBezTo>
                    <a:cubicBezTo>
                      <a:pt x="53" y="237"/>
                      <a:pt x="53" y="238"/>
                      <a:pt x="52" y="239"/>
                    </a:cubicBezTo>
                    <a:cubicBezTo>
                      <a:pt x="52" y="240"/>
                      <a:pt x="51" y="241"/>
                      <a:pt x="50" y="242"/>
                    </a:cubicBezTo>
                    <a:cubicBezTo>
                      <a:pt x="48" y="243"/>
                      <a:pt x="46" y="244"/>
                      <a:pt x="43" y="245"/>
                    </a:cubicBezTo>
                    <a:cubicBezTo>
                      <a:pt x="40" y="246"/>
                      <a:pt x="38" y="246"/>
                      <a:pt x="35" y="246"/>
                    </a:cubicBezTo>
                    <a:cubicBezTo>
                      <a:pt x="35" y="246"/>
                      <a:pt x="35" y="246"/>
                      <a:pt x="35" y="246"/>
                    </a:cubicBezTo>
                    <a:cubicBezTo>
                      <a:pt x="31" y="246"/>
                      <a:pt x="31" y="246"/>
                      <a:pt x="31" y="246"/>
                    </a:cubicBezTo>
                    <a:cubicBezTo>
                      <a:pt x="31" y="246"/>
                      <a:pt x="30" y="246"/>
                      <a:pt x="30" y="246"/>
                    </a:cubicBezTo>
                    <a:cubicBezTo>
                      <a:pt x="29" y="246"/>
                      <a:pt x="28" y="246"/>
                      <a:pt x="27" y="246"/>
                    </a:cubicBezTo>
                    <a:cubicBezTo>
                      <a:pt x="27" y="246"/>
                      <a:pt x="27" y="246"/>
                      <a:pt x="26" y="246"/>
                    </a:cubicBezTo>
                    <a:cubicBezTo>
                      <a:pt x="23" y="245"/>
                      <a:pt x="23" y="245"/>
                      <a:pt x="23" y="245"/>
                    </a:cubicBezTo>
                    <a:cubicBezTo>
                      <a:pt x="22" y="248"/>
                      <a:pt x="22" y="248"/>
                      <a:pt x="22" y="248"/>
                    </a:cubicBezTo>
                    <a:cubicBezTo>
                      <a:pt x="20" y="254"/>
                      <a:pt x="18" y="260"/>
                      <a:pt x="16" y="266"/>
                    </a:cubicBezTo>
                    <a:cubicBezTo>
                      <a:pt x="15" y="269"/>
                      <a:pt x="15" y="269"/>
                      <a:pt x="15" y="269"/>
                    </a:cubicBezTo>
                    <a:cubicBezTo>
                      <a:pt x="18" y="270"/>
                      <a:pt x="18" y="270"/>
                      <a:pt x="18" y="270"/>
                    </a:cubicBezTo>
                    <a:cubicBezTo>
                      <a:pt x="20" y="271"/>
                      <a:pt x="21" y="271"/>
                      <a:pt x="22" y="272"/>
                    </a:cubicBezTo>
                    <a:cubicBezTo>
                      <a:pt x="22" y="272"/>
                      <a:pt x="22" y="272"/>
                      <a:pt x="22" y="272"/>
                    </a:cubicBezTo>
                    <a:cubicBezTo>
                      <a:pt x="22" y="272"/>
                      <a:pt x="23" y="272"/>
                      <a:pt x="23" y="272"/>
                    </a:cubicBezTo>
                    <a:cubicBezTo>
                      <a:pt x="23" y="272"/>
                      <a:pt x="23" y="272"/>
                      <a:pt x="23" y="272"/>
                    </a:cubicBezTo>
                    <a:cubicBezTo>
                      <a:pt x="27" y="274"/>
                      <a:pt x="29" y="277"/>
                      <a:pt x="31" y="279"/>
                    </a:cubicBezTo>
                    <a:cubicBezTo>
                      <a:pt x="32" y="282"/>
                      <a:pt x="33" y="284"/>
                      <a:pt x="33" y="287"/>
                    </a:cubicBezTo>
                    <a:cubicBezTo>
                      <a:pt x="33" y="288"/>
                      <a:pt x="33" y="289"/>
                      <a:pt x="33" y="290"/>
                    </a:cubicBezTo>
                    <a:cubicBezTo>
                      <a:pt x="33" y="290"/>
                      <a:pt x="33" y="290"/>
                      <a:pt x="33" y="290"/>
                    </a:cubicBezTo>
                    <a:cubicBezTo>
                      <a:pt x="32" y="291"/>
                      <a:pt x="32" y="292"/>
                      <a:pt x="31" y="293"/>
                    </a:cubicBezTo>
                    <a:cubicBezTo>
                      <a:pt x="29" y="295"/>
                      <a:pt x="26" y="297"/>
                      <a:pt x="23" y="298"/>
                    </a:cubicBezTo>
                    <a:cubicBezTo>
                      <a:pt x="19" y="299"/>
                      <a:pt x="15" y="300"/>
                      <a:pt x="11" y="300"/>
                    </a:cubicBezTo>
                    <a:cubicBezTo>
                      <a:pt x="11" y="301"/>
                      <a:pt x="11" y="301"/>
                      <a:pt x="11" y="301"/>
                    </a:cubicBezTo>
                    <a:cubicBezTo>
                      <a:pt x="11" y="301"/>
                      <a:pt x="11" y="301"/>
                      <a:pt x="11" y="301"/>
                    </a:cubicBezTo>
                    <a:cubicBezTo>
                      <a:pt x="7" y="301"/>
                      <a:pt x="7" y="301"/>
                      <a:pt x="7" y="301"/>
                    </a:cubicBezTo>
                    <a:cubicBezTo>
                      <a:pt x="7" y="305"/>
                      <a:pt x="7" y="305"/>
                      <a:pt x="7" y="305"/>
                    </a:cubicBezTo>
                    <a:cubicBezTo>
                      <a:pt x="5" y="311"/>
                      <a:pt x="4" y="316"/>
                      <a:pt x="3" y="322"/>
                    </a:cubicBezTo>
                    <a:cubicBezTo>
                      <a:pt x="3" y="326"/>
                      <a:pt x="3" y="326"/>
                      <a:pt x="3" y="326"/>
                    </a:cubicBezTo>
                    <a:cubicBezTo>
                      <a:pt x="7" y="327"/>
                      <a:pt x="7" y="327"/>
                      <a:pt x="7" y="327"/>
                    </a:cubicBezTo>
                    <a:cubicBezTo>
                      <a:pt x="9" y="327"/>
                      <a:pt x="10" y="327"/>
                      <a:pt x="11" y="327"/>
                    </a:cubicBezTo>
                    <a:cubicBezTo>
                      <a:pt x="11" y="327"/>
                      <a:pt x="11" y="327"/>
                      <a:pt x="11" y="327"/>
                    </a:cubicBezTo>
                    <a:cubicBezTo>
                      <a:pt x="11" y="328"/>
                      <a:pt x="12" y="328"/>
                      <a:pt x="12" y="328"/>
                    </a:cubicBezTo>
                    <a:cubicBezTo>
                      <a:pt x="12" y="328"/>
                      <a:pt x="12" y="328"/>
                      <a:pt x="12" y="328"/>
                    </a:cubicBezTo>
                    <a:cubicBezTo>
                      <a:pt x="17" y="329"/>
                      <a:pt x="21" y="332"/>
                      <a:pt x="23" y="334"/>
                    </a:cubicBezTo>
                    <a:cubicBezTo>
                      <a:pt x="26" y="337"/>
                      <a:pt x="27" y="340"/>
                      <a:pt x="27" y="342"/>
                    </a:cubicBezTo>
                    <a:cubicBezTo>
                      <a:pt x="27" y="343"/>
                      <a:pt x="27" y="343"/>
                      <a:pt x="27" y="343"/>
                    </a:cubicBezTo>
                    <a:cubicBezTo>
                      <a:pt x="27" y="343"/>
                      <a:pt x="27" y="343"/>
                      <a:pt x="27" y="343"/>
                    </a:cubicBezTo>
                    <a:cubicBezTo>
                      <a:pt x="27" y="346"/>
                      <a:pt x="25" y="348"/>
                      <a:pt x="22" y="351"/>
                    </a:cubicBezTo>
                    <a:cubicBezTo>
                      <a:pt x="19" y="353"/>
                      <a:pt x="15" y="355"/>
                      <a:pt x="9" y="356"/>
                    </a:cubicBezTo>
                    <a:cubicBezTo>
                      <a:pt x="9" y="356"/>
                      <a:pt x="9" y="356"/>
                      <a:pt x="8" y="356"/>
                    </a:cubicBezTo>
                    <a:cubicBezTo>
                      <a:pt x="8" y="356"/>
                      <a:pt x="8" y="356"/>
                      <a:pt x="8" y="356"/>
                    </a:cubicBezTo>
                    <a:cubicBezTo>
                      <a:pt x="7" y="356"/>
                      <a:pt x="5" y="356"/>
                      <a:pt x="4" y="357"/>
                    </a:cubicBezTo>
                    <a:cubicBezTo>
                      <a:pt x="0" y="357"/>
                      <a:pt x="0" y="357"/>
                      <a:pt x="0" y="357"/>
                    </a:cubicBezTo>
                    <a:cubicBezTo>
                      <a:pt x="0" y="360"/>
                      <a:pt x="0" y="360"/>
                      <a:pt x="0" y="360"/>
                    </a:cubicBezTo>
                    <a:cubicBezTo>
                      <a:pt x="0" y="365"/>
                      <a:pt x="0" y="369"/>
                      <a:pt x="0" y="373"/>
                    </a:cubicBezTo>
                    <a:cubicBezTo>
                      <a:pt x="0" y="375"/>
                      <a:pt x="0" y="377"/>
                      <a:pt x="0" y="379"/>
                    </a:cubicBezTo>
                    <a:cubicBezTo>
                      <a:pt x="0" y="383"/>
                      <a:pt x="0" y="383"/>
                      <a:pt x="0" y="383"/>
                    </a:cubicBezTo>
                    <a:cubicBezTo>
                      <a:pt x="4" y="383"/>
                      <a:pt x="4" y="383"/>
                      <a:pt x="4" y="383"/>
                    </a:cubicBezTo>
                    <a:cubicBezTo>
                      <a:pt x="5" y="383"/>
                      <a:pt x="6" y="383"/>
                      <a:pt x="8" y="383"/>
                    </a:cubicBezTo>
                    <a:cubicBezTo>
                      <a:pt x="8" y="383"/>
                      <a:pt x="8" y="383"/>
                      <a:pt x="8" y="383"/>
                    </a:cubicBezTo>
                    <a:cubicBezTo>
                      <a:pt x="8" y="383"/>
                      <a:pt x="9" y="383"/>
                      <a:pt x="9" y="384"/>
                    </a:cubicBezTo>
                    <a:cubicBezTo>
                      <a:pt x="9" y="384"/>
                      <a:pt x="9" y="384"/>
                      <a:pt x="9" y="384"/>
                    </a:cubicBezTo>
                    <a:cubicBezTo>
                      <a:pt x="14" y="384"/>
                      <a:pt x="19" y="386"/>
                      <a:pt x="22" y="389"/>
                    </a:cubicBezTo>
                    <a:cubicBezTo>
                      <a:pt x="25" y="391"/>
                      <a:pt x="26" y="394"/>
                      <a:pt x="27" y="396"/>
                    </a:cubicBezTo>
                    <a:cubicBezTo>
                      <a:pt x="27" y="397"/>
                      <a:pt x="27" y="397"/>
                      <a:pt x="27" y="397"/>
                    </a:cubicBezTo>
                    <a:cubicBezTo>
                      <a:pt x="27" y="400"/>
                      <a:pt x="25" y="402"/>
                      <a:pt x="23" y="405"/>
                    </a:cubicBezTo>
                    <a:cubicBezTo>
                      <a:pt x="20" y="408"/>
                      <a:pt x="16" y="410"/>
                      <a:pt x="11" y="412"/>
                    </a:cubicBezTo>
                    <a:cubicBezTo>
                      <a:pt x="11" y="412"/>
                      <a:pt x="10" y="412"/>
                      <a:pt x="10" y="413"/>
                    </a:cubicBezTo>
                    <a:cubicBezTo>
                      <a:pt x="10" y="413"/>
                      <a:pt x="10" y="413"/>
                      <a:pt x="10" y="413"/>
                    </a:cubicBezTo>
                    <a:cubicBezTo>
                      <a:pt x="8" y="413"/>
                      <a:pt x="7" y="413"/>
                      <a:pt x="6" y="414"/>
                    </a:cubicBezTo>
                    <a:cubicBezTo>
                      <a:pt x="2" y="414"/>
                      <a:pt x="2" y="414"/>
                      <a:pt x="2" y="414"/>
                    </a:cubicBezTo>
                    <a:cubicBezTo>
                      <a:pt x="2" y="418"/>
                      <a:pt x="2" y="418"/>
                      <a:pt x="2" y="418"/>
                    </a:cubicBezTo>
                    <a:cubicBezTo>
                      <a:pt x="3" y="424"/>
                      <a:pt x="4" y="430"/>
                      <a:pt x="5" y="436"/>
                    </a:cubicBezTo>
                    <a:cubicBezTo>
                      <a:pt x="6" y="440"/>
                      <a:pt x="6" y="440"/>
                      <a:pt x="6" y="440"/>
                    </a:cubicBezTo>
                    <a:cubicBezTo>
                      <a:pt x="10" y="440"/>
                      <a:pt x="10" y="440"/>
                      <a:pt x="10" y="440"/>
                    </a:cubicBezTo>
                    <a:cubicBezTo>
                      <a:pt x="11" y="440"/>
                      <a:pt x="12" y="440"/>
                      <a:pt x="12" y="440"/>
                    </a:cubicBezTo>
                    <a:cubicBezTo>
                      <a:pt x="12" y="440"/>
                      <a:pt x="12" y="440"/>
                      <a:pt x="12" y="440"/>
                    </a:cubicBezTo>
                    <a:cubicBezTo>
                      <a:pt x="13" y="440"/>
                      <a:pt x="13" y="440"/>
                      <a:pt x="13" y="440"/>
                    </a:cubicBezTo>
                    <a:cubicBezTo>
                      <a:pt x="13" y="439"/>
                      <a:pt x="13" y="439"/>
                      <a:pt x="13" y="439"/>
                    </a:cubicBezTo>
                    <a:cubicBezTo>
                      <a:pt x="13" y="439"/>
                      <a:pt x="14" y="439"/>
                      <a:pt x="15" y="439"/>
                    </a:cubicBezTo>
                    <a:cubicBezTo>
                      <a:pt x="15" y="439"/>
                      <a:pt x="15" y="439"/>
                      <a:pt x="15" y="439"/>
                    </a:cubicBezTo>
                    <a:cubicBezTo>
                      <a:pt x="15" y="439"/>
                      <a:pt x="15" y="439"/>
                      <a:pt x="15" y="439"/>
                    </a:cubicBezTo>
                    <a:cubicBezTo>
                      <a:pt x="21" y="440"/>
                      <a:pt x="25" y="441"/>
                      <a:pt x="29" y="443"/>
                    </a:cubicBezTo>
                    <a:cubicBezTo>
                      <a:pt x="32" y="444"/>
                      <a:pt x="34" y="447"/>
                      <a:pt x="35" y="449"/>
                    </a:cubicBezTo>
                    <a:cubicBezTo>
                      <a:pt x="35" y="450"/>
                      <a:pt x="35" y="451"/>
                      <a:pt x="35" y="451"/>
                    </a:cubicBezTo>
                    <a:cubicBezTo>
                      <a:pt x="35" y="454"/>
                      <a:pt x="34" y="457"/>
                      <a:pt x="32" y="460"/>
                    </a:cubicBezTo>
                    <a:cubicBezTo>
                      <a:pt x="29" y="462"/>
                      <a:pt x="26" y="465"/>
                      <a:pt x="21" y="468"/>
                    </a:cubicBezTo>
                    <a:cubicBezTo>
                      <a:pt x="21" y="468"/>
                      <a:pt x="21" y="468"/>
                      <a:pt x="20" y="468"/>
                    </a:cubicBezTo>
                    <a:cubicBezTo>
                      <a:pt x="19" y="469"/>
                      <a:pt x="18" y="469"/>
                      <a:pt x="16" y="470"/>
                    </a:cubicBezTo>
                    <a:cubicBezTo>
                      <a:pt x="13" y="471"/>
                      <a:pt x="13" y="471"/>
                      <a:pt x="13" y="471"/>
                    </a:cubicBezTo>
                    <a:cubicBezTo>
                      <a:pt x="14" y="475"/>
                      <a:pt x="14" y="475"/>
                      <a:pt x="14" y="475"/>
                    </a:cubicBezTo>
                    <a:cubicBezTo>
                      <a:pt x="16" y="481"/>
                      <a:pt x="17" y="487"/>
                      <a:pt x="19" y="492"/>
                    </a:cubicBezTo>
                    <a:cubicBezTo>
                      <a:pt x="21" y="496"/>
                      <a:pt x="21" y="496"/>
                      <a:pt x="21" y="496"/>
                    </a:cubicBezTo>
                    <a:cubicBezTo>
                      <a:pt x="24" y="495"/>
                      <a:pt x="24" y="495"/>
                      <a:pt x="24" y="495"/>
                    </a:cubicBezTo>
                    <a:cubicBezTo>
                      <a:pt x="26" y="494"/>
                      <a:pt x="28" y="494"/>
                      <a:pt x="30" y="494"/>
                    </a:cubicBezTo>
                    <a:cubicBezTo>
                      <a:pt x="31" y="494"/>
                      <a:pt x="31" y="494"/>
                      <a:pt x="31" y="494"/>
                    </a:cubicBezTo>
                    <a:cubicBezTo>
                      <a:pt x="32" y="493"/>
                      <a:pt x="34" y="493"/>
                      <a:pt x="36" y="493"/>
                    </a:cubicBezTo>
                    <a:cubicBezTo>
                      <a:pt x="36" y="493"/>
                      <a:pt x="36" y="493"/>
                      <a:pt x="36" y="493"/>
                    </a:cubicBezTo>
                    <a:cubicBezTo>
                      <a:pt x="40" y="493"/>
                      <a:pt x="43" y="494"/>
                      <a:pt x="46" y="495"/>
                    </a:cubicBezTo>
                    <a:cubicBezTo>
                      <a:pt x="48" y="497"/>
                      <a:pt x="50" y="498"/>
                      <a:pt x="51" y="500"/>
                    </a:cubicBezTo>
                    <a:cubicBezTo>
                      <a:pt x="51" y="501"/>
                      <a:pt x="52" y="503"/>
                      <a:pt x="52" y="504"/>
                    </a:cubicBezTo>
                    <a:cubicBezTo>
                      <a:pt x="52" y="506"/>
                      <a:pt x="51" y="509"/>
                      <a:pt x="49" y="512"/>
                    </a:cubicBezTo>
                    <a:cubicBezTo>
                      <a:pt x="47" y="515"/>
                      <a:pt x="44" y="518"/>
                      <a:pt x="41" y="520"/>
                    </a:cubicBezTo>
                    <a:cubicBezTo>
                      <a:pt x="41" y="521"/>
                      <a:pt x="41" y="521"/>
                      <a:pt x="41" y="521"/>
                    </a:cubicBezTo>
                    <a:cubicBezTo>
                      <a:pt x="40" y="521"/>
                      <a:pt x="39" y="522"/>
                      <a:pt x="38" y="522"/>
                    </a:cubicBezTo>
                    <a:cubicBezTo>
                      <a:pt x="38" y="522"/>
                      <a:pt x="38" y="522"/>
                      <a:pt x="38" y="522"/>
                    </a:cubicBezTo>
                    <a:cubicBezTo>
                      <a:pt x="38" y="522"/>
                      <a:pt x="38" y="522"/>
                      <a:pt x="38" y="522"/>
                    </a:cubicBezTo>
                    <a:cubicBezTo>
                      <a:pt x="38" y="522"/>
                      <a:pt x="38" y="522"/>
                      <a:pt x="38" y="522"/>
                    </a:cubicBezTo>
                    <a:cubicBezTo>
                      <a:pt x="37" y="523"/>
                      <a:pt x="36" y="523"/>
                      <a:pt x="36" y="524"/>
                    </a:cubicBezTo>
                    <a:cubicBezTo>
                      <a:pt x="32" y="526"/>
                      <a:pt x="32" y="526"/>
                      <a:pt x="32" y="526"/>
                    </a:cubicBezTo>
                    <a:cubicBezTo>
                      <a:pt x="34" y="529"/>
                      <a:pt x="34" y="529"/>
                      <a:pt x="34" y="529"/>
                    </a:cubicBezTo>
                    <a:cubicBezTo>
                      <a:pt x="37" y="535"/>
                      <a:pt x="39" y="540"/>
                      <a:pt x="42" y="546"/>
                    </a:cubicBezTo>
                    <a:cubicBezTo>
                      <a:pt x="44" y="549"/>
                      <a:pt x="44" y="549"/>
                      <a:pt x="44" y="549"/>
                    </a:cubicBezTo>
                    <a:cubicBezTo>
                      <a:pt x="47" y="547"/>
                      <a:pt x="47" y="547"/>
                      <a:pt x="47" y="547"/>
                    </a:cubicBezTo>
                    <a:cubicBezTo>
                      <a:pt x="49" y="546"/>
                      <a:pt x="51" y="546"/>
                      <a:pt x="53" y="545"/>
                    </a:cubicBezTo>
                    <a:cubicBezTo>
                      <a:pt x="53" y="545"/>
                      <a:pt x="53" y="545"/>
                      <a:pt x="53" y="545"/>
                    </a:cubicBezTo>
                    <a:cubicBezTo>
                      <a:pt x="53" y="545"/>
                      <a:pt x="53" y="545"/>
                      <a:pt x="53" y="545"/>
                    </a:cubicBezTo>
                    <a:cubicBezTo>
                      <a:pt x="57" y="544"/>
                      <a:pt x="61" y="543"/>
                      <a:pt x="64" y="543"/>
                    </a:cubicBezTo>
                    <a:cubicBezTo>
                      <a:pt x="67" y="543"/>
                      <a:pt x="70" y="544"/>
                      <a:pt x="71" y="544"/>
                    </a:cubicBezTo>
                    <a:cubicBezTo>
                      <a:pt x="73" y="545"/>
                      <a:pt x="75" y="546"/>
                      <a:pt x="76" y="548"/>
                    </a:cubicBezTo>
                    <a:cubicBezTo>
                      <a:pt x="76" y="549"/>
                      <a:pt x="77" y="551"/>
                      <a:pt x="77" y="553"/>
                    </a:cubicBezTo>
                    <a:cubicBezTo>
                      <a:pt x="77" y="557"/>
                      <a:pt x="74" y="563"/>
                      <a:pt x="69" y="568"/>
                    </a:cubicBezTo>
                    <a:cubicBezTo>
                      <a:pt x="69" y="569"/>
                      <a:pt x="69" y="569"/>
                      <a:pt x="69" y="569"/>
                    </a:cubicBezTo>
                    <a:cubicBezTo>
                      <a:pt x="66" y="572"/>
                      <a:pt x="65" y="572"/>
                      <a:pt x="64" y="573"/>
                    </a:cubicBezTo>
                    <a:cubicBezTo>
                      <a:pt x="61" y="576"/>
                      <a:pt x="61" y="576"/>
                      <a:pt x="61" y="576"/>
                    </a:cubicBezTo>
                    <a:cubicBezTo>
                      <a:pt x="63" y="579"/>
                      <a:pt x="63" y="579"/>
                      <a:pt x="63" y="579"/>
                    </a:cubicBezTo>
                    <a:cubicBezTo>
                      <a:pt x="66" y="584"/>
                      <a:pt x="69" y="589"/>
                      <a:pt x="73" y="594"/>
                    </a:cubicBezTo>
                    <a:cubicBezTo>
                      <a:pt x="75" y="598"/>
                      <a:pt x="75" y="598"/>
                      <a:pt x="75" y="598"/>
                    </a:cubicBezTo>
                    <a:cubicBezTo>
                      <a:pt x="79" y="595"/>
                      <a:pt x="79" y="595"/>
                      <a:pt x="79" y="595"/>
                    </a:cubicBezTo>
                    <a:cubicBezTo>
                      <a:pt x="79" y="595"/>
                      <a:pt x="80" y="594"/>
                      <a:pt x="81" y="594"/>
                    </a:cubicBezTo>
                    <a:cubicBezTo>
                      <a:pt x="85" y="591"/>
                      <a:pt x="85" y="591"/>
                      <a:pt x="85" y="591"/>
                    </a:cubicBezTo>
                    <a:cubicBezTo>
                      <a:pt x="84" y="590"/>
                      <a:pt x="84" y="590"/>
                      <a:pt x="84" y="590"/>
                    </a:cubicBezTo>
                    <a:cubicBezTo>
                      <a:pt x="87" y="588"/>
                      <a:pt x="90" y="587"/>
                      <a:pt x="94" y="587"/>
                    </a:cubicBezTo>
                    <a:cubicBezTo>
                      <a:pt x="94" y="587"/>
                      <a:pt x="94" y="587"/>
                      <a:pt x="94" y="587"/>
                    </a:cubicBezTo>
                    <a:cubicBezTo>
                      <a:pt x="96" y="587"/>
                      <a:pt x="99" y="587"/>
                      <a:pt x="101" y="588"/>
                    </a:cubicBezTo>
                    <a:cubicBezTo>
                      <a:pt x="103" y="589"/>
                      <a:pt x="105" y="590"/>
                      <a:pt x="106" y="591"/>
                    </a:cubicBezTo>
                    <a:cubicBezTo>
                      <a:pt x="107" y="593"/>
                      <a:pt x="108" y="596"/>
                      <a:pt x="108" y="599"/>
                    </a:cubicBezTo>
                    <a:cubicBezTo>
                      <a:pt x="108" y="603"/>
                      <a:pt x="106" y="609"/>
                      <a:pt x="102" y="615"/>
                    </a:cubicBezTo>
                    <a:cubicBezTo>
                      <a:pt x="101" y="616"/>
                      <a:pt x="100" y="617"/>
                      <a:pt x="100" y="617"/>
                    </a:cubicBezTo>
                    <a:cubicBezTo>
                      <a:pt x="100" y="618"/>
                      <a:pt x="100" y="618"/>
                      <a:pt x="100" y="618"/>
                    </a:cubicBezTo>
                    <a:cubicBezTo>
                      <a:pt x="100" y="618"/>
                      <a:pt x="100" y="618"/>
                      <a:pt x="100" y="618"/>
                    </a:cubicBezTo>
                    <a:cubicBezTo>
                      <a:pt x="99" y="619"/>
                      <a:pt x="98" y="619"/>
                      <a:pt x="98" y="620"/>
                    </a:cubicBezTo>
                    <a:cubicBezTo>
                      <a:pt x="95" y="622"/>
                      <a:pt x="95" y="622"/>
                      <a:pt x="95" y="622"/>
                    </a:cubicBezTo>
                    <a:cubicBezTo>
                      <a:pt x="98" y="625"/>
                      <a:pt x="98" y="625"/>
                      <a:pt x="98" y="625"/>
                    </a:cubicBezTo>
                    <a:cubicBezTo>
                      <a:pt x="102" y="630"/>
                      <a:pt x="106" y="634"/>
                      <a:pt x="111" y="639"/>
                    </a:cubicBezTo>
                    <a:cubicBezTo>
                      <a:pt x="114" y="641"/>
                      <a:pt x="114" y="641"/>
                      <a:pt x="114" y="641"/>
                    </a:cubicBezTo>
                    <a:cubicBezTo>
                      <a:pt x="116" y="639"/>
                      <a:pt x="116" y="639"/>
                      <a:pt x="116" y="639"/>
                    </a:cubicBezTo>
                    <a:cubicBezTo>
                      <a:pt x="117" y="638"/>
                      <a:pt x="118" y="637"/>
                      <a:pt x="118" y="637"/>
                    </a:cubicBezTo>
                    <a:cubicBezTo>
                      <a:pt x="119" y="637"/>
                      <a:pt x="119" y="637"/>
                      <a:pt x="119" y="637"/>
                    </a:cubicBezTo>
                    <a:cubicBezTo>
                      <a:pt x="119" y="636"/>
                      <a:pt x="119" y="636"/>
                      <a:pt x="119" y="636"/>
                    </a:cubicBezTo>
                    <a:cubicBezTo>
                      <a:pt x="119" y="636"/>
                      <a:pt x="119" y="636"/>
                      <a:pt x="119" y="636"/>
                    </a:cubicBezTo>
                    <a:cubicBezTo>
                      <a:pt x="119" y="636"/>
                      <a:pt x="120" y="635"/>
                      <a:pt x="121" y="635"/>
                    </a:cubicBezTo>
                    <a:cubicBezTo>
                      <a:pt x="126" y="630"/>
                      <a:pt x="132" y="628"/>
                      <a:pt x="137" y="628"/>
                    </a:cubicBezTo>
                    <a:cubicBezTo>
                      <a:pt x="137" y="628"/>
                      <a:pt x="137" y="628"/>
                      <a:pt x="137" y="628"/>
                    </a:cubicBezTo>
                    <a:cubicBezTo>
                      <a:pt x="140" y="628"/>
                      <a:pt x="142" y="629"/>
                      <a:pt x="144" y="630"/>
                    </a:cubicBezTo>
                    <a:cubicBezTo>
                      <a:pt x="145" y="631"/>
                      <a:pt x="146" y="632"/>
                      <a:pt x="146" y="634"/>
                    </a:cubicBezTo>
                    <a:cubicBezTo>
                      <a:pt x="147" y="635"/>
                      <a:pt x="147" y="637"/>
                      <a:pt x="147" y="639"/>
                    </a:cubicBezTo>
                    <a:cubicBezTo>
                      <a:pt x="147" y="644"/>
                      <a:pt x="146" y="649"/>
                      <a:pt x="143" y="655"/>
                    </a:cubicBezTo>
                    <a:cubicBezTo>
                      <a:pt x="142" y="656"/>
                      <a:pt x="141" y="658"/>
                      <a:pt x="140" y="659"/>
                    </a:cubicBezTo>
                    <a:cubicBezTo>
                      <a:pt x="137" y="663"/>
                      <a:pt x="137" y="663"/>
                      <a:pt x="137" y="663"/>
                    </a:cubicBezTo>
                    <a:cubicBezTo>
                      <a:pt x="140" y="665"/>
                      <a:pt x="140" y="665"/>
                      <a:pt x="140" y="665"/>
                    </a:cubicBezTo>
                    <a:cubicBezTo>
                      <a:pt x="145" y="669"/>
                      <a:pt x="150" y="673"/>
                      <a:pt x="155" y="676"/>
                    </a:cubicBezTo>
                    <a:cubicBezTo>
                      <a:pt x="158" y="679"/>
                      <a:pt x="158" y="679"/>
                      <a:pt x="158" y="679"/>
                    </a:cubicBezTo>
                    <a:cubicBezTo>
                      <a:pt x="161" y="675"/>
                      <a:pt x="161" y="675"/>
                      <a:pt x="161" y="675"/>
                    </a:cubicBezTo>
                    <a:cubicBezTo>
                      <a:pt x="162" y="674"/>
                      <a:pt x="163" y="672"/>
                      <a:pt x="164" y="671"/>
                    </a:cubicBezTo>
                    <a:cubicBezTo>
                      <a:pt x="170" y="664"/>
                      <a:pt x="177" y="661"/>
                      <a:pt x="182" y="661"/>
                    </a:cubicBezTo>
                    <a:cubicBezTo>
                      <a:pt x="182" y="661"/>
                      <a:pt x="182" y="661"/>
                      <a:pt x="182" y="661"/>
                    </a:cubicBezTo>
                    <a:cubicBezTo>
                      <a:pt x="184" y="661"/>
                      <a:pt x="186" y="661"/>
                      <a:pt x="187" y="662"/>
                    </a:cubicBezTo>
                    <a:cubicBezTo>
                      <a:pt x="189" y="663"/>
                      <a:pt x="190" y="664"/>
                      <a:pt x="191" y="666"/>
                    </a:cubicBezTo>
                    <a:cubicBezTo>
                      <a:pt x="192" y="668"/>
                      <a:pt x="192" y="671"/>
                      <a:pt x="192" y="674"/>
                    </a:cubicBezTo>
                    <a:cubicBezTo>
                      <a:pt x="192" y="678"/>
                      <a:pt x="191" y="682"/>
                      <a:pt x="189" y="687"/>
                    </a:cubicBezTo>
                    <a:cubicBezTo>
                      <a:pt x="189" y="689"/>
                      <a:pt x="188" y="691"/>
                      <a:pt x="187" y="692"/>
                    </a:cubicBezTo>
                    <a:cubicBezTo>
                      <a:pt x="185" y="696"/>
                      <a:pt x="185" y="696"/>
                      <a:pt x="185" y="696"/>
                    </a:cubicBezTo>
                    <a:cubicBezTo>
                      <a:pt x="189" y="698"/>
                      <a:pt x="189" y="698"/>
                      <a:pt x="189" y="698"/>
                    </a:cubicBezTo>
                    <a:cubicBezTo>
                      <a:pt x="194" y="701"/>
                      <a:pt x="199" y="704"/>
                      <a:pt x="205" y="706"/>
                    </a:cubicBezTo>
                    <a:cubicBezTo>
                      <a:pt x="209" y="708"/>
                      <a:pt x="209" y="708"/>
                      <a:pt x="209" y="708"/>
                    </a:cubicBezTo>
                    <a:cubicBezTo>
                      <a:pt x="210" y="705"/>
                      <a:pt x="210" y="705"/>
                      <a:pt x="210" y="705"/>
                    </a:cubicBezTo>
                    <a:cubicBezTo>
                      <a:pt x="211" y="703"/>
                      <a:pt x="212" y="701"/>
                      <a:pt x="213" y="699"/>
                    </a:cubicBezTo>
                    <a:cubicBezTo>
                      <a:pt x="216" y="695"/>
                      <a:pt x="219" y="692"/>
                      <a:pt x="222" y="689"/>
                    </a:cubicBezTo>
                    <a:cubicBezTo>
                      <a:pt x="225" y="687"/>
                      <a:pt x="229" y="686"/>
                      <a:pt x="231" y="686"/>
                    </a:cubicBezTo>
                    <a:cubicBezTo>
                      <a:pt x="231" y="686"/>
                      <a:pt x="231" y="686"/>
                      <a:pt x="231" y="686"/>
                    </a:cubicBezTo>
                    <a:cubicBezTo>
                      <a:pt x="232" y="686"/>
                      <a:pt x="233" y="686"/>
                      <a:pt x="235" y="687"/>
                    </a:cubicBezTo>
                    <a:cubicBezTo>
                      <a:pt x="237" y="687"/>
                      <a:pt x="238" y="689"/>
                      <a:pt x="240" y="692"/>
                    </a:cubicBezTo>
                    <a:cubicBezTo>
                      <a:pt x="241" y="695"/>
                      <a:pt x="242" y="698"/>
                      <a:pt x="242" y="702"/>
                    </a:cubicBezTo>
                    <a:cubicBezTo>
                      <a:pt x="242" y="705"/>
                      <a:pt x="242" y="709"/>
                      <a:pt x="241" y="712"/>
                    </a:cubicBezTo>
                    <a:cubicBezTo>
                      <a:pt x="240" y="714"/>
                      <a:pt x="240" y="715"/>
                      <a:pt x="239" y="717"/>
                    </a:cubicBezTo>
                    <a:cubicBezTo>
                      <a:pt x="238" y="721"/>
                      <a:pt x="238" y="721"/>
                      <a:pt x="238" y="721"/>
                    </a:cubicBezTo>
                    <a:cubicBezTo>
                      <a:pt x="241" y="722"/>
                      <a:pt x="241" y="722"/>
                      <a:pt x="241" y="722"/>
                    </a:cubicBezTo>
                    <a:cubicBezTo>
                      <a:pt x="247" y="725"/>
                      <a:pt x="253" y="727"/>
                      <a:pt x="259" y="729"/>
                    </a:cubicBezTo>
                    <a:cubicBezTo>
                      <a:pt x="263" y="730"/>
                      <a:pt x="263" y="730"/>
                      <a:pt x="263" y="730"/>
                    </a:cubicBezTo>
                    <a:cubicBezTo>
                      <a:pt x="264" y="726"/>
                      <a:pt x="264" y="726"/>
                      <a:pt x="264" y="726"/>
                    </a:cubicBezTo>
                    <a:cubicBezTo>
                      <a:pt x="265" y="724"/>
                      <a:pt x="265" y="722"/>
                      <a:pt x="266" y="720"/>
                    </a:cubicBezTo>
                    <a:cubicBezTo>
                      <a:pt x="268" y="715"/>
                      <a:pt x="271" y="711"/>
                      <a:pt x="274" y="708"/>
                    </a:cubicBezTo>
                    <a:cubicBezTo>
                      <a:pt x="277" y="705"/>
                      <a:pt x="281" y="703"/>
                      <a:pt x="283" y="703"/>
                    </a:cubicBezTo>
                    <a:cubicBezTo>
                      <a:pt x="283" y="703"/>
                      <a:pt x="283" y="703"/>
                      <a:pt x="283" y="703"/>
                    </a:cubicBezTo>
                    <a:cubicBezTo>
                      <a:pt x="284" y="703"/>
                      <a:pt x="285" y="703"/>
                      <a:pt x="285" y="703"/>
                    </a:cubicBezTo>
                    <a:cubicBezTo>
                      <a:pt x="288" y="704"/>
                      <a:pt x="291" y="706"/>
                      <a:pt x="293" y="710"/>
                    </a:cubicBezTo>
                    <a:cubicBezTo>
                      <a:pt x="294" y="713"/>
                      <a:pt x="296" y="718"/>
                      <a:pt x="296" y="724"/>
                    </a:cubicBezTo>
                    <a:cubicBezTo>
                      <a:pt x="296" y="725"/>
                      <a:pt x="296" y="727"/>
                      <a:pt x="295" y="728"/>
                    </a:cubicBezTo>
                    <a:cubicBezTo>
                      <a:pt x="295" y="730"/>
                      <a:pt x="295" y="732"/>
                      <a:pt x="295" y="734"/>
                    </a:cubicBezTo>
                    <a:cubicBezTo>
                      <a:pt x="294" y="738"/>
                      <a:pt x="294" y="738"/>
                      <a:pt x="294" y="738"/>
                    </a:cubicBezTo>
                    <a:cubicBezTo>
                      <a:pt x="298" y="739"/>
                      <a:pt x="298" y="739"/>
                      <a:pt x="298" y="739"/>
                    </a:cubicBezTo>
                    <a:cubicBezTo>
                      <a:pt x="304" y="740"/>
                      <a:pt x="310" y="741"/>
                      <a:pt x="316" y="742"/>
                    </a:cubicBezTo>
                    <a:cubicBezTo>
                      <a:pt x="320" y="743"/>
                      <a:pt x="320" y="743"/>
                      <a:pt x="320" y="743"/>
                    </a:cubicBezTo>
                    <a:cubicBezTo>
                      <a:pt x="321" y="738"/>
                      <a:pt x="321" y="738"/>
                      <a:pt x="321" y="738"/>
                    </a:cubicBezTo>
                    <a:cubicBezTo>
                      <a:pt x="321" y="737"/>
                      <a:pt x="321" y="735"/>
                      <a:pt x="322" y="733"/>
                    </a:cubicBezTo>
                    <a:cubicBezTo>
                      <a:pt x="323" y="726"/>
                      <a:pt x="325" y="721"/>
                      <a:pt x="328" y="718"/>
                    </a:cubicBezTo>
                    <a:cubicBezTo>
                      <a:pt x="330" y="716"/>
                      <a:pt x="331" y="714"/>
                      <a:pt x="333" y="713"/>
                    </a:cubicBezTo>
                    <a:cubicBezTo>
                      <a:pt x="335" y="713"/>
                      <a:pt x="336" y="712"/>
                      <a:pt x="338" y="712"/>
                    </a:cubicBezTo>
                    <a:cubicBezTo>
                      <a:pt x="338" y="712"/>
                      <a:pt x="338" y="712"/>
                      <a:pt x="338" y="712"/>
                    </a:cubicBezTo>
                    <a:cubicBezTo>
                      <a:pt x="338" y="712"/>
                      <a:pt x="338" y="712"/>
                      <a:pt x="338" y="712"/>
                    </a:cubicBezTo>
                    <a:cubicBezTo>
                      <a:pt x="340" y="712"/>
                      <a:pt x="341" y="713"/>
                      <a:pt x="343" y="714"/>
                    </a:cubicBezTo>
                    <a:cubicBezTo>
                      <a:pt x="345" y="716"/>
                      <a:pt x="348" y="718"/>
                      <a:pt x="349" y="722"/>
                    </a:cubicBezTo>
                    <a:cubicBezTo>
                      <a:pt x="351" y="726"/>
                      <a:pt x="352" y="731"/>
                      <a:pt x="352" y="736"/>
                    </a:cubicBezTo>
                    <a:cubicBezTo>
                      <a:pt x="352" y="736"/>
                      <a:pt x="352" y="736"/>
                      <a:pt x="352" y="736"/>
                    </a:cubicBezTo>
                    <a:cubicBezTo>
                      <a:pt x="352" y="736"/>
                      <a:pt x="352" y="736"/>
                      <a:pt x="352" y="736"/>
                    </a:cubicBezTo>
                    <a:cubicBezTo>
                      <a:pt x="352" y="737"/>
                      <a:pt x="352" y="737"/>
                      <a:pt x="352" y="738"/>
                    </a:cubicBezTo>
                    <a:cubicBezTo>
                      <a:pt x="352" y="739"/>
                      <a:pt x="352" y="740"/>
                      <a:pt x="352" y="741"/>
                    </a:cubicBezTo>
                    <a:cubicBezTo>
                      <a:pt x="352" y="742"/>
                      <a:pt x="352" y="742"/>
                      <a:pt x="352" y="742"/>
                    </a:cubicBezTo>
                    <a:cubicBezTo>
                      <a:pt x="352" y="746"/>
                      <a:pt x="352" y="746"/>
                      <a:pt x="352" y="746"/>
                    </a:cubicBezTo>
                    <a:cubicBezTo>
                      <a:pt x="356" y="746"/>
                      <a:pt x="356" y="746"/>
                      <a:pt x="356" y="746"/>
                    </a:cubicBezTo>
                    <a:cubicBezTo>
                      <a:pt x="362" y="746"/>
                      <a:pt x="368" y="747"/>
                      <a:pt x="373" y="747"/>
                    </a:cubicBezTo>
                    <a:cubicBezTo>
                      <a:pt x="374" y="747"/>
                      <a:pt x="374" y="747"/>
                      <a:pt x="374" y="747"/>
                    </a:cubicBezTo>
                    <a:cubicBezTo>
                      <a:pt x="374" y="747"/>
                      <a:pt x="375" y="747"/>
                      <a:pt x="375" y="747"/>
                    </a:cubicBezTo>
                    <a:cubicBezTo>
                      <a:pt x="379" y="747"/>
                      <a:pt x="379" y="747"/>
                      <a:pt x="379" y="747"/>
                    </a:cubicBezTo>
                    <a:cubicBezTo>
                      <a:pt x="379" y="742"/>
                      <a:pt x="379" y="742"/>
                      <a:pt x="379" y="742"/>
                    </a:cubicBezTo>
                    <a:cubicBezTo>
                      <a:pt x="379" y="740"/>
                      <a:pt x="379" y="739"/>
                      <a:pt x="379" y="738"/>
                    </a:cubicBezTo>
                    <a:cubicBezTo>
                      <a:pt x="379" y="737"/>
                      <a:pt x="379" y="737"/>
                      <a:pt x="379" y="736"/>
                    </a:cubicBezTo>
                    <a:cubicBezTo>
                      <a:pt x="379" y="736"/>
                      <a:pt x="379" y="736"/>
                      <a:pt x="379" y="736"/>
                    </a:cubicBezTo>
                    <a:cubicBezTo>
                      <a:pt x="379" y="729"/>
                      <a:pt x="380" y="723"/>
                      <a:pt x="383" y="719"/>
                    </a:cubicBezTo>
                    <a:cubicBezTo>
                      <a:pt x="384" y="717"/>
                      <a:pt x="386" y="716"/>
                      <a:pt x="387" y="714"/>
                    </a:cubicBezTo>
                    <a:cubicBezTo>
                      <a:pt x="389" y="713"/>
                      <a:pt x="390" y="713"/>
                      <a:pt x="392" y="713"/>
                    </a:cubicBezTo>
                    <a:cubicBezTo>
                      <a:pt x="393" y="713"/>
                      <a:pt x="393" y="713"/>
                      <a:pt x="393" y="713"/>
                    </a:cubicBezTo>
                    <a:cubicBezTo>
                      <a:pt x="394" y="713"/>
                      <a:pt x="396" y="713"/>
                      <a:pt x="398" y="714"/>
                    </a:cubicBezTo>
                    <a:cubicBezTo>
                      <a:pt x="400" y="715"/>
                      <a:pt x="403" y="718"/>
                      <a:pt x="405" y="722"/>
                    </a:cubicBezTo>
                    <a:cubicBezTo>
                      <a:pt x="407" y="725"/>
                      <a:pt x="409" y="730"/>
                      <a:pt x="409" y="735"/>
                    </a:cubicBezTo>
                    <a:cubicBezTo>
                      <a:pt x="410" y="736"/>
                      <a:pt x="410" y="737"/>
                      <a:pt x="410" y="739"/>
                    </a:cubicBezTo>
                    <a:cubicBezTo>
                      <a:pt x="410" y="739"/>
                      <a:pt x="410" y="740"/>
                      <a:pt x="410" y="740"/>
                    </a:cubicBezTo>
                    <a:cubicBezTo>
                      <a:pt x="410" y="745"/>
                      <a:pt x="410" y="745"/>
                      <a:pt x="410" y="745"/>
                    </a:cubicBezTo>
                    <a:cubicBezTo>
                      <a:pt x="415" y="744"/>
                      <a:pt x="415" y="744"/>
                      <a:pt x="415" y="744"/>
                    </a:cubicBezTo>
                    <a:cubicBezTo>
                      <a:pt x="421" y="744"/>
                      <a:pt x="427" y="743"/>
                      <a:pt x="434" y="742"/>
                    </a:cubicBezTo>
                    <a:cubicBezTo>
                      <a:pt x="438" y="741"/>
                      <a:pt x="438" y="741"/>
                      <a:pt x="438" y="741"/>
                    </a:cubicBezTo>
                    <a:cubicBezTo>
                      <a:pt x="437" y="737"/>
                      <a:pt x="437" y="737"/>
                      <a:pt x="437" y="737"/>
                    </a:cubicBezTo>
                    <a:cubicBezTo>
                      <a:pt x="437" y="736"/>
                      <a:pt x="437" y="736"/>
                      <a:pt x="436" y="735"/>
                    </a:cubicBezTo>
                    <a:cubicBezTo>
                      <a:pt x="436" y="735"/>
                      <a:pt x="436" y="735"/>
                      <a:pt x="436" y="735"/>
                    </a:cubicBezTo>
                    <a:cubicBezTo>
                      <a:pt x="436" y="734"/>
                      <a:pt x="436" y="732"/>
                      <a:pt x="436" y="731"/>
                    </a:cubicBezTo>
                    <a:cubicBezTo>
                      <a:pt x="435" y="729"/>
                      <a:pt x="435" y="726"/>
                      <a:pt x="435" y="724"/>
                    </a:cubicBezTo>
                    <a:cubicBezTo>
                      <a:pt x="435" y="719"/>
                      <a:pt x="436" y="714"/>
                      <a:pt x="438" y="711"/>
                    </a:cubicBezTo>
                    <a:cubicBezTo>
                      <a:pt x="440" y="707"/>
                      <a:pt x="442" y="705"/>
                      <a:pt x="445" y="705"/>
                    </a:cubicBezTo>
                    <a:cubicBezTo>
                      <a:pt x="446" y="704"/>
                      <a:pt x="446" y="704"/>
                      <a:pt x="447" y="704"/>
                    </a:cubicBezTo>
                    <a:cubicBezTo>
                      <a:pt x="447" y="704"/>
                      <a:pt x="447" y="704"/>
                      <a:pt x="447" y="704"/>
                    </a:cubicBezTo>
                    <a:cubicBezTo>
                      <a:pt x="450" y="704"/>
                      <a:pt x="454" y="706"/>
                      <a:pt x="457" y="709"/>
                    </a:cubicBezTo>
                    <a:cubicBezTo>
                      <a:pt x="461" y="713"/>
                      <a:pt x="464" y="718"/>
                      <a:pt x="466" y="724"/>
                    </a:cubicBezTo>
                    <a:cubicBezTo>
                      <a:pt x="466" y="724"/>
                      <a:pt x="466" y="724"/>
                      <a:pt x="466" y="724"/>
                    </a:cubicBezTo>
                    <a:cubicBezTo>
                      <a:pt x="466" y="725"/>
                      <a:pt x="467" y="727"/>
                      <a:pt x="467" y="728"/>
                    </a:cubicBezTo>
                    <a:cubicBezTo>
                      <a:pt x="467" y="728"/>
                      <a:pt x="467" y="729"/>
                      <a:pt x="467" y="730"/>
                    </a:cubicBezTo>
                    <a:cubicBezTo>
                      <a:pt x="468" y="734"/>
                      <a:pt x="468" y="734"/>
                      <a:pt x="468" y="734"/>
                    </a:cubicBezTo>
                    <a:cubicBezTo>
                      <a:pt x="472" y="733"/>
                      <a:pt x="472" y="733"/>
                      <a:pt x="472" y="733"/>
                    </a:cubicBezTo>
                    <a:cubicBezTo>
                      <a:pt x="479" y="731"/>
                      <a:pt x="485" y="730"/>
                      <a:pt x="491" y="727"/>
                    </a:cubicBezTo>
                    <a:cubicBezTo>
                      <a:pt x="495" y="726"/>
                      <a:pt x="495" y="726"/>
                      <a:pt x="495" y="726"/>
                    </a:cubicBezTo>
                    <a:cubicBezTo>
                      <a:pt x="493" y="722"/>
                      <a:pt x="493" y="722"/>
                      <a:pt x="493" y="722"/>
                    </a:cubicBezTo>
                    <a:cubicBezTo>
                      <a:pt x="493" y="722"/>
                      <a:pt x="493" y="722"/>
                      <a:pt x="493" y="722"/>
                    </a:cubicBezTo>
                    <a:cubicBezTo>
                      <a:pt x="493" y="721"/>
                      <a:pt x="493" y="721"/>
                      <a:pt x="493" y="721"/>
                    </a:cubicBezTo>
                    <a:cubicBezTo>
                      <a:pt x="493" y="720"/>
                      <a:pt x="493" y="719"/>
                      <a:pt x="492" y="719"/>
                    </a:cubicBezTo>
                    <a:cubicBezTo>
                      <a:pt x="492" y="719"/>
                      <a:pt x="492" y="719"/>
                      <a:pt x="492" y="719"/>
                    </a:cubicBezTo>
                    <a:cubicBezTo>
                      <a:pt x="492" y="719"/>
                      <a:pt x="492" y="719"/>
                      <a:pt x="492" y="719"/>
                    </a:cubicBezTo>
                    <a:cubicBezTo>
                      <a:pt x="491" y="719"/>
                      <a:pt x="491" y="719"/>
                      <a:pt x="491" y="719"/>
                    </a:cubicBezTo>
                    <a:cubicBezTo>
                      <a:pt x="489" y="719"/>
                      <a:pt x="489" y="719"/>
                      <a:pt x="489" y="719"/>
                    </a:cubicBezTo>
                    <a:cubicBezTo>
                      <a:pt x="492" y="720"/>
                      <a:pt x="492" y="720"/>
                      <a:pt x="492" y="720"/>
                    </a:cubicBezTo>
                    <a:cubicBezTo>
                      <a:pt x="489" y="719"/>
                      <a:pt x="489" y="719"/>
                      <a:pt x="489" y="719"/>
                    </a:cubicBezTo>
                    <a:cubicBezTo>
                      <a:pt x="488" y="719"/>
                      <a:pt x="488" y="719"/>
                      <a:pt x="488" y="719"/>
                    </a:cubicBezTo>
                    <a:cubicBezTo>
                      <a:pt x="492" y="717"/>
                      <a:pt x="492" y="717"/>
                      <a:pt x="492" y="717"/>
                    </a:cubicBezTo>
                    <a:cubicBezTo>
                      <a:pt x="490" y="712"/>
                      <a:pt x="489" y="707"/>
                      <a:pt x="489" y="703"/>
                    </a:cubicBezTo>
                    <a:cubicBezTo>
                      <a:pt x="489" y="699"/>
                      <a:pt x="490" y="696"/>
                      <a:pt x="491" y="694"/>
                    </a:cubicBezTo>
                    <a:cubicBezTo>
                      <a:pt x="492" y="692"/>
                      <a:pt x="493" y="691"/>
                      <a:pt x="495" y="690"/>
                    </a:cubicBezTo>
                    <a:cubicBezTo>
                      <a:pt x="497" y="689"/>
                      <a:pt x="499" y="689"/>
                      <a:pt x="501" y="689"/>
                    </a:cubicBezTo>
                    <a:cubicBezTo>
                      <a:pt x="501" y="689"/>
                      <a:pt x="501" y="689"/>
                      <a:pt x="501" y="689"/>
                    </a:cubicBezTo>
                    <a:cubicBezTo>
                      <a:pt x="505" y="689"/>
                      <a:pt x="509" y="690"/>
                      <a:pt x="512" y="693"/>
                    </a:cubicBezTo>
                    <a:cubicBezTo>
                      <a:pt x="515" y="695"/>
                      <a:pt x="517" y="699"/>
                      <a:pt x="518" y="706"/>
                    </a:cubicBezTo>
                    <a:cubicBezTo>
                      <a:pt x="522" y="706"/>
                      <a:pt x="522" y="706"/>
                      <a:pt x="522" y="706"/>
                    </a:cubicBezTo>
                    <a:cubicBezTo>
                      <a:pt x="519" y="709"/>
                      <a:pt x="519" y="709"/>
                      <a:pt x="519" y="709"/>
                    </a:cubicBezTo>
                    <a:cubicBezTo>
                      <a:pt x="519" y="709"/>
                      <a:pt x="519" y="709"/>
                      <a:pt x="519" y="709"/>
                    </a:cubicBezTo>
                    <a:cubicBezTo>
                      <a:pt x="519" y="709"/>
                      <a:pt x="519" y="709"/>
                      <a:pt x="519" y="709"/>
                    </a:cubicBezTo>
                    <a:cubicBezTo>
                      <a:pt x="522" y="712"/>
                      <a:pt x="522" y="712"/>
                      <a:pt x="522" y="712"/>
                    </a:cubicBezTo>
                    <a:cubicBezTo>
                      <a:pt x="523" y="715"/>
                      <a:pt x="523" y="715"/>
                      <a:pt x="523" y="715"/>
                    </a:cubicBezTo>
                    <a:cubicBezTo>
                      <a:pt x="525" y="715"/>
                      <a:pt x="525" y="715"/>
                      <a:pt x="525" y="715"/>
                    </a:cubicBezTo>
                    <a:cubicBezTo>
                      <a:pt x="527" y="716"/>
                      <a:pt x="527" y="716"/>
                      <a:pt x="527" y="716"/>
                    </a:cubicBezTo>
                    <a:cubicBezTo>
                      <a:pt x="526" y="714"/>
                      <a:pt x="526" y="714"/>
                      <a:pt x="526" y="714"/>
                    </a:cubicBezTo>
                    <a:cubicBezTo>
                      <a:pt x="527" y="714"/>
                      <a:pt x="527" y="714"/>
                      <a:pt x="527" y="714"/>
                    </a:cubicBezTo>
                    <a:cubicBezTo>
                      <a:pt x="533" y="711"/>
                      <a:pt x="539" y="708"/>
                      <a:pt x="545" y="705"/>
                    </a:cubicBezTo>
                    <a:cubicBezTo>
                      <a:pt x="549" y="702"/>
                      <a:pt x="549" y="702"/>
                      <a:pt x="549" y="702"/>
                    </a:cubicBezTo>
                    <a:cubicBezTo>
                      <a:pt x="547" y="699"/>
                      <a:pt x="547" y="699"/>
                      <a:pt x="547" y="699"/>
                    </a:cubicBezTo>
                    <a:cubicBezTo>
                      <a:pt x="546" y="698"/>
                      <a:pt x="546" y="698"/>
                      <a:pt x="545" y="696"/>
                    </a:cubicBezTo>
                    <a:cubicBezTo>
                      <a:pt x="545" y="696"/>
                      <a:pt x="545" y="696"/>
                      <a:pt x="545" y="696"/>
                    </a:cubicBezTo>
                    <a:cubicBezTo>
                      <a:pt x="545" y="696"/>
                      <a:pt x="544" y="695"/>
                      <a:pt x="544" y="694"/>
                    </a:cubicBezTo>
                    <a:cubicBezTo>
                      <a:pt x="541" y="688"/>
                      <a:pt x="539" y="682"/>
                      <a:pt x="539" y="677"/>
                    </a:cubicBezTo>
                    <a:cubicBezTo>
                      <a:pt x="539" y="674"/>
                      <a:pt x="540" y="671"/>
                      <a:pt x="541" y="669"/>
                    </a:cubicBezTo>
                    <a:cubicBezTo>
                      <a:pt x="541" y="667"/>
                      <a:pt x="543" y="666"/>
                      <a:pt x="544" y="665"/>
                    </a:cubicBezTo>
                    <a:cubicBezTo>
                      <a:pt x="546" y="664"/>
                      <a:pt x="547" y="664"/>
                      <a:pt x="549" y="664"/>
                    </a:cubicBezTo>
                    <a:cubicBezTo>
                      <a:pt x="549" y="664"/>
                      <a:pt x="549" y="664"/>
                      <a:pt x="549" y="664"/>
                    </a:cubicBezTo>
                    <a:cubicBezTo>
                      <a:pt x="552" y="664"/>
                      <a:pt x="556" y="665"/>
                      <a:pt x="561" y="668"/>
                    </a:cubicBezTo>
                    <a:cubicBezTo>
                      <a:pt x="564" y="670"/>
                      <a:pt x="568" y="674"/>
                      <a:pt x="571" y="678"/>
                    </a:cubicBezTo>
                    <a:cubicBezTo>
                      <a:pt x="572" y="678"/>
                      <a:pt x="572" y="679"/>
                      <a:pt x="572" y="679"/>
                    </a:cubicBezTo>
                    <a:cubicBezTo>
                      <a:pt x="572" y="679"/>
                      <a:pt x="572" y="680"/>
                      <a:pt x="572" y="680"/>
                    </a:cubicBezTo>
                    <a:cubicBezTo>
                      <a:pt x="572" y="680"/>
                      <a:pt x="572" y="680"/>
                      <a:pt x="572" y="680"/>
                    </a:cubicBezTo>
                    <a:cubicBezTo>
                      <a:pt x="573" y="681"/>
                      <a:pt x="573" y="682"/>
                      <a:pt x="574" y="683"/>
                    </a:cubicBezTo>
                    <a:cubicBezTo>
                      <a:pt x="576" y="687"/>
                      <a:pt x="576" y="687"/>
                      <a:pt x="576" y="687"/>
                    </a:cubicBezTo>
                    <a:cubicBezTo>
                      <a:pt x="580" y="684"/>
                      <a:pt x="580" y="684"/>
                      <a:pt x="580" y="684"/>
                    </a:cubicBezTo>
                    <a:cubicBezTo>
                      <a:pt x="585" y="681"/>
                      <a:pt x="591" y="677"/>
                      <a:pt x="596" y="673"/>
                    </a:cubicBezTo>
                    <a:cubicBezTo>
                      <a:pt x="600" y="670"/>
                      <a:pt x="600" y="670"/>
                      <a:pt x="600" y="670"/>
                    </a:cubicBezTo>
                    <a:cubicBezTo>
                      <a:pt x="597" y="667"/>
                      <a:pt x="597" y="667"/>
                      <a:pt x="597" y="667"/>
                    </a:cubicBezTo>
                    <a:cubicBezTo>
                      <a:pt x="596" y="667"/>
                      <a:pt x="596" y="667"/>
                      <a:pt x="596" y="666"/>
                    </a:cubicBezTo>
                    <a:cubicBezTo>
                      <a:pt x="596" y="666"/>
                      <a:pt x="596" y="665"/>
                      <a:pt x="595" y="664"/>
                    </a:cubicBezTo>
                    <a:cubicBezTo>
                      <a:pt x="595" y="664"/>
                      <a:pt x="595" y="664"/>
                      <a:pt x="595" y="663"/>
                    </a:cubicBezTo>
                    <a:cubicBezTo>
                      <a:pt x="595" y="663"/>
                      <a:pt x="595" y="663"/>
                      <a:pt x="595" y="662"/>
                    </a:cubicBezTo>
                    <a:cubicBezTo>
                      <a:pt x="595" y="662"/>
                      <a:pt x="594" y="661"/>
                      <a:pt x="594" y="661"/>
                    </a:cubicBezTo>
                    <a:cubicBezTo>
                      <a:pt x="594" y="661"/>
                      <a:pt x="594" y="661"/>
                      <a:pt x="594" y="661"/>
                    </a:cubicBezTo>
                    <a:cubicBezTo>
                      <a:pt x="588" y="655"/>
                      <a:pt x="585" y="648"/>
                      <a:pt x="585" y="643"/>
                    </a:cubicBezTo>
                    <a:cubicBezTo>
                      <a:pt x="585" y="639"/>
                      <a:pt x="587" y="636"/>
                      <a:pt x="589" y="633"/>
                    </a:cubicBezTo>
                    <a:cubicBezTo>
                      <a:pt x="591" y="632"/>
                      <a:pt x="593" y="631"/>
                      <a:pt x="596" y="631"/>
                    </a:cubicBezTo>
                    <a:cubicBezTo>
                      <a:pt x="596" y="631"/>
                      <a:pt x="596" y="631"/>
                      <a:pt x="596" y="631"/>
                    </a:cubicBezTo>
                    <a:cubicBezTo>
                      <a:pt x="599" y="631"/>
                      <a:pt x="602" y="632"/>
                      <a:pt x="606" y="634"/>
                    </a:cubicBezTo>
                    <a:cubicBezTo>
                      <a:pt x="610" y="637"/>
                      <a:pt x="614" y="640"/>
                      <a:pt x="619" y="645"/>
                    </a:cubicBezTo>
                    <a:cubicBezTo>
                      <a:pt x="619" y="645"/>
                      <a:pt x="619" y="645"/>
                      <a:pt x="619" y="645"/>
                    </a:cubicBezTo>
                    <a:cubicBezTo>
                      <a:pt x="619" y="645"/>
                      <a:pt x="619" y="646"/>
                      <a:pt x="620" y="646"/>
                    </a:cubicBezTo>
                    <a:cubicBezTo>
                      <a:pt x="620" y="646"/>
                      <a:pt x="620" y="647"/>
                      <a:pt x="621" y="648"/>
                    </a:cubicBezTo>
                    <a:cubicBezTo>
                      <a:pt x="623" y="651"/>
                      <a:pt x="623" y="651"/>
                      <a:pt x="623" y="651"/>
                    </a:cubicBezTo>
                    <a:cubicBezTo>
                      <a:pt x="627" y="648"/>
                      <a:pt x="627" y="648"/>
                      <a:pt x="627" y="648"/>
                    </a:cubicBezTo>
                    <a:cubicBezTo>
                      <a:pt x="632" y="644"/>
                      <a:pt x="636" y="639"/>
                      <a:pt x="641" y="634"/>
                    </a:cubicBezTo>
                    <a:cubicBezTo>
                      <a:pt x="644" y="631"/>
                      <a:pt x="644" y="631"/>
                      <a:pt x="644" y="631"/>
                    </a:cubicBezTo>
                    <a:cubicBezTo>
                      <a:pt x="640" y="628"/>
                      <a:pt x="640" y="628"/>
                      <a:pt x="640" y="628"/>
                    </a:cubicBezTo>
                    <a:cubicBezTo>
                      <a:pt x="639" y="627"/>
                      <a:pt x="639" y="627"/>
                      <a:pt x="638" y="627"/>
                    </a:cubicBezTo>
                    <a:cubicBezTo>
                      <a:pt x="637" y="627"/>
                      <a:pt x="637" y="627"/>
                      <a:pt x="636" y="627"/>
                    </a:cubicBezTo>
                    <a:cubicBezTo>
                      <a:pt x="635" y="626"/>
                      <a:pt x="634" y="626"/>
                      <a:pt x="634" y="626"/>
                    </a:cubicBezTo>
                    <a:cubicBezTo>
                      <a:pt x="634" y="626"/>
                      <a:pt x="634" y="626"/>
                      <a:pt x="634" y="626"/>
                    </a:cubicBezTo>
                    <a:cubicBezTo>
                      <a:pt x="626" y="618"/>
                      <a:pt x="622" y="610"/>
                      <a:pt x="623" y="604"/>
                    </a:cubicBezTo>
                    <a:cubicBezTo>
                      <a:pt x="623" y="601"/>
                      <a:pt x="623" y="599"/>
                      <a:pt x="625" y="597"/>
                    </a:cubicBezTo>
                    <a:cubicBezTo>
                      <a:pt x="626" y="596"/>
                      <a:pt x="627" y="595"/>
                      <a:pt x="629" y="594"/>
                    </a:cubicBezTo>
                    <a:cubicBezTo>
                      <a:pt x="630" y="594"/>
                      <a:pt x="632" y="593"/>
                      <a:pt x="635" y="593"/>
                    </a:cubicBezTo>
                    <a:cubicBezTo>
                      <a:pt x="635" y="593"/>
                      <a:pt x="635" y="593"/>
                      <a:pt x="635" y="593"/>
                    </a:cubicBezTo>
                    <a:cubicBezTo>
                      <a:pt x="635" y="593"/>
                      <a:pt x="635" y="593"/>
                      <a:pt x="635" y="593"/>
                    </a:cubicBezTo>
                    <a:cubicBezTo>
                      <a:pt x="641" y="593"/>
                      <a:pt x="649" y="596"/>
                      <a:pt x="655" y="600"/>
                    </a:cubicBezTo>
                    <a:cubicBezTo>
                      <a:pt x="658" y="602"/>
                      <a:pt x="658" y="602"/>
                      <a:pt x="658" y="602"/>
                    </a:cubicBezTo>
                    <a:cubicBezTo>
                      <a:pt x="658" y="602"/>
                      <a:pt x="658" y="602"/>
                      <a:pt x="658" y="602"/>
                    </a:cubicBezTo>
                    <a:cubicBezTo>
                      <a:pt x="659" y="603"/>
                      <a:pt x="660" y="604"/>
                      <a:pt x="660" y="604"/>
                    </a:cubicBezTo>
                    <a:cubicBezTo>
                      <a:pt x="663" y="608"/>
                      <a:pt x="663" y="608"/>
                      <a:pt x="663" y="608"/>
                    </a:cubicBezTo>
                    <a:cubicBezTo>
                      <a:pt x="666" y="604"/>
                      <a:pt x="666" y="604"/>
                      <a:pt x="666" y="604"/>
                    </a:cubicBezTo>
                    <a:cubicBezTo>
                      <a:pt x="670" y="599"/>
                      <a:pt x="675" y="593"/>
                      <a:pt x="678" y="588"/>
                    </a:cubicBezTo>
                    <a:cubicBezTo>
                      <a:pt x="681" y="584"/>
                      <a:pt x="681" y="584"/>
                      <a:pt x="681" y="584"/>
                    </a:cubicBezTo>
                    <a:cubicBezTo>
                      <a:pt x="677" y="582"/>
                      <a:pt x="677" y="582"/>
                      <a:pt x="677" y="582"/>
                    </a:cubicBezTo>
                    <a:cubicBezTo>
                      <a:pt x="676" y="581"/>
                      <a:pt x="675" y="581"/>
                      <a:pt x="674" y="581"/>
                    </a:cubicBezTo>
                    <a:cubicBezTo>
                      <a:pt x="673" y="581"/>
                      <a:pt x="673" y="581"/>
                      <a:pt x="673" y="580"/>
                    </a:cubicBezTo>
                    <a:cubicBezTo>
                      <a:pt x="672" y="580"/>
                      <a:pt x="671" y="580"/>
                      <a:pt x="671" y="580"/>
                    </a:cubicBezTo>
                    <a:cubicBezTo>
                      <a:pt x="667" y="575"/>
                      <a:pt x="663" y="571"/>
                      <a:pt x="660" y="567"/>
                    </a:cubicBezTo>
                    <a:cubicBezTo>
                      <a:pt x="657" y="562"/>
                      <a:pt x="655" y="558"/>
                      <a:pt x="655" y="555"/>
                    </a:cubicBezTo>
                    <a:cubicBezTo>
                      <a:pt x="655" y="554"/>
                      <a:pt x="655" y="553"/>
                      <a:pt x="656" y="552"/>
                    </a:cubicBezTo>
                    <a:cubicBezTo>
                      <a:pt x="657" y="550"/>
                      <a:pt x="659" y="549"/>
                      <a:pt x="661" y="548"/>
                    </a:cubicBezTo>
                    <a:cubicBezTo>
                      <a:pt x="663" y="547"/>
                      <a:pt x="666" y="546"/>
                      <a:pt x="670" y="546"/>
                    </a:cubicBezTo>
                    <a:cubicBezTo>
                      <a:pt x="670" y="546"/>
                      <a:pt x="670" y="546"/>
                      <a:pt x="670" y="546"/>
                    </a:cubicBezTo>
                    <a:cubicBezTo>
                      <a:pt x="670" y="546"/>
                      <a:pt x="670" y="546"/>
                      <a:pt x="670" y="546"/>
                    </a:cubicBezTo>
                    <a:cubicBezTo>
                      <a:pt x="675" y="546"/>
                      <a:pt x="681" y="548"/>
                      <a:pt x="686" y="550"/>
                    </a:cubicBezTo>
                    <a:cubicBezTo>
                      <a:pt x="688" y="552"/>
                      <a:pt x="688" y="552"/>
                      <a:pt x="688" y="552"/>
                    </a:cubicBezTo>
                    <a:cubicBezTo>
                      <a:pt x="688" y="552"/>
                      <a:pt x="688" y="552"/>
                      <a:pt x="688" y="552"/>
                    </a:cubicBezTo>
                    <a:cubicBezTo>
                      <a:pt x="690" y="553"/>
                      <a:pt x="692" y="554"/>
                      <a:pt x="693" y="555"/>
                    </a:cubicBezTo>
                    <a:cubicBezTo>
                      <a:pt x="697" y="558"/>
                      <a:pt x="697" y="558"/>
                      <a:pt x="697" y="558"/>
                    </a:cubicBezTo>
                    <a:cubicBezTo>
                      <a:pt x="699" y="554"/>
                      <a:pt x="699" y="554"/>
                      <a:pt x="699" y="554"/>
                    </a:cubicBezTo>
                    <a:cubicBezTo>
                      <a:pt x="702" y="548"/>
                      <a:pt x="706" y="543"/>
                      <a:pt x="709" y="536"/>
                    </a:cubicBezTo>
                    <a:cubicBezTo>
                      <a:pt x="711" y="532"/>
                      <a:pt x="711" y="532"/>
                      <a:pt x="711" y="532"/>
                    </a:cubicBezTo>
                    <a:cubicBezTo>
                      <a:pt x="706" y="531"/>
                      <a:pt x="706" y="531"/>
                      <a:pt x="706" y="531"/>
                    </a:cubicBezTo>
                    <a:cubicBezTo>
                      <a:pt x="705" y="530"/>
                      <a:pt x="703" y="530"/>
                      <a:pt x="702" y="529"/>
                    </a:cubicBezTo>
                    <a:cubicBezTo>
                      <a:pt x="702" y="529"/>
                      <a:pt x="702" y="529"/>
                      <a:pt x="702" y="529"/>
                    </a:cubicBezTo>
                    <a:cubicBezTo>
                      <a:pt x="696" y="527"/>
                      <a:pt x="690" y="523"/>
                      <a:pt x="687" y="519"/>
                    </a:cubicBezTo>
                    <a:cubicBezTo>
                      <a:pt x="683" y="515"/>
                      <a:pt x="681" y="511"/>
                      <a:pt x="681" y="508"/>
                    </a:cubicBezTo>
                    <a:cubicBezTo>
                      <a:pt x="681" y="507"/>
                      <a:pt x="682" y="506"/>
                      <a:pt x="682" y="505"/>
                    </a:cubicBezTo>
                    <a:cubicBezTo>
                      <a:pt x="683" y="502"/>
                      <a:pt x="685" y="501"/>
                      <a:pt x="687" y="499"/>
                    </a:cubicBezTo>
                    <a:cubicBezTo>
                      <a:pt x="690" y="498"/>
                      <a:pt x="694" y="497"/>
                      <a:pt x="698" y="497"/>
                    </a:cubicBezTo>
                    <a:cubicBezTo>
                      <a:pt x="698" y="497"/>
                      <a:pt x="698" y="497"/>
                      <a:pt x="698" y="497"/>
                    </a:cubicBezTo>
                    <a:cubicBezTo>
                      <a:pt x="698" y="497"/>
                      <a:pt x="698" y="497"/>
                      <a:pt x="698" y="497"/>
                    </a:cubicBezTo>
                    <a:cubicBezTo>
                      <a:pt x="703" y="497"/>
                      <a:pt x="708" y="498"/>
                      <a:pt x="714" y="500"/>
                    </a:cubicBezTo>
                    <a:cubicBezTo>
                      <a:pt x="715" y="501"/>
                      <a:pt x="717" y="502"/>
                      <a:pt x="719" y="503"/>
                    </a:cubicBezTo>
                    <a:cubicBezTo>
                      <a:pt x="723" y="505"/>
                      <a:pt x="723" y="505"/>
                      <a:pt x="723" y="505"/>
                    </a:cubicBezTo>
                    <a:cubicBezTo>
                      <a:pt x="724" y="501"/>
                      <a:pt x="724" y="501"/>
                      <a:pt x="724" y="501"/>
                    </a:cubicBezTo>
                    <a:cubicBezTo>
                      <a:pt x="726" y="494"/>
                      <a:pt x="729" y="488"/>
                      <a:pt x="731" y="481"/>
                    </a:cubicBezTo>
                    <a:cubicBezTo>
                      <a:pt x="732" y="477"/>
                      <a:pt x="732" y="477"/>
                      <a:pt x="732" y="477"/>
                    </a:cubicBezTo>
                    <a:cubicBezTo>
                      <a:pt x="727" y="476"/>
                      <a:pt x="727" y="476"/>
                      <a:pt x="727" y="476"/>
                    </a:cubicBezTo>
                    <a:cubicBezTo>
                      <a:pt x="726" y="476"/>
                      <a:pt x="724" y="476"/>
                      <a:pt x="723" y="475"/>
                    </a:cubicBezTo>
                    <a:cubicBezTo>
                      <a:pt x="722" y="475"/>
                      <a:pt x="722" y="475"/>
                      <a:pt x="721" y="475"/>
                    </a:cubicBezTo>
                    <a:cubicBezTo>
                      <a:pt x="721" y="475"/>
                      <a:pt x="721" y="475"/>
                      <a:pt x="721" y="475"/>
                    </a:cubicBezTo>
                    <a:cubicBezTo>
                      <a:pt x="714" y="473"/>
                      <a:pt x="709" y="470"/>
                      <a:pt x="705" y="466"/>
                    </a:cubicBezTo>
                    <a:cubicBezTo>
                      <a:pt x="703" y="465"/>
                      <a:pt x="701" y="463"/>
                      <a:pt x="700" y="461"/>
                    </a:cubicBezTo>
                    <a:cubicBezTo>
                      <a:pt x="699" y="459"/>
                      <a:pt x="699" y="457"/>
                      <a:pt x="699" y="456"/>
                    </a:cubicBezTo>
                    <a:cubicBezTo>
                      <a:pt x="699" y="455"/>
                      <a:pt x="699" y="454"/>
                      <a:pt x="699" y="454"/>
                    </a:cubicBezTo>
                    <a:cubicBezTo>
                      <a:pt x="699" y="454"/>
                      <a:pt x="699" y="454"/>
                      <a:pt x="699" y="454"/>
                    </a:cubicBezTo>
                    <a:cubicBezTo>
                      <a:pt x="700" y="451"/>
                      <a:pt x="702" y="449"/>
                      <a:pt x="705" y="447"/>
                    </a:cubicBezTo>
                    <a:cubicBezTo>
                      <a:pt x="709" y="445"/>
                      <a:pt x="714" y="444"/>
                      <a:pt x="720" y="444"/>
                    </a:cubicBezTo>
                    <a:cubicBezTo>
                      <a:pt x="723" y="444"/>
                      <a:pt x="726" y="444"/>
                      <a:pt x="730" y="445"/>
                    </a:cubicBezTo>
                    <a:cubicBezTo>
                      <a:pt x="731" y="445"/>
                      <a:pt x="733" y="446"/>
                      <a:pt x="735" y="446"/>
                    </a:cubicBezTo>
                    <a:cubicBezTo>
                      <a:pt x="739" y="448"/>
                      <a:pt x="739" y="448"/>
                      <a:pt x="739" y="448"/>
                    </a:cubicBezTo>
                    <a:cubicBezTo>
                      <a:pt x="740" y="443"/>
                      <a:pt x="740" y="443"/>
                      <a:pt x="740" y="443"/>
                    </a:cubicBezTo>
                    <a:cubicBezTo>
                      <a:pt x="741" y="436"/>
                      <a:pt x="742" y="430"/>
                      <a:pt x="743" y="423"/>
                    </a:cubicBezTo>
                    <a:cubicBezTo>
                      <a:pt x="744" y="418"/>
                      <a:pt x="744" y="418"/>
                      <a:pt x="744" y="418"/>
                    </a:cubicBezTo>
                    <a:cubicBezTo>
                      <a:pt x="739" y="419"/>
                      <a:pt x="739" y="419"/>
                      <a:pt x="739" y="419"/>
                    </a:cubicBezTo>
                    <a:cubicBezTo>
                      <a:pt x="739" y="419"/>
                      <a:pt x="738" y="419"/>
                      <a:pt x="737" y="419"/>
                    </a:cubicBezTo>
                    <a:cubicBezTo>
                      <a:pt x="736" y="419"/>
                      <a:pt x="735" y="419"/>
                      <a:pt x="734" y="418"/>
                    </a:cubicBezTo>
                    <a:cubicBezTo>
                      <a:pt x="727" y="418"/>
                      <a:pt x="720" y="416"/>
                      <a:pt x="715" y="412"/>
                    </a:cubicBezTo>
                    <a:cubicBezTo>
                      <a:pt x="713" y="411"/>
                      <a:pt x="711" y="409"/>
                      <a:pt x="710" y="407"/>
                    </a:cubicBezTo>
                    <a:cubicBezTo>
                      <a:pt x="708" y="405"/>
                      <a:pt x="708" y="403"/>
                      <a:pt x="708" y="401"/>
                    </a:cubicBezTo>
                    <a:cubicBezTo>
                      <a:pt x="708" y="401"/>
                      <a:pt x="708" y="401"/>
                      <a:pt x="708" y="401"/>
                    </a:cubicBezTo>
                    <a:cubicBezTo>
                      <a:pt x="708" y="401"/>
                      <a:pt x="708" y="401"/>
                      <a:pt x="708" y="401"/>
                    </a:cubicBezTo>
                    <a:cubicBezTo>
                      <a:pt x="708" y="399"/>
                      <a:pt x="709" y="398"/>
                      <a:pt x="710" y="396"/>
                    </a:cubicBezTo>
                    <a:cubicBezTo>
                      <a:pt x="711" y="394"/>
                      <a:pt x="715" y="391"/>
                      <a:pt x="719" y="390"/>
                    </a:cubicBezTo>
                    <a:cubicBezTo>
                      <a:pt x="723" y="388"/>
                      <a:pt x="728" y="387"/>
                      <a:pt x="733" y="387"/>
                    </a:cubicBezTo>
                    <a:cubicBezTo>
                      <a:pt x="734" y="387"/>
                      <a:pt x="735" y="387"/>
                      <a:pt x="737" y="387"/>
                    </a:cubicBezTo>
                    <a:cubicBezTo>
                      <a:pt x="738" y="387"/>
                      <a:pt x="740" y="387"/>
                      <a:pt x="742" y="388"/>
                    </a:cubicBezTo>
                    <a:cubicBezTo>
                      <a:pt x="746" y="389"/>
                      <a:pt x="746" y="389"/>
                      <a:pt x="746" y="389"/>
                    </a:cubicBezTo>
                    <a:cubicBezTo>
                      <a:pt x="746" y="384"/>
                      <a:pt x="746" y="384"/>
                      <a:pt x="746" y="384"/>
                    </a:cubicBezTo>
                    <a:cubicBezTo>
                      <a:pt x="747" y="380"/>
                      <a:pt x="747" y="376"/>
                      <a:pt x="747" y="372"/>
                    </a:cubicBezTo>
                    <a:cubicBezTo>
                      <a:pt x="747" y="370"/>
                      <a:pt x="747" y="367"/>
                      <a:pt x="747" y="364"/>
                    </a:cubicBezTo>
                    <a:cubicBezTo>
                      <a:pt x="746" y="359"/>
                      <a:pt x="746" y="359"/>
                      <a:pt x="746" y="359"/>
                    </a:cubicBezTo>
                    <a:cubicBezTo>
                      <a:pt x="742" y="360"/>
                      <a:pt x="742" y="360"/>
                      <a:pt x="742" y="360"/>
                    </a:cubicBezTo>
                    <a:cubicBezTo>
                      <a:pt x="740" y="360"/>
                      <a:pt x="739" y="360"/>
                      <a:pt x="737" y="360"/>
                    </a:cubicBezTo>
                    <a:cubicBezTo>
                      <a:pt x="736" y="361"/>
                      <a:pt x="734" y="361"/>
                      <a:pt x="733" y="361"/>
                    </a:cubicBezTo>
                    <a:cubicBezTo>
                      <a:pt x="733" y="361"/>
                      <a:pt x="733" y="361"/>
                      <a:pt x="733" y="361"/>
                    </a:cubicBezTo>
                    <a:cubicBezTo>
                      <a:pt x="726" y="361"/>
                      <a:pt x="720" y="359"/>
                      <a:pt x="715" y="356"/>
                    </a:cubicBezTo>
                    <a:cubicBezTo>
                      <a:pt x="713" y="355"/>
                      <a:pt x="711" y="354"/>
                      <a:pt x="710" y="352"/>
                    </a:cubicBezTo>
                    <a:cubicBezTo>
                      <a:pt x="709" y="351"/>
                      <a:pt x="708" y="349"/>
                      <a:pt x="708" y="347"/>
                    </a:cubicBezTo>
                    <a:cubicBezTo>
                      <a:pt x="708" y="347"/>
                      <a:pt x="708" y="347"/>
                      <a:pt x="708" y="347"/>
                    </a:cubicBezTo>
                    <a:cubicBezTo>
                      <a:pt x="708" y="345"/>
                      <a:pt x="709" y="343"/>
                      <a:pt x="710" y="341"/>
                    </a:cubicBezTo>
                    <a:cubicBezTo>
                      <a:pt x="712" y="338"/>
                      <a:pt x="715" y="336"/>
                      <a:pt x="719" y="333"/>
                    </a:cubicBezTo>
                    <a:cubicBezTo>
                      <a:pt x="723" y="331"/>
                      <a:pt x="729" y="330"/>
                      <a:pt x="734" y="329"/>
                    </a:cubicBezTo>
                    <a:cubicBezTo>
                      <a:pt x="736" y="329"/>
                      <a:pt x="737" y="329"/>
                      <a:pt x="738" y="329"/>
                    </a:cubicBezTo>
                    <a:cubicBezTo>
                      <a:pt x="739" y="329"/>
                      <a:pt x="739" y="329"/>
                      <a:pt x="739" y="329"/>
                    </a:cubicBezTo>
                    <a:cubicBezTo>
                      <a:pt x="744" y="329"/>
                      <a:pt x="744" y="329"/>
                      <a:pt x="744" y="329"/>
                    </a:cubicBezTo>
                    <a:cubicBezTo>
                      <a:pt x="743" y="325"/>
                      <a:pt x="743" y="325"/>
                      <a:pt x="743" y="325"/>
                    </a:cubicBezTo>
                    <a:cubicBezTo>
                      <a:pt x="743" y="318"/>
                      <a:pt x="742" y="311"/>
                      <a:pt x="740" y="305"/>
                    </a:cubicBezTo>
                    <a:cubicBezTo>
                      <a:pt x="739" y="300"/>
                      <a:pt x="739" y="300"/>
                      <a:pt x="739" y="300"/>
                    </a:cubicBezTo>
                    <a:cubicBezTo>
                      <a:pt x="735" y="302"/>
                      <a:pt x="735" y="302"/>
                      <a:pt x="735" y="302"/>
                    </a:cubicBezTo>
                    <a:cubicBezTo>
                      <a:pt x="734" y="302"/>
                      <a:pt x="732" y="302"/>
                      <a:pt x="731" y="303"/>
                    </a:cubicBezTo>
                    <a:cubicBezTo>
                      <a:pt x="727" y="304"/>
                      <a:pt x="723" y="304"/>
                      <a:pt x="720" y="304"/>
                    </a:cubicBezTo>
                    <a:cubicBezTo>
                      <a:pt x="720" y="304"/>
                      <a:pt x="720" y="304"/>
                      <a:pt x="720" y="304"/>
                    </a:cubicBezTo>
                    <a:cubicBezTo>
                      <a:pt x="714" y="304"/>
                      <a:pt x="710" y="303"/>
                      <a:pt x="706" y="301"/>
                    </a:cubicBezTo>
                    <a:cubicBezTo>
                      <a:pt x="703" y="299"/>
                      <a:pt x="701" y="297"/>
                      <a:pt x="700" y="294"/>
                    </a:cubicBezTo>
                    <a:cubicBezTo>
                      <a:pt x="700" y="294"/>
                      <a:pt x="700" y="293"/>
                      <a:pt x="700" y="292"/>
                    </a:cubicBezTo>
                    <a:cubicBezTo>
                      <a:pt x="700" y="291"/>
                      <a:pt x="700" y="289"/>
                      <a:pt x="701" y="287"/>
                    </a:cubicBezTo>
                    <a:cubicBezTo>
                      <a:pt x="703" y="284"/>
                      <a:pt x="705" y="281"/>
                      <a:pt x="709" y="279"/>
                    </a:cubicBezTo>
                    <a:cubicBezTo>
                      <a:pt x="712" y="276"/>
                      <a:pt x="717" y="274"/>
                      <a:pt x="722" y="273"/>
                    </a:cubicBezTo>
                    <a:cubicBezTo>
                      <a:pt x="722" y="273"/>
                      <a:pt x="722" y="273"/>
                      <a:pt x="722" y="273"/>
                    </a:cubicBezTo>
                    <a:cubicBezTo>
                      <a:pt x="722" y="273"/>
                      <a:pt x="723" y="272"/>
                      <a:pt x="723" y="272"/>
                    </a:cubicBezTo>
                    <a:cubicBezTo>
                      <a:pt x="723" y="272"/>
                      <a:pt x="723" y="272"/>
                      <a:pt x="723" y="272"/>
                    </a:cubicBezTo>
                    <a:cubicBezTo>
                      <a:pt x="725" y="272"/>
                      <a:pt x="726" y="272"/>
                      <a:pt x="728" y="271"/>
                    </a:cubicBezTo>
                    <a:cubicBezTo>
                      <a:pt x="732" y="271"/>
                      <a:pt x="732" y="271"/>
                      <a:pt x="732" y="271"/>
                    </a:cubicBezTo>
                    <a:cubicBezTo>
                      <a:pt x="731" y="266"/>
                      <a:pt x="731" y="266"/>
                      <a:pt x="731" y="266"/>
                    </a:cubicBezTo>
                    <a:cubicBezTo>
                      <a:pt x="729" y="260"/>
                      <a:pt x="727" y="254"/>
                      <a:pt x="725" y="247"/>
                    </a:cubicBezTo>
                    <a:cubicBezTo>
                      <a:pt x="723" y="243"/>
                      <a:pt x="723" y="243"/>
                      <a:pt x="723" y="243"/>
                    </a:cubicBezTo>
                    <a:cubicBezTo>
                      <a:pt x="719" y="245"/>
                      <a:pt x="719" y="245"/>
                      <a:pt x="719" y="245"/>
                    </a:cubicBezTo>
                    <a:cubicBezTo>
                      <a:pt x="718" y="246"/>
                      <a:pt x="717" y="246"/>
                      <a:pt x="716" y="247"/>
                    </a:cubicBezTo>
                    <a:cubicBezTo>
                      <a:pt x="716" y="247"/>
                      <a:pt x="716" y="247"/>
                      <a:pt x="716" y="247"/>
                    </a:cubicBezTo>
                    <a:cubicBezTo>
                      <a:pt x="710" y="249"/>
                      <a:pt x="704" y="250"/>
                      <a:pt x="699" y="250"/>
                    </a:cubicBezTo>
                    <a:cubicBezTo>
                      <a:pt x="699" y="250"/>
                      <a:pt x="699" y="250"/>
                      <a:pt x="699" y="250"/>
                    </a:cubicBezTo>
                    <a:cubicBezTo>
                      <a:pt x="695" y="250"/>
                      <a:pt x="692" y="250"/>
                      <a:pt x="689" y="248"/>
                    </a:cubicBezTo>
                    <a:cubicBezTo>
                      <a:pt x="687" y="247"/>
                      <a:pt x="685" y="245"/>
                      <a:pt x="684" y="243"/>
                    </a:cubicBezTo>
                    <a:cubicBezTo>
                      <a:pt x="683" y="242"/>
                      <a:pt x="683" y="241"/>
                      <a:pt x="683" y="240"/>
                    </a:cubicBezTo>
                    <a:cubicBezTo>
                      <a:pt x="683" y="237"/>
                      <a:pt x="685" y="233"/>
                      <a:pt x="688" y="229"/>
                    </a:cubicBezTo>
                    <a:cubicBezTo>
                      <a:pt x="691" y="225"/>
                      <a:pt x="695" y="222"/>
                      <a:pt x="701" y="219"/>
                    </a:cubicBezTo>
                    <a:cubicBezTo>
                      <a:pt x="701" y="219"/>
                      <a:pt x="701" y="219"/>
                      <a:pt x="701" y="219"/>
                    </a:cubicBezTo>
                    <a:cubicBezTo>
                      <a:pt x="702" y="218"/>
                      <a:pt x="703" y="218"/>
                      <a:pt x="703" y="218"/>
                    </a:cubicBezTo>
                    <a:cubicBezTo>
                      <a:pt x="705" y="217"/>
                      <a:pt x="706" y="217"/>
                      <a:pt x="707" y="216"/>
                    </a:cubicBezTo>
                    <a:cubicBezTo>
                      <a:pt x="711" y="215"/>
                      <a:pt x="711" y="215"/>
                      <a:pt x="711" y="215"/>
                    </a:cubicBezTo>
                    <a:cubicBezTo>
                      <a:pt x="709" y="211"/>
                      <a:pt x="709" y="211"/>
                      <a:pt x="709" y="211"/>
                    </a:cubicBezTo>
                    <a:cubicBezTo>
                      <a:pt x="707" y="205"/>
                      <a:pt x="704" y="199"/>
                      <a:pt x="700" y="193"/>
                    </a:cubicBezTo>
                    <a:cubicBezTo>
                      <a:pt x="698" y="189"/>
                      <a:pt x="698" y="189"/>
                      <a:pt x="698" y="189"/>
                    </a:cubicBezTo>
                    <a:cubicBezTo>
                      <a:pt x="695" y="192"/>
                      <a:pt x="695" y="192"/>
                      <a:pt x="695" y="192"/>
                    </a:cubicBezTo>
                    <a:cubicBezTo>
                      <a:pt x="694" y="193"/>
                      <a:pt x="693" y="193"/>
                      <a:pt x="692" y="194"/>
                    </a:cubicBezTo>
                    <a:cubicBezTo>
                      <a:pt x="685" y="198"/>
                      <a:pt x="678" y="200"/>
                      <a:pt x="672" y="200"/>
                    </a:cubicBezTo>
                    <a:cubicBezTo>
                      <a:pt x="672" y="200"/>
                      <a:pt x="672" y="200"/>
                      <a:pt x="672" y="200"/>
                    </a:cubicBezTo>
                    <a:cubicBezTo>
                      <a:pt x="672" y="200"/>
                      <a:pt x="672" y="200"/>
                      <a:pt x="672" y="200"/>
                    </a:cubicBezTo>
                    <a:cubicBezTo>
                      <a:pt x="669" y="200"/>
                      <a:pt x="666" y="200"/>
                      <a:pt x="664" y="199"/>
                    </a:cubicBezTo>
                    <a:cubicBezTo>
                      <a:pt x="662" y="198"/>
                      <a:pt x="661" y="197"/>
                      <a:pt x="660" y="195"/>
                    </a:cubicBezTo>
                    <a:cubicBezTo>
                      <a:pt x="659" y="194"/>
                      <a:pt x="659" y="192"/>
                      <a:pt x="659" y="190"/>
                    </a:cubicBezTo>
                    <a:cubicBezTo>
                      <a:pt x="659" y="187"/>
                      <a:pt x="660" y="183"/>
                      <a:pt x="663" y="179"/>
                    </a:cubicBezTo>
                    <a:cubicBezTo>
                      <a:pt x="666" y="175"/>
                      <a:pt x="670" y="171"/>
                      <a:pt x="675" y="167"/>
                    </a:cubicBezTo>
                    <a:cubicBezTo>
                      <a:pt x="675" y="167"/>
                      <a:pt x="675" y="167"/>
                      <a:pt x="675" y="167"/>
                    </a:cubicBezTo>
                    <a:cubicBezTo>
                      <a:pt x="676" y="167"/>
                      <a:pt x="677" y="166"/>
                      <a:pt x="678" y="165"/>
                    </a:cubicBezTo>
                    <a:cubicBezTo>
                      <a:pt x="682" y="163"/>
                      <a:pt x="682" y="163"/>
                      <a:pt x="682" y="163"/>
                    </a:cubicBezTo>
                    <a:cubicBezTo>
                      <a:pt x="680" y="160"/>
                      <a:pt x="680" y="160"/>
                      <a:pt x="680" y="160"/>
                    </a:cubicBezTo>
                    <a:cubicBezTo>
                      <a:pt x="676" y="154"/>
                      <a:pt x="672" y="149"/>
                      <a:pt x="668" y="144"/>
                    </a:cubicBezTo>
                    <a:cubicBezTo>
                      <a:pt x="665" y="140"/>
                      <a:pt x="665" y="140"/>
                      <a:pt x="665" y="140"/>
                    </a:cubicBezTo>
                    <a:cubicBezTo>
                      <a:pt x="662" y="143"/>
                      <a:pt x="662" y="143"/>
                      <a:pt x="662" y="143"/>
                    </a:cubicBezTo>
                    <a:cubicBezTo>
                      <a:pt x="661" y="144"/>
                      <a:pt x="661" y="145"/>
                      <a:pt x="660" y="145"/>
                    </a:cubicBezTo>
                    <a:cubicBezTo>
                      <a:pt x="660" y="145"/>
                      <a:pt x="660" y="145"/>
                      <a:pt x="660" y="145"/>
                    </a:cubicBezTo>
                    <a:cubicBezTo>
                      <a:pt x="659" y="146"/>
                      <a:pt x="658" y="147"/>
                      <a:pt x="657" y="147"/>
                    </a:cubicBezTo>
                    <a:cubicBezTo>
                      <a:pt x="657" y="147"/>
                      <a:pt x="657" y="147"/>
                      <a:pt x="657" y="147"/>
                    </a:cubicBezTo>
                    <a:cubicBezTo>
                      <a:pt x="651" y="152"/>
                      <a:pt x="643" y="155"/>
                      <a:pt x="638" y="155"/>
                    </a:cubicBezTo>
                    <a:cubicBezTo>
                      <a:pt x="638" y="155"/>
                      <a:pt x="638" y="155"/>
                      <a:pt x="638" y="155"/>
                    </a:cubicBezTo>
                    <a:cubicBezTo>
                      <a:pt x="636" y="155"/>
                      <a:pt x="634" y="155"/>
                      <a:pt x="633" y="154"/>
                    </a:cubicBezTo>
                    <a:cubicBezTo>
                      <a:pt x="631" y="153"/>
                      <a:pt x="630" y="153"/>
                      <a:pt x="629" y="152"/>
                    </a:cubicBezTo>
                    <a:cubicBezTo>
                      <a:pt x="627" y="150"/>
                      <a:pt x="627" y="148"/>
                      <a:pt x="627" y="145"/>
                    </a:cubicBezTo>
                    <a:cubicBezTo>
                      <a:pt x="627" y="142"/>
                      <a:pt x="628" y="138"/>
                      <a:pt x="629" y="134"/>
                    </a:cubicBezTo>
                    <a:cubicBezTo>
                      <a:pt x="631" y="132"/>
                      <a:pt x="633" y="129"/>
                      <a:pt x="635" y="126"/>
                    </a:cubicBezTo>
                    <a:cubicBezTo>
                      <a:pt x="638" y="129"/>
                      <a:pt x="638" y="129"/>
                      <a:pt x="638" y="129"/>
                    </a:cubicBezTo>
                    <a:cubicBezTo>
                      <a:pt x="638" y="122"/>
                      <a:pt x="638" y="122"/>
                      <a:pt x="638" y="122"/>
                    </a:cubicBezTo>
                    <a:cubicBezTo>
                      <a:pt x="639" y="122"/>
                      <a:pt x="639" y="122"/>
                      <a:pt x="639" y="121"/>
                    </a:cubicBezTo>
                    <a:cubicBezTo>
                      <a:pt x="639" y="121"/>
                      <a:pt x="639" y="121"/>
                      <a:pt x="639" y="121"/>
                    </a:cubicBezTo>
                    <a:cubicBezTo>
                      <a:pt x="640" y="121"/>
                      <a:pt x="641" y="120"/>
                      <a:pt x="642" y="120"/>
                    </a:cubicBezTo>
                    <a:cubicBezTo>
                      <a:pt x="645" y="117"/>
                      <a:pt x="645" y="117"/>
                      <a:pt x="645" y="117"/>
                    </a:cubicBezTo>
                    <a:cubicBezTo>
                      <a:pt x="642" y="114"/>
                      <a:pt x="642" y="114"/>
                      <a:pt x="642" y="114"/>
                    </a:cubicBezTo>
                    <a:cubicBezTo>
                      <a:pt x="637" y="109"/>
                      <a:pt x="633" y="105"/>
                      <a:pt x="628" y="100"/>
                    </a:cubicBezTo>
                    <a:cubicBezTo>
                      <a:pt x="625" y="97"/>
                      <a:pt x="625" y="97"/>
                      <a:pt x="625" y="97"/>
                    </a:cubicBezTo>
                    <a:cubicBezTo>
                      <a:pt x="622" y="101"/>
                      <a:pt x="622" y="101"/>
                      <a:pt x="622" y="101"/>
                    </a:cubicBezTo>
                    <a:cubicBezTo>
                      <a:pt x="622" y="101"/>
                      <a:pt x="621" y="102"/>
                      <a:pt x="621" y="102"/>
                    </a:cubicBezTo>
                    <a:cubicBezTo>
                      <a:pt x="621" y="102"/>
                      <a:pt x="621" y="102"/>
                      <a:pt x="621" y="102"/>
                    </a:cubicBezTo>
                    <a:cubicBezTo>
                      <a:pt x="620" y="103"/>
                      <a:pt x="619" y="104"/>
                      <a:pt x="618" y="105"/>
                    </a:cubicBezTo>
                    <a:cubicBezTo>
                      <a:pt x="618" y="105"/>
                      <a:pt x="618" y="105"/>
                      <a:pt x="618" y="105"/>
                    </a:cubicBezTo>
                    <a:cubicBezTo>
                      <a:pt x="611" y="112"/>
                      <a:pt x="604" y="116"/>
                      <a:pt x="598" y="116"/>
                    </a:cubicBezTo>
                    <a:cubicBezTo>
                      <a:pt x="598" y="116"/>
                      <a:pt x="598" y="116"/>
                      <a:pt x="598" y="116"/>
                    </a:cubicBezTo>
                    <a:cubicBezTo>
                      <a:pt x="595" y="116"/>
                      <a:pt x="593" y="115"/>
                      <a:pt x="591" y="113"/>
                    </a:cubicBezTo>
                    <a:cubicBezTo>
                      <a:pt x="590" y="113"/>
                      <a:pt x="589" y="111"/>
                      <a:pt x="588" y="110"/>
                    </a:cubicBezTo>
                    <a:cubicBezTo>
                      <a:pt x="588" y="108"/>
                      <a:pt x="588" y="106"/>
                      <a:pt x="588" y="104"/>
                    </a:cubicBezTo>
                    <a:cubicBezTo>
                      <a:pt x="587" y="100"/>
                      <a:pt x="589" y="95"/>
                      <a:pt x="592" y="89"/>
                    </a:cubicBezTo>
                    <a:cubicBezTo>
                      <a:pt x="595" y="93"/>
                      <a:pt x="595" y="93"/>
                      <a:pt x="595" y="93"/>
                    </a:cubicBezTo>
                    <a:cubicBezTo>
                      <a:pt x="595" y="84"/>
                      <a:pt x="595" y="84"/>
                      <a:pt x="595" y="84"/>
                    </a:cubicBezTo>
                    <a:cubicBezTo>
                      <a:pt x="595" y="84"/>
                      <a:pt x="595" y="84"/>
                      <a:pt x="596" y="84"/>
                    </a:cubicBezTo>
                    <a:cubicBezTo>
                      <a:pt x="596" y="83"/>
                      <a:pt x="596" y="83"/>
                      <a:pt x="597" y="82"/>
                    </a:cubicBezTo>
                    <a:cubicBezTo>
                      <a:pt x="597" y="82"/>
                      <a:pt x="597" y="82"/>
                      <a:pt x="597" y="82"/>
                    </a:cubicBezTo>
                    <a:cubicBezTo>
                      <a:pt x="597" y="82"/>
                      <a:pt x="598" y="81"/>
                      <a:pt x="598" y="81"/>
                    </a:cubicBezTo>
                    <a:cubicBezTo>
                      <a:pt x="601" y="77"/>
                      <a:pt x="601" y="77"/>
                      <a:pt x="601" y="77"/>
                    </a:cubicBezTo>
                    <a:cubicBezTo>
                      <a:pt x="599" y="76"/>
                      <a:pt x="599" y="76"/>
                      <a:pt x="599" y="76"/>
                    </a:cubicBezTo>
                    <a:cubicBezTo>
                      <a:pt x="599" y="76"/>
                      <a:pt x="599" y="75"/>
                      <a:pt x="598" y="75"/>
                    </a:cubicBezTo>
                    <a:cubicBezTo>
                      <a:pt x="598" y="75"/>
                      <a:pt x="598" y="75"/>
                      <a:pt x="598" y="75"/>
                    </a:cubicBezTo>
                    <a:cubicBezTo>
                      <a:pt x="595" y="74"/>
                      <a:pt x="593" y="72"/>
                      <a:pt x="591" y="69"/>
                    </a:cubicBezTo>
                    <a:cubicBezTo>
                      <a:pt x="588" y="67"/>
                      <a:pt x="585" y="65"/>
                      <a:pt x="582" y="63"/>
                    </a:cubicBezTo>
                    <a:cubicBezTo>
                      <a:pt x="578" y="61"/>
                      <a:pt x="578" y="61"/>
                      <a:pt x="578" y="61"/>
                    </a:cubicBezTo>
                    <a:cubicBezTo>
                      <a:pt x="576" y="65"/>
                      <a:pt x="576" y="65"/>
                      <a:pt x="576" y="65"/>
                    </a:cubicBezTo>
                    <a:cubicBezTo>
                      <a:pt x="576" y="65"/>
                      <a:pt x="576" y="66"/>
                      <a:pt x="576" y="66"/>
                    </a:cubicBezTo>
                    <a:cubicBezTo>
                      <a:pt x="576" y="66"/>
                      <a:pt x="576" y="66"/>
                      <a:pt x="576" y="66"/>
                    </a:cubicBezTo>
                    <a:cubicBezTo>
                      <a:pt x="575" y="67"/>
                      <a:pt x="574" y="69"/>
                      <a:pt x="573" y="70"/>
                    </a:cubicBezTo>
                    <a:cubicBezTo>
                      <a:pt x="570" y="74"/>
                      <a:pt x="566" y="77"/>
                      <a:pt x="563" y="80"/>
                    </a:cubicBezTo>
                    <a:cubicBezTo>
                      <a:pt x="559" y="82"/>
                      <a:pt x="556" y="83"/>
                      <a:pt x="553" y="83"/>
                    </a:cubicBezTo>
                    <a:cubicBezTo>
                      <a:pt x="553" y="83"/>
                      <a:pt x="553" y="83"/>
                      <a:pt x="553" y="83"/>
                    </a:cubicBezTo>
                    <a:cubicBezTo>
                      <a:pt x="551" y="83"/>
                      <a:pt x="549" y="83"/>
                      <a:pt x="548" y="82"/>
                    </a:cubicBezTo>
                    <a:cubicBezTo>
                      <a:pt x="546" y="81"/>
                      <a:pt x="545" y="79"/>
                      <a:pt x="544" y="77"/>
                    </a:cubicBezTo>
                    <a:cubicBezTo>
                      <a:pt x="543" y="75"/>
                      <a:pt x="543" y="73"/>
                      <a:pt x="543" y="70"/>
                    </a:cubicBezTo>
                    <a:cubicBezTo>
                      <a:pt x="543" y="65"/>
                      <a:pt x="544" y="60"/>
                      <a:pt x="546" y="54"/>
                    </a:cubicBezTo>
                    <a:cubicBezTo>
                      <a:pt x="546" y="54"/>
                      <a:pt x="546" y="54"/>
                      <a:pt x="546" y="54"/>
                    </a:cubicBezTo>
                    <a:cubicBezTo>
                      <a:pt x="547" y="53"/>
                      <a:pt x="548" y="51"/>
                      <a:pt x="549" y="50"/>
                    </a:cubicBezTo>
                    <a:cubicBezTo>
                      <a:pt x="549" y="50"/>
                      <a:pt x="549" y="49"/>
                      <a:pt x="549" y="49"/>
                    </a:cubicBezTo>
                    <a:cubicBezTo>
                      <a:pt x="552" y="45"/>
                      <a:pt x="552" y="45"/>
                      <a:pt x="552" y="45"/>
                    </a:cubicBezTo>
                    <a:cubicBezTo>
                      <a:pt x="548" y="43"/>
                      <a:pt x="548" y="43"/>
                      <a:pt x="548" y="43"/>
                    </a:cubicBezTo>
                    <a:cubicBezTo>
                      <a:pt x="542" y="40"/>
                      <a:pt x="537" y="37"/>
                      <a:pt x="531" y="35"/>
                    </a:cubicBezTo>
                    <a:cubicBezTo>
                      <a:pt x="527" y="33"/>
                      <a:pt x="527" y="33"/>
                      <a:pt x="527" y="33"/>
                    </a:cubicBezTo>
                    <a:cubicBezTo>
                      <a:pt x="525" y="37"/>
                      <a:pt x="525" y="37"/>
                      <a:pt x="525" y="37"/>
                    </a:cubicBezTo>
                    <a:cubicBezTo>
                      <a:pt x="525" y="37"/>
                      <a:pt x="525" y="37"/>
                      <a:pt x="525" y="37"/>
                    </a:cubicBezTo>
                    <a:cubicBezTo>
                      <a:pt x="525" y="38"/>
                      <a:pt x="524" y="39"/>
                      <a:pt x="524" y="40"/>
                    </a:cubicBezTo>
                    <a:cubicBezTo>
                      <a:pt x="524" y="41"/>
                      <a:pt x="523" y="42"/>
                      <a:pt x="523" y="42"/>
                    </a:cubicBezTo>
                    <a:cubicBezTo>
                      <a:pt x="520" y="47"/>
                      <a:pt x="517" y="51"/>
                      <a:pt x="513" y="54"/>
                    </a:cubicBezTo>
                    <a:cubicBezTo>
                      <a:pt x="509" y="57"/>
                      <a:pt x="506" y="58"/>
                      <a:pt x="503" y="58"/>
                    </a:cubicBezTo>
                    <a:cubicBezTo>
                      <a:pt x="503" y="58"/>
                      <a:pt x="503" y="58"/>
                      <a:pt x="503" y="58"/>
                    </a:cubicBezTo>
                    <a:cubicBezTo>
                      <a:pt x="502" y="58"/>
                      <a:pt x="501" y="58"/>
                      <a:pt x="500" y="58"/>
                    </a:cubicBezTo>
                    <a:cubicBezTo>
                      <a:pt x="500" y="58"/>
                      <a:pt x="500" y="58"/>
                      <a:pt x="500" y="58"/>
                    </a:cubicBezTo>
                    <a:cubicBezTo>
                      <a:pt x="498" y="57"/>
                      <a:pt x="496" y="55"/>
                      <a:pt x="494" y="52"/>
                    </a:cubicBezTo>
                    <a:cubicBezTo>
                      <a:pt x="493" y="49"/>
                      <a:pt x="492" y="45"/>
                      <a:pt x="492" y="41"/>
                    </a:cubicBezTo>
                    <a:cubicBezTo>
                      <a:pt x="492" y="38"/>
                      <a:pt x="493" y="35"/>
                      <a:pt x="493" y="32"/>
                    </a:cubicBezTo>
                    <a:cubicBezTo>
                      <a:pt x="494" y="31"/>
                      <a:pt x="495" y="29"/>
                      <a:pt x="495" y="28"/>
                    </a:cubicBezTo>
                    <a:cubicBezTo>
                      <a:pt x="495" y="27"/>
                      <a:pt x="495" y="27"/>
                      <a:pt x="495" y="26"/>
                    </a:cubicBezTo>
                    <a:cubicBezTo>
                      <a:pt x="496" y="26"/>
                      <a:pt x="496" y="26"/>
                      <a:pt x="496" y="26"/>
                    </a:cubicBezTo>
                    <a:cubicBezTo>
                      <a:pt x="498" y="22"/>
                      <a:pt x="498" y="22"/>
                      <a:pt x="498" y="22"/>
                    </a:cubicBezTo>
                    <a:cubicBezTo>
                      <a:pt x="494" y="20"/>
                      <a:pt x="494" y="20"/>
                      <a:pt x="494" y="20"/>
                    </a:cubicBezTo>
                    <a:cubicBezTo>
                      <a:pt x="488" y="18"/>
                      <a:pt x="482" y="16"/>
                      <a:pt x="476" y="14"/>
                    </a:cubicBezTo>
                    <a:cubicBezTo>
                      <a:pt x="472" y="13"/>
                      <a:pt x="472" y="13"/>
                      <a:pt x="472" y="13"/>
                    </a:cubicBezTo>
                    <a:cubicBezTo>
                      <a:pt x="471" y="17"/>
                      <a:pt x="471" y="17"/>
                      <a:pt x="471" y="17"/>
                    </a:cubicBezTo>
                    <a:cubicBezTo>
                      <a:pt x="470" y="18"/>
                      <a:pt x="470" y="19"/>
                      <a:pt x="470" y="20"/>
                    </a:cubicBezTo>
                    <a:cubicBezTo>
                      <a:pt x="470" y="20"/>
                      <a:pt x="470" y="20"/>
                      <a:pt x="470" y="20"/>
                    </a:cubicBezTo>
                    <a:cubicBezTo>
                      <a:pt x="470" y="20"/>
                      <a:pt x="470" y="20"/>
                      <a:pt x="470" y="20"/>
                    </a:cubicBezTo>
                    <a:cubicBezTo>
                      <a:pt x="470" y="20"/>
                      <a:pt x="470" y="20"/>
                      <a:pt x="470" y="20"/>
                    </a:cubicBezTo>
                    <a:cubicBezTo>
                      <a:pt x="470" y="21"/>
                      <a:pt x="469" y="22"/>
                      <a:pt x="469" y="23"/>
                    </a:cubicBezTo>
                    <a:cubicBezTo>
                      <a:pt x="467" y="28"/>
                      <a:pt x="464" y="33"/>
                      <a:pt x="461" y="36"/>
                    </a:cubicBezTo>
                    <a:cubicBezTo>
                      <a:pt x="457" y="39"/>
                      <a:pt x="454" y="40"/>
                      <a:pt x="451" y="40"/>
                    </a:cubicBezTo>
                    <a:cubicBezTo>
                      <a:pt x="451" y="40"/>
                      <a:pt x="451" y="40"/>
                      <a:pt x="451" y="40"/>
                    </a:cubicBezTo>
                    <a:cubicBezTo>
                      <a:pt x="451" y="40"/>
                      <a:pt x="450" y="40"/>
                      <a:pt x="449" y="40"/>
                    </a:cubicBezTo>
                    <a:cubicBezTo>
                      <a:pt x="449" y="40"/>
                      <a:pt x="449" y="40"/>
                      <a:pt x="449" y="40"/>
                    </a:cubicBezTo>
                    <a:cubicBezTo>
                      <a:pt x="447" y="40"/>
                      <a:pt x="444" y="38"/>
                      <a:pt x="442" y="34"/>
                    </a:cubicBezTo>
                    <a:cubicBezTo>
                      <a:pt x="440" y="30"/>
                      <a:pt x="439" y="25"/>
                      <a:pt x="439" y="20"/>
                    </a:cubicBezTo>
                    <a:cubicBezTo>
                      <a:pt x="439" y="19"/>
                      <a:pt x="439" y="17"/>
                      <a:pt x="439" y="16"/>
                    </a:cubicBezTo>
                    <a:cubicBezTo>
                      <a:pt x="439" y="14"/>
                      <a:pt x="440" y="12"/>
                      <a:pt x="440" y="10"/>
                    </a:cubicBezTo>
                    <a:cubicBezTo>
                      <a:pt x="441" y="6"/>
                      <a:pt x="441" y="6"/>
                      <a:pt x="441" y="6"/>
                    </a:cubicBezTo>
                    <a:cubicBezTo>
                      <a:pt x="437" y="5"/>
                      <a:pt x="437" y="5"/>
                      <a:pt x="437" y="5"/>
                    </a:cubicBezTo>
                    <a:cubicBezTo>
                      <a:pt x="431" y="4"/>
                      <a:pt x="425" y="3"/>
                      <a:pt x="418" y="3"/>
                    </a:cubicBezTo>
                    <a:cubicBezTo>
                      <a:pt x="414" y="2"/>
                      <a:pt x="414" y="2"/>
                      <a:pt x="414" y="2"/>
                    </a:cubicBezTo>
                    <a:cubicBezTo>
                      <a:pt x="414" y="6"/>
                      <a:pt x="414" y="6"/>
                      <a:pt x="414" y="6"/>
                    </a:cubicBezTo>
                    <a:cubicBezTo>
                      <a:pt x="414" y="7"/>
                      <a:pt x="414" y="8"/>
                      <a:pt x="414" y="9"/>
                    </a:cubicBezTo>
                    <a:cubicBezTo>
                      <a:pt x="414" y="9"/>
                      <a:pt x="414" y="9"/>
                      <a:pt x="414" y="9"/>
                    </a:cubicBezTo>
                    <a:cubicBezTo>
                      <a:pt x="414" y="9"/>
                      <a:pt x="414" y="9"/>
                      <a:pt x="414" y="9"/>
                    </a:cubicBezTo>
                    <a:cubicBezTo>
                      <a:pt x="414" y="9"/>
                      <a:pt x="414" y="9"/>
                      <a:pt x="414" y="9"/>
                    </a:cubicBezTo>
                    <a:cubicBezTo>
                      <a:pt x="413" y="10"/>
                      <a:pt x="413" y="11"/>
                      <a:pt x="413" y="12"/>
                    </a:cubicBezTo>
                    <a:cubicBezTo>
                      <a:pt x="413" y="13"/>
                      <a:pt x="413" y="13"/>
                      <a:pt x="413" y="13"/>
                    </a:cubicBezTo>
                    <a:cubicBezTo>
                      <a:pt x="411" y="19"/>
                      <a:pt x="409" y="24"/>
                      <a:pt x="406" y="28"/>
                    </a:cubicBezTo>
                    <a:cubicBezTo>
                      <a:pt x="404" y="30"/>
                      <a:pt x="403" y="31"/>
                      <a:pt x="401" y="32"/>
                    </a:cubicBezTo>
                    <a:cubicBezTo>
                      <a:pt x="400" y="33"/>
                      <a:pt x="398" y="34"/>
                      <a:pt x="397" y="34"/>
                    </a:cubicBezTo>
                    <a:cubicBezTo>
                      <a:pt x="397" y="34"/>
                      <a:pt x="397" y="34"/>
                      <a:pt x="397" y="34"/>
                    </a:cubicBezTo>
                    <a:cubicBezTo>
                      <a:pt x="397" y="34"/>
                      <a:pt x="397" y="34"/>
                      <a:pt x="397" y="34"/>
                    </a:cubicBezTo>
                    <a:cubicBezTo>
                      <a:pt x="393" y="33"/>
                      <a:pt x="390" y="32"/>
                      <a:pt x="388" y="28"/>
                    </a:cubicBezTo>
                    <a:cubicBezTo>
                      <a:pt x="385" y="25"/>
                      <a:pt x="383" y="20"/>
                      <a:pt x="383" y="15"/>
                    </a:cubicBezTo>
                    <a:cubicBezTo>
                      <a:pt x="382" y="11"/>
                      <a:pt x="382" y="11"/>
                      <a:pt x="382" y="11"/>
                    </a:cubicBezTo>
                    <a:cubicBezTo>
                      <a:pt x="379" y="11"/>
                      <a:pt x="379" y="11"/>
                      <a:pt x="379" y="11"/>
                    </a:cubicBezTo>
                    <a:cubicBezTo>
                      <a:pt x="379" y="10"/>
                      <a:pt x="378" y="9"/>
                      <a:pt x="377" y="8"/>
                    </a:cubicBezTo>
                    <a:cubicBezTo>
                      <a:pt x="377" y="8"/>
                      <a:pt x="377" y="8"/>
                      <a:pt x="376" y="8"/>
                    </a:cubicBezTo>
                    <a:cubicBezTo>
                      <a:pt x="377" y="8"/>
                      <a:pt x="377" y="7"/>
                      <a:pt x="377" y="7"/>
                    </a:cubicBezTo>
                    <a:cubicBezTo>
                      <a:pt x="378" y="7"/>
                      <a:pt x="378" y="6"/>
                      <a:pt x="378" y="6"/>
                    </a:cubicBezTo>
                    <a:cubicBezTo>
                      <a:pt x="379" y="5"/>
                      <a:pt x="379" y="5"/>
                      <a:pt x="379" y="4"/>
                    </a:cubicBezTo>
                    <a:cubicBezTo>
                      <a:pt x="379" y="0"/>
                      <a:pt x="379" y="0"/>
                      <a:pt x="379" y="0"/>
                    </a:cubicBezTo>
                    <a:cubicBezTo>
                      <a:pt x="375" y="0"/>
                      <a:pt x="375" y="0"/>
                      <a:pt x="375" y="0"/>
                    </a:cubicBezTo>
                    <a:cubicBezTo>
                      <a:pt x="373" y="0"/>
                      <a:pt x="371" y="0"/>
                      <a:pt x="369"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
              <p:cNvSpPr>
                <a:spLocks noEditPoints="1"/>
              </p:cNvSpPr>
              <p:nvPr userDrawn="1"/>
            </p:nvSpPr>
            <p:spPr bwMode="auto">
              <a:xfrm>
                <a:off x="4300537" y="4021139"/>
                <a:ext cx="793751" cy="790575"/>
              </a:xfrm>
              <a:custGeom>
                <a:avLst/>
                <a:gdLst>
                  <a:gd name="T0" fmla="*/ 521 w 1060"/>
                  <a:gd name="T1" fmla="*/ 869 h 1056"/>
                  <a:gd name="T2" fmla="*/ 362 w 1060"/>
                  <a:gd name="T3" fmla="*/ 851 h 1056"/>
                  <a:gd name="T4" fmla="*/ 489 w 1060"/>
                  <a:gd name="T5" fmla="*/ 867 h 1056"/>
                  <a:gd name="T6" fmla="*/ 888 w 1060"/>
                  <a:gd name="T7" fmla="*/ 570 h 1056"/>
                  <a:gd name="T8" fmla="*/ 173 w 1060"/>
                  <a:gd name="T9" fmla="*/ 528 h 1056"/>
                  <a:gd name="T10" fmla="*/ 244 w 1060"/>
                  <a:gd name="T11" fmla="*/ 754 h 1056"/>
                  <a:gd name="T12" fmla="*/ 878 w 1060"/>
                  <a:gd name="T13" fmla="*/ 534 h 1056"/>
                  <a:gd name="T14" fmla="*/ 894 w 1060"/>
                  <a:gd name="T15" fmla="*/ 528 h 1056"/>
                  <a:gd name="T16" fmla="*/ 168 w 1060"/>
                  <a:gd name="T17" fmla="*/ 489 h 1056"/>
                  <a:gd name="T18" fmla="*/ 260 w 1060"/>
                  <a:gd name="T19" fmla="*/ 627 h 1056"/>
                  <a:gd name="T20" fmla="*/ 530 w 1060"/>
                  <a:gd name="T21" fmla="*/ 816 h 1056"/>
                  <a:gd name="T22" fmla="*/ 787 w 1060"/>
                  <a:gd name="T23" fmla="*/ 280 h 1056"/>
                  <a:gd name="T24" fmla="*/ 569 w 1060"/>
                  <a:gd name="T25" fmla="*/ 166 h 1056"/>
                  <a:gd name="T26" fmla="*/ 540 w 1060"/>
                  <a:gd name="T27" fmla="*/ 168 h 1056"/>
                  <a:gd name="T28" fmla="*/ 684 w 1060"/>
                  <a:gd name="T29" fmla="*/ 968 h 1056"/>
                  <a:gd name="T30" fmla="*/ 499 w 1060"/>
                  <a:gd name="T31" fmla="*/ 13 h 1056"/>
                  <a:gd name="T32" fmla="*/ 631 w 1060"/>
                  <a:gd name="T33" fmla="*/ 15 h 1056"/>
                  <a:gd name="T34" fmla="*/ 772 w 1060"/>
                  <a:gd name="T35" fmla="*/ 64 h 1056"/>
                  <a:gd name="T36" fmla="*/ 899 w 1060"/>
                  <a:gd name="T37" fmla="*/ 166 h 1056"/>
                  <a:gd name="T38" fmla="*/ 974 w 1060"/>
                  <a:gd name="T39" fmla="*/ 298 h 1056"/>
                  <a:gd name="T40" fmla="*/ 1011 w 1060"/>
                  <a:gd name="T41" fmla="*/ 433 h 1056"/>
                  <a:gd name="T42" fmla="*/ 1033 w 1060"/>
                  <a:gd name="T43" fmla="*/ 575 h 1056"/>
                  <a:gd name="T44" fmla="*/ 1005 w 1060"/>
                  <a:gd name="T45" fmla="*/ 715 h 1056"/>
                  <a:gd name="T46" fmla="*/ 924 w 1060"/>
                  <a:gd name="T47" fmla="*/ 837 h 1056"/>
                  <a:gd name="T48" fmla="*/ 816 w 1060"/>
                  <a:gd name="T49" fmla="*/ 926 h 1056"/>
                  <a:gd name="T50" fmla="*/ 663 w 1060"/>
                  <a:gd name="T51" fmla="*/ 948 h 1056"/>
                  <a:gd name="T52" fmla="*/ 555 w 1060"/>
                  <a:gd name="T53" fmla="*/ 1028 h 1056"/>
                  <a:gd name="T54" fmla="*/ 417 w 1060"/>
                  <a:gd name="T55" fmla="*/ 1005 h 1056"/>
                  <a:gd name="T56" fmla="*/ 295 w 1060"/>
                  <a:gd name="T57" fmla="*/ 930 h 1056"/>
                  <a:gd name="T58" fmla="*/ 152 w 1060"/>
                  <a:gd name="T59" fmla="*/ 795 h 1056"/>
                  <a:gd name="T60" fmla="*/ 65 w 1060"/>
                  <a:gd name="T61" fmla="*/ 679 h 1056"/>
                  <a:gd name="T62" fmla="*/ 42 w 1060"/>
                  <a:gd name="T63" fmla="*/ 541 h 1056"/>
                  <a:gd name="T64" fmla="*/ 91 w 1060"/>
                  <a:gd name="T65" fmla="*/ 445 h 1056"/>
                  <a:gd name="T66" fmla="*/ 129 w 1060"/>
                  <a:gd name="T67" fmla="*/ 333 h 1056"/>
                  <a:gd name="T68" fmla="*/ 200 w 1060"/>
                  <a:gd name="T69" fmla="*/ 227 h 1056"/>
                  <a:gd name="T70" fmla="*/ 280 w 1060"/>
                  <a:gd name="T71" fmla="*/ 151 h 1056"/>
                  <a:gd name="T72" fmla="*/ 397 w 1060"/>
                  <a:gd name="T73" fmla="*/ 108 h 1056"/>
                  <a:gd name="T74" fmla="*/ 397 w 1060"/>
                  <a:gd name="T75" fmla="*/ 101 h 1056"/>
                  <a:gd name="T76" fmla="*/ 297 w 1060"/>
                  <a:gd name="T77" fmla="*/ 140 h 1056"/>
                  <a:gd name="T78" fmla="*/ 197 w 1060"/>
                  <a:gd name="T79" fmla="*/ 221 h 1056"/>
                  <a:gd name="T80" fmla="*/ 124 w 1060"/>
                  <a:gd name="T81" fmla="*/ 328 h 1056"/>
                  <a:gd name="T82" fmla="*/ 74 w 1060"/>
                  <a:gd name="T83" fmla="*/ 469 h 1056"/>
                  <a:gd name="T84" fmla="*/ 45 w 1060"/>
                  <a:gd name="T85" fmla="*/ 548 h 1056"/>
                  <a:gd name="T86" fmla="*/ 80 w 1060"/>
                  <a:gd name="T87" fmla="*/ 682 h 1056"/>
                  <a:gd name="T88" fmla="*/ 179 w 1060"/>
                  <a:gd name="T89" fmla="*/ 815 h 1056"/>
                  <a:gd name="T90" fmla="*/ 282 w 1060"/>
                  <a:gd name="T91" fmla="*/ 950 h 1056"/>
                  <a:gd name="T92" fmla="*/ 390 w 1060"/>
                  <a:gd name="T93" fmla="*/ 959 h 1056"/>
                  <a:gd name="T94" fmla="*/ 549 w 1060"/>
                  <a:gd name="T95" fmla="*/ 1016 h 1056"/>
                  <a:gd name="T96" fmla="*/ 646 w 1060"/>
                  <a:gd name="T97" fmla="*/ 966 h 1056"/>
                  <a:gd name="T98" fmla="*/ 746 w 1060"/>
                  <a:gd name="T99" fmla="*/ 946 h 1056"/>
                  <a:gd name="T100" fmla="*/ 859 w 1060"/>
                  <a:gd name="T101" fmla="*/ 840 h 1056"/>
                  <a:gd name="T102" fmla="*/ 967 w 1060"/>
                  <a:gd name="T103" fmla="*/ 710 h 1056"/>
                  <a:gd name="T104" fmla="*/ 1010 w 1060"/>
                  <a:gd name="T105" fmla="*/ 578 h 1056"/>
                  <a:gd name="T106" fmla="*/ 981 w 1060"/>
                  <a:gd name="T107" fmla="*/ 483 h 1056"/>
                  <a:gd name="T108" fmla="*/ 945 w 1060"/>
                  <a:gd name="T109" fmla="*/ 340 h 1056"/>
                  <a:gd name="T110" fmla="*/ 880 w 1060"/>
                  <a:gd name="T111" fmla="*/ 241 h 1056"/>
                  <a:gd name="T112" fmla="*/ 772 w 1060"/>
                  <a:gd name="T113" fmla="*/ 127 h 1056"/>
                  <a:gd name="T114" fmla="*/ 655 w 1060"/>
                  <a:gd name="T115" fmla="*/ 87 h 1056"/>
                  <a:gd name="T116" fmla="*/ 521 w 1060"/>
                  <a:gd name="T117" fmla="*/ 65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0" h="1056">
                    <a:moveTo>
                      <a:pt x="530" y="876"/>
                    </a:moveTo>
                    <a:cubicBezTo>
                      <a:pt x="570" y="876"/>
                      <a:pt x="610" y="869"/>
                      <a:pt x="649" y="855"/>
                    </a:cubicBezTo>
                    <a:cubicBezTo>
                      <a:pt x="684" y="842"/>
                      <a:pt x="715" y="825"/>
                      <a:pt x="742" y="804"/>
                    </a:cubicBezTo>
                    <a:cubicBezTo>
                      <a:pt x="749" y="811"/>
                      <a:pt x="749" y="811"/>
                      <a:pt x="749" y="811"/>
                    </a:cubicBezTo>
                    <a:cubicBezTo>
                      <a:pt x="686" y="859"/>
                      <a:pt x="609" y="886"/>
                      <a:pt x="530" y="886"/>
                    </a:cubicBezTo>
                    <a:cubicBezTo>
                      <a:pt x="528" y="886"/>
                      <a:pt x="526" y="886"/>
                      <a:pt x="524" y="886"/>
                    </a:cubicBezTo>
                    <a:cubicBezTo>
                      <a:pt x="524" y="876"/>
                      <a:pt x="524" y="876"/>
                      <a:pt x="524" y="876"/>
                    </a:cubicBezTo>
                    <a:cubicBezTo>
                      <a:pt x="526" y="876"/>
                      <a:pt x="528" y="876"/>
                      <a:pt x="530" y="876"/>
                    </a:cubicBezTo>
                    <a:moveTo>
                      <a:pt x="743" y="795"/>
                    </a:moveTo>
                    <a:cubicBezTo>
                      <a:pt x="741" y="796"/>
                      <a:pt x="741" y="796"/>
                      <a:pt x="741" y="796"/>
                    </a:cubicBezTo>
                    <a:cubicBezTo>
                      <a:pt x="713" y="818"/>
                      <a:pt x="682" y="836"/>
                      <a:pt x="647" y="849"/>
                    </a:cubicBezTo>
                    <a:cubicBezTo>
                      <a:pt x="609" y="863"/>
                      <a:pt x="569" y="869"/>
                      <a:pt x="530" y="869"/>
                    </a:cubicBezTo>
                    <a:cubicBezTo>
                      <a:pt x="527" y="869"/>
                      <a:pt x="524" y="869"/>
                      <a:pt x="521" y="869"/>
                    </a:cubicBezTo>
                    <a:cubicBezTo>
                      <a:pt x="518" y="869"/>
                      <a:pt x="518" y="869"/>
                      <a:pt x="518" y="869"/>
                    </a:cubicBezTo>
                    <a:cubicBezTo>
                      <a:pt x="516" y="892"/>
                      <a:pt x="516" y="892"/>
                      <a:pt x="516" y="892"/>
                    </a:cubicBezTo>
                    <a:cubicBezTo>
                      <a:pt x="520" y="892"/>
                      <a:pt x="520" y="892"/>
                      <a:pt x="520" y="892"/>
                    </a:cubicBezTo>
                    <a:cubicBezTo>
                      <a:pt x="520" y="889"/>
                      <a:pt x="520" y="889"/>
                      <a:pt x="520" y="889"/>
                    </a:cubicBezTo>
                    <a:cubicBezTo>
                      <a:pt x="520" y="892"/>
                      <a:pt x="520" y="892"/>
                      <a:pt x="520" y="892"/>
                    </a:cubicBezTo>
                    <a:cubicBezTo>
                      <a:pt x="523" y="892"/>
                      <a:pt x="526" y="892"/>
                      <a:pt x="530" y="892"/>
                    </a:cubicBezTo>
                    <a:cubicBezTo>
                      <a:pt x="611" y="892"/>
                      <a:pt x="691" y="865"/>
                      <a:pt x="756" y="814"/>
                    </a:cubicBezTo>
                    <a:cubicBezTo>
                      <a:pt x="758" y="812"/>
                      <a:pt x="758" y="812"/>
                      <a:pt x="758" y="812"/>
                    </a:cubicBezTo>
                    <a:cubicBezTo>
                      <a:pt x="743" y="795"/>
                      <a:pt x="743" y="795"/>
                      <a:pt x="743" y="795"/>
                    </a:cubicBezTo>
                    <a:moveTo>
                      <a:pt x="281" y="761"/>
                    </a:moveTo>
                    <a:cubicBezTo>
                      <a:pt x="263" y="776"/>
                      <a:pt x="263" y="776"/>
                      <a:pt x="263" y="776"/>
                    </a:cubicBezTo>
                    <a:cubicBezTo>
                      <a:pt x="266" y="778"/>
                      <a:pt x="266" y="778"/>
                      <a:pt x="266" y="778"/>
                    </a:cubicBezTo>
                    <a:cubicBezTo>
                      <a:pt x="293" y="807"/>
                      <a:pt x="325" y="832"/>
                      <a:pt x="362" y="851"/>
                    </a:cubicBezTo>
                    <a:cubicBezTo>
                      <a:pt x="363" y="848"/>
                      <a:pt x="363" y="848"/>
                      <a:pt x="363" y="848"/>
                    </a:cubicBezTo>
                    <a:cubicBezTo>
                      <a:pt x="365" y="845"/>
                      <a:pt x="365" y="845"/>
                      <a:pt x="365" y="845"/>
                    </a:cubicBezTo>
                    <a:cubicBezTo>
                      <a:pt x="330" y="827"/>
                      <a:pt x="299" y="803"/>
                      <a:pt x="273" y="776"/>
                    </a:cubicBezTo>
                    <a:cubicBezTo>
                      <a:pt x="280" y="770"/>
                      <a:pt x="280" y="770"/>
                      <a:pt x="280" y="770"/>
                    </a:cubicBezTo>
                    <a:cubicBezTo>
                      <a:pt x="335" y="827"/>
                      <a:pt x="408" y="863"/>
                      <a:pt x="485" y="873"/>
                    </a:cubicBezTo>
                    <a:cubicBezTo>
                      <a:pt x="485" y="883"/>
                      <a:pt x="485" y="883"/>
                      <a:pt x="485" y="883"/>
                    </a:cubicBezTo>
                    <a:cubicBezTo>
                      <a:pt x="444" y="878"/>
                      <a:pt x="404" y="865"/>
                      <a:pt x="365" y="845"/>
                    </a:cubicBezTo>
                    <a:cubicBezTo>
                      <a:pt x="363" y="848"/>
                      <a:pt x="363" y="848"/>
                      <a:pt x="363" y="848"/>
                    </a:cubicBezTo>
                    <a:cubicBezTo>
                      <a:pt x="362" y="851"/>
                      <a:pt x="362" y="851"/>
                      <a:pt x="362" y="851"/>
                    </a:cubicBezTo>
                    <a:cubicBezTo>
                      <a:pt x="402" y="872"/>
                      <a:pt x="445" y="885"/>
                      <a:pt x="487" y="890"/>
                    </a:cubicBezTo>
                    <a:cubicBezTo>
                      <a:pt x="491" y="890"/>
                      <a:pt x="491" y="890"/>
                      <a:pt x="491" y="890"/>
                    </a:cubicBezTo>
                    <a:cubicBezTo>
                      <a:pt x="492" y="867"/>
                      <a:pt x="492" y="867"/>
                      <a:pt x="492" y="867"/>
                    </a:cubicBezTo>
                    <a:cubicBezTo>
                      <a:pt x="489" y="867"/>
                      <a:pt x="489" y="867"/>
                      <a:pt x="489" y="867"/>
                    </a:cubicBezTo>
                    <a:cubicBezTo>
                      <a:pt x="411" y="857"/>
                      <a:pt x="337" y="821"/>
                      <a:pt x="283" y="763"/>
                    </a:cubicBezTo>
                    <a:cubicBezTo>
                      <a:pt x="281" y="761"/>
                      <a:pt x="281" y="761"/>
                      <a:pt x="281" y="761"/>
                    </a:cubicBezTo>
                    <a:moveTo>
                      <a:pt x="772" y="778"/>
                    </a:moveTo>
                    <a:cubicBezTo>
                      <a:pt x="828" y="723"/>
                      <a:pt x="865" y="651"/>
                      <a:pt x="875" y="573"/>
                    </a:cubicBezTo>
                    <a:cubicBezTo>
                      <a:pt x="885" y="574"/>
                      <a:pt x="885" y="574"/>
                      <a:pt x="885" y="574"/>
                    </a:cubicBezTo>
                    <a:cubicBezTo>
                      <a:pt x="879" y="614"/>
                      <a:pt x="867" y="655"/>
                      <a:pt x="847" y="693"/>
                    </a:cubicBezTo>
                    <a:cubicBezTo>
                      <a:pt x="829" y="729"/>
                      <a:pt x="805" y="759"/>
                      <a:pt x="778" y="786"/>
                    </a:cubicBezTo>
                    <a:cubicBezTo>
                      <a:pt x="772" y="778"/>
                      <a:pt x="772" y="778"/>
                      <a:pt x="772" y="778"/>
                    </a:cubicBezTo>
                    <a:moveTo>
                      <a:pt x="888" y="570"/>
                    </a:moveTo>
                    <a:cubicBezTo>
                      <a:pt x="889" y="567"/>
                      <a:pt x="889" y="567"/>
                      <a:pt x="889" y="567"/>
                    </a:cubicBezTo>
                    <a:cubicBezTo>
                      <a:pt x="888" y="570"/>
                      <a:pt x="888" y="570"/>
                      <a:pt x="888" y="570"/>
                    </a:cubicBezTo>
                    <a:cubicBezTo>
                      <a:pt x="885" y="570"/>
                      <a:pt x="885" y="570"/>
                      <a:pt x="885" y="570"/>
                    </a:cubicBezTo>
                    <a:cubicBezTo>
                      <a:pt x="888" y="570"/>
                      <a:pt x="888" y="570"/>
                      <a:pt x="888" y="570"/>
                    </a:cubicBezTo>
                    <a:moveTo>
                      <a:pt x="869" y="566"/>
                    </a:moveTo>
                    <a:cubicBezTo>
                      <a:pt x="869" y="569"/>
                      <a:pt x="869" y="569"/>
                      <a:pt x="869" y="569"/>
                    </a:cubicBezTo>
                    <a:cubicBezTo>
                      <a:pt x="859" y="647"/>
                      <a:pt x="823" y="721"/>
                      <a:pt x="765" y="776"/>
                    </a:cubicBezTo>
                    <a:cubicBezTo>
                      <a:pt x="763" y="778"/>
                      <a:pt x="763" y="778"/>
                      <a:pt x="763" y="778"/>
                    </a:cubicBezTo>
                    <a:cubicBezTo>
                      <a:pt x="778" y="795"/>
                      <a:pt x="778" y="795"/>
                      <a:pt x="778" y="795"/>
                    </a:cubicBezTo>
                    <a:cubicBezTo>
                      <a:pt x="780" y="793"/>
                      <a:pt x="780" y="793"/>
                      <a:pt x="780" y="793"/>
                    </a:cubicBezTo>
                    <a:cubicBezTo>
                      <a:pt x="809" y="766"/>
                      <a:pt x="834" y="733"/>
                      <a:pt x="853" y="696"/>
                    </a:cubicBezTo>
                    <a:cubicBezTo>
                      <a:pt x="874" y="656"/>
                      <a:pt x="887" y="614"/>
                      <a:pt x="892" y="571"/>
                    </a:cubicBezTo>
                    <a:cubicBezTo>
                      <a:pt x="892" y="567"/>
                      <a:pt x="892" y="567"/>
                      <a:pt x="892" y="567"/>
                    </a:cubicBezTo>
                    <a:cubicBezTo>
                      <a:pt x="889" y="567"/>
                      <a:pt x="889" y="567"/>
                      <a:pt x="889" y="567"/>
                    </a:cubicBezTo>
                    <a:cubicBezTo>
                      <a:pt x="869" y="566"/>
                      <a:pt x="869" y="566"/>
                      <a:pt x="869" y="566"/>
                    </a:cubicBezTo>
                    <a:moveTo>
                      <a:pt x="247" y="747"/>
                    </a:moveTo>
                    <a:cubicBezTo>
                      <a:pt x="199" y="684"/>
                      <a:pt x="173" y="607"/>
                      <a:pt x="173" y="528"/>
                    </a:cubicBezTo>
                    <a:cubicBezTo>
                      <a:pt x="173" y="526"/>
                      <a:pt x="173" y="524"/>
                      <a:pt x="173" y="522"/>
                    </a:cubicBezTo>
                    <a:cubicBezTo>
                      <a:pt x="182" y="522"/>
                      <a:pt x="182" y="522"/>
                      <a:pt x="182" y="522"/>
                    </a:cubicBezTo>
                    <a:cubicBezTo>
                      <a:pt x="182" y="524"/>
                      <a:pt x="182" y="526"/>
                      <a:pt x="182" y="528"/>
                    </a:cubicBezTo>
                    <a:cubicBezTo>
                      <a:pt x="182" y="568"/>
                      <a:pt x="189" y="608"/>
                      <a:pt x="204" y="648"/>
                    </a:cubicBezTo>
                    <a:cubicBezTo>
                      <a:pt x="216" y="682"/>
                      <a:pt x="234" y="713"/>
                      <a:pt x="255" y="740"/>
                    </a:cubicBezTo>
                    <a:cubicBezTo>
                      <a:pt x="247" y="747"/>
                      <a:pt x="247" y="747"/>
                      <a:pt x="247" y="747"/>
                    </a:cubicBezTo>
                    <a:moveTo>
                      <a:pt x="169" y="521"/>
                    </a:moveTo>
                    <a:cubicBezTo>
                      <a:pt x="169" y="518"/>
                      <a:pt x="169" y="518"/>
                      <a:pt x="169" y="518"/>
                    </a:cubicBezTo>
                    <a:cubicBezTo>
                      <a:pt x="169" y="521"/>
                      <a:pt x="169" y="521"/>
                      <a:pt x="169" y="521"/>
                    </a:cubicBezTo>
                    <a:moveTo>
                      <a:pt x="166" y="515"/>
                    </a:moveTo>
                    <a:cubicBezTo>
                      <a:pt x="166" y="518"/>
                      <a:pt x="166" y="518"/>
                      <a:pt x="166" y="518"/>
                    </a:cubicBezTo>
                    <a:cubicBezTo>
                      <a:pt x="166" y="521"/>
                      <a:pt x="166" y="525"/>
                      <a:pt x="166" y="528"/>
                    </a:cubicBezTo>
                    <a:cubicBezTo>
                      <a:pt x="166" y="609"/>
                      <a:pt x="194" y="689"/>
                      <a:pt x="244" y="754"/>
                    </a:cubicBezTo>
                    <a:cubicBezTo>
                      <a:pt x="246" y="756"/>
                      <a:pt x="246" y="756"/>
                      <a:pt x="246" y="756"/>
                    </a:cubicBezTo>
                    <a:cubicBezTo>
                      <a:pt x="264" y="741"/>
                      <a:pt x="264" y="741"/>
                      <a:pt x="264" y="741"/>
                    </a:cubicBezTo>
                    <a:cubicBezTo>
                      <a:pt x="262" y="739"/>
                      <a:pt x="262" y="739"/>
                      <a:pt x="262" y="739"/>
                    </a:cubicBezTo>
                    <a:cubicBezTo>
                      <a:pt x="240" y="711"/>
                      <a:pt x="222" y="680"/>
                      <a:pt x="210" y="645"/>
                    </a:cubicBezTo>
                    <a:cubicBezTo>
                      <a:pt x="196" y="607"/>
                      <a:pt x="189" y="567"/>
                      <a:pt x="189" y="528"/>
                    </a:cubicBezTo>
                    <a:cubicBezTo>
                      <a:pt x="189" y="525"/>
                      <a:pt x="189" y="522"/>
                      <a:pt x="189" y="519"/>
                    </a:cubicBezTo>
                    <a:cubicBezTo>
                      <a:pt x="189" y="516"/>
                      <a:pt x="189" y="516"/>
                      <a:pt x="189" y="516"/>
                    </a:cubicBezTo>
                    <a:cubicBezTo>
                      <a:pt x="166" y="515"/>
                      <a:pt x="166" y="515"/>
                      <a:pt x="166" y="515"/>
                    </a:cubicBezTo>
                    <a:moveTo>
                      <a:pt x="805" y="316"/>
                    </a:moveTo>
                    <a:cubicBezTo>
                      <a:pt x="813" y="309"/>
                      <a:pt x="813" y="309"/>
                      <a:pt x="813" y="309"/>
                    </a:cubicBezTo>
                    <a:cubicBezTo>
                      <a:pt x="861" y="372"/>
                      <a:pt x="888" y="450"/>
                      <a:pt x="888" y="528"/>
                    </a:cubicBezTo>
                    <a:cubicBezTo>
                      <a:pt x="888" y="531"/>
                      <a:pt x="888" y="533"/>
                      <a:pt x="888" y="535"/>
                    </a:cubicBezTo>
                    <a:cubicBezTo>
                      <a:pt x="878" y="534"/>
                      <a:pt x="878" y="534"/>
                      <a:pt x="878" y="534"/>
                    </a:cubicBezTo>
                    <a:cubicBezTo>
                      <a:pt x="878" y="532"/>
                      <a:pt x="878" y="530"/>
                      <a:pt x="878" y="528"/>
                    </a:cubicBezTo>
                    <a:cubicBezTo>
                      <a:pt x="878" y="488"/>
                      <a:pt x="871" y="448"/>
                      <a:pt x="857" y="409"/>
                    </a:cubicBezTo>
                    <a:cubicBezTo>
                      <a:pt x="844" y="374"/>
                      <a:pt x="827" y="343"/>
                      <a:pt x="805" y="316"/>
                    </a:cubicBezTo>
                    <a:moveTo>
                      <a:pt x="814" y="300"/>
                    </a:moveTo>
                    <a:cubicBezTo>
                      <a:pt x="796" y="315"/>
                      <a:pt x="796" y="315"/>
                      <a:pt x="796" y="315"/>
                    </a:cubicBezTo>
                    <a:cubicBezTo>
                      <a:pt x="798" y="318"/>
                      <a:pt x="798" y="318"/>
                      <a:pt x="798" y="318"/>
                    </a:cubicBezTo>
                    <a:cubicBezTo>
                      <a:pt x="820" y="345"/>
                      <a:pt x="838" y="376"/>
                      <a:pt x="850" y="411"/>
                    </a:cubicBezTo>
                    <a:cubicBezTo>
                      <a:pt x="865" y="450"/>
                      <a:pt x="871" y="489"/>
                      <a:pt x="871" y="528"/>
                    </a:cubicBezTo>
                    <a:cubicBezTo>
                      <a:pt x="871" y="531"/>
                      <a:pt x="871" y="534"/>
                      <a:pt x="871" y="537"/>
                    </a:cubicBezTo>
                    <a:cubicBezTo>
                      <a:pt x="871" y="540"/>
                      <a:pt x="871" y="540"/>
                      <a:pt x="871" y="540"/>
                    </a:cubicBezTo>
                    <a:cubicBezTo>
                      <a:pt x="894" y="542"/>
                      <a:pt x="894" y="542"/>
                      <a:pt x="894" y="542"/>
                    </a:cubicBezTo>
                    <a:cubicBezTo>
                      <a:pt x="894" y="538"/>
                      <a:pt x="894" y="538"/>
                      <a:pt x="894" y="538"/>
                    </a:cubicBezTo>
                    <a:cubicBezTo>
                      <a:pt x="894" y="535"/>
                      <a:pt x="894" y="532"/>
                      <a:pt x="894" y="528"/>
                    </a:cubicBezTo>
                    <a:cubicBezTo>
                      <a:pt x="894" y="447"/>
                      <a:pt x="867" y="367"/>
                      <a:pt x="816" y="303"/>
                    </a:cubicBezTo>
                    <a:cubicBezTo>
                      <a:pt x="814" y="300"/>
                      <a:pt x="814" y="300"/>
                      <a:pt x="814" y="300"/>
                    </a:cubicBezTo>
                    <a:moveTo>
                      <a:pt x="175" y="483"/>
                    </a:moveTo>
                    <a:cubicBezTo>
                      <a:pt x="181" y="442"/>
                      <a:pt x="193" y="402"/>
                      <a:pt x="213" y="363"/>
                    </a:cubicBezTo>
                    <a:cubicBezTo>
                      <a:pt x="231" y="328"/>
                      <a:pt x="255" y="297"/>
                      <a:pt x="282" y="271"/>
                    </a:cubicBezTo>
                    <a:cubicBezTo>
                      <a:pt x="288" y="278"/>
                      <a:pt x="288" y="278"/>
                      <a:pt x="288" y="278"/>
                    </a:cubicBezTo>
                    <a:cubicBezTo>
                      <a:pt x="232" y="333"/>
                      <a:pt x="195" y="406"/>
                      <a:pt x="185" y="484"/>
                    </a:cubicBezTo>
                    <a:cubicBezTo>
                      <a:pt x="175" y="483"/>
                      <a:pt x="175" y="483"/>
                      <a:pt x="175" y="483"/>
                    </a:cubicBezTo>
                    <a:moveTo>
                      <a:pt x="282" y="261"/>
                    </a:moveTo>
                    <a:cubicBezTo>
                      <a:pt x="280" y="264"/>
                      <a:pt x="280" y="264"/>
                      <a:pt x="280" y="264"/>
                    </a:cubicBezTo>
                    <a:cubicBezTo>
                      <a:pt x="251" y="291"/>
                      <a:pt x="227" y="323"/>
                      <a:pt x="207" y="360"/>
                    </a:cubicBezTo>
                    <a:cubicBezTo>
                      <a:pt x="186" y="400"/>
                      <a:pt x="174" y="443"/>
                      <a:pt x="169" y="486"/>
                    </a:cubicBezTo>
                    <a:cubicBezTo>
                      <a:pt x="168" y="489"/>
                      <a:pt x="168" y="489"/>
                      <a:pt x="168" y="489"/>
                    </a:cubicBezTo>
                    <a:cubicBezTo>
                      <a:pt x="172" y="489"/>
                      <a:pt x="172" y="489"/>
                      <a:pt x="172" y="489"/>
                    </a:cubicBezTo>
                    <a:cubicBezTo>
                      <a:pt x="172" y="486"/>
                      <a:pt x="172" y="486"/>
                      <a:pt x="172" y="486"/>
                    </a:cubicBezTo>
                    <a:cubicBezTo>
                      <a:pt x="172" y="489"/>
                      <a:pt x="172" y="489"/>
                      <a:pt x="172" y="489"/>
                    </a:cubicBezTo>
                    <a:cubicBezTo>
                      <a:pt x="191" y="491"/>
                      <a:pt x="191" y="491"/>
                      <a:pt x="191" y="491"/>
                    </a:cubicBezTo>
                    <a:cubicBezTo>
                      <a:pt x="191" y="487"/>
                      <a:pt x="191" y="487"/>
                      <a:pt x="191" y="487"/>
                    </a:cubicBezTo>
                    <a:cubicBezTo>
                      <a:pt x="201" y="409"/>
                      <a:pt x="238" y="336"/>
                      <a:pt x="295" y="281"/>
                    </a:cubicBezTo>
                    <a:cubicBezTo>
                      <a:pt x="297" y="279"/>
                      <a:pt x="297" y="279"/>
                      <a:pt x="297" y="279"/>
                    </a:cubicBezTo>
                    <a:cubicBezTo>
                      <a:pt x="282" y="261"/>
                      <a:pt x="282" y="261"/>
                      <a:pt x="282" y="261"/>
                    </a:cubicBezTo>
                    <a:moveTo>
                      <a:pt x="530" y="241"/>
                    </a:moveTo>
                    <a:cubicBezTo>
                      <a:pt x="530" y="241"/>
                      <a:pt x="530" y="241"/>
                      <a:pt x="530" y="241"/>
                    </a:cubicBezTo>
                    <a:cubicBezTo>
                      <a:pt x="497" y="241"/>
                      <a:pt x="464" y="246"/>
                      <a:pt x="431" y="258"/>
                    </a:cubicBezTo>
                    <a:cubicBezTo>
                      <a:pt x="315" y="301"/>
                      <a:pt x="242" y="411"/>
                      <a:pt x="242" y="528"/>
                    </a:cubicBezTo>
                    <a:cubicBezTo>
                      <a:pt x="242" y="561"/>
                      <a:pt x="248" y="594"/>
                      <a:pt x="260" y="627"/>
                    </a:cubicBezTo>
                    <a:cubicBezTo>
                      <a:pt x="263" y="626"/>
                      <a:pt x="263" y="626"/>
                      <a:pt x="263" y="626"/>
                    </a:cubicBezTo>
                    <a:cubicBezTo>
                      <a:pt x="266" y="625"/>
                      <a:pt x="266" y="625"/>
                      <a:pt x="266" y="625"/>
                    </a:cubicBezTo>
                    <a:cubicBezTo>
                      <a:pt x="255" y="593"/>
                      <a:pt x="249" y="560"/>
                      <a:pt x="249" y="528"/>
                    </a:cubicBezTo>
                    <a:cubicBezTo>
                      <a:pt x="249" y="414"/>
                      <a:pt x="320" y="306"/>
                      <a:pt x="434" y="264"/>
                    </a:cubicBezTo>
                    <a:cubicBezTo>
                      <a:pt x="465" y="253"/>
                      <a:pt x="498" y="247"/>
                      <a:pt x="530" y="247"/>
                    </a:cubicBezTo>
                    <a:cubicBezTo>
                      <a:pt x="645" y="247"/>
                      <a:pt x="752" y="318"/>
                      <a:pt x="794" y="432"/>
                    </a:cubicBezTo>
                    <a:cubicBezTo>
                      <a:pt x="806" y="464"/>
                      <a:pt x="811" y="496"/>
                      <a:pt x="811" y="528"/>
                    </a:cubicBezTo>
                    <a:cubicBezTo>
                      <a:pt x="811" y="643"/>
                      <a:pt x="741" y="750"/>
                      <a:pt x="627" y="792"/>
                    </a:cubicBezTo>
                    <a:cubicBezTo>
                      <a:pt x="595" y="804"/>
                      <a:pt x="562" y="809"/>
                      <a:pt x="530" y="809"/>
                    </a:cubicBezTo>
                    <a:cubicBezTo>
                      <a:pt x="415" y="809"/>
                      <a:pt x="308" y="739"/>
                      <a:pt x="266" y="625"/>
                    </a:cubicBezTo>
                    <a:cubicBezTo>
                      <a:pt x="263" y="626"/>
                      <a:pt x="263" y="626"/>
                      <a:pt x="263" y="626"/>
                    </a:cubicBezTo>
                    <a:cubicBezTo>
                      <a:pt x="260" y="627"/>
                      <a:pt x="260" y="627"/>
                      <a:pt x="260" y="627"/>
                    </a:cubicBezTo>
                    <a:cubicBezTo>
                      <a:pt x="303" y="744"/>
                      <a:pt x="413" y="816"/>
                      <a:pt x="530" y="816"/>
                    </a:cubicBezTo>
                    <a:cubicBezTo>
                      <a:pt x="530" y="816"/>
                      <a:pt x="530" y="816"/>
                      <a:pt x="530" y="816"/>
                    </a:cubicBezTo>
                    <a:cubicBezTo>
                      <a:pt x="563" y="816"/>
                      <a:pt x="596" y="810"/>
                      <a:pt x="629" y="798"/>
                    </a:cubicBezTo>
                    <a:cubicBezTo>
                      <a:pt x="745" y="756"/>
                      <a:pt x="818" y="645"/>
                      <a:pt x="818" y="528"/>
                    </a:cubicBezTo>
                    <a:cubicBezTo>
                      <a:pt x="818" y="495"/>
                      <a:pt x="812" y="462"/>
                      <a:pt x="800" y="429"/>
                    </a:cubicBezTo>
                    <a:cubicBezTo>
                      <a:pt x="758" y="313"/>
                      <a:pt x="647" y="241"/>
                      <a:pt x="530" y="241"/>
                    </a:cubicBezTo>
                    <a:moveTo>
                      <a:pt x="575" y="183"/>
                    </a:moveTo>
                    <a:cubicBezTo>
                      <a:pt x="575" y="174"/>
                      <a:pt x="575" y="174"/>
                      <a:pt x="575" y="174"/>
                    </a:cubicBezTo>
                    <a:cubicBezTo>
                      <a:pt x="616" y="179"/>
                      <a:pt x="657" y="191"/>
                      <a:pt x="695" y="211"/>
                    </a:cubicBezTo>
                    <a:cubicBezTo>
                      <a:pt x="697" y="208"/>
                      <a:pt x="697" y="208"/>
                      <a:pt x="697" y="208"/>
                    </a:cubicBezTo>
                    <a:cubicBezTo>
                      <a:pt x="698" y="205"/>
                      <a:pt x="698" y="205"/>
                      <a:pt x="698" y="205"/>
                    </a:cubicBezTo>
                    <a:cubicBezTo>
                      <a:pt x="697" y="208"/>
                      <a:pt x="697" y="208"/>
                      <a:pt x="697" y="208"/>
                    </a:cubicBezTo>
                    <a:cubicBezTo>
                      <a:pt x="695" y="211"/>
                      <a:pt x="695" y="211"/>
                      <a:pt x="695" y="211"/>
                    </a:cubicBezTo>
                    <a:cubicBezTo>
                      <a:pt x="730" y="230"/>
                      <a:pt x="761" y="253"/>
                      <a:pt x="787" y="280"/>
                    </a:cubicBezTo>
                    <a:cubicBezTo>
                      <a:pt x="780" y="286"/>
                      <a:pt x="780" y="286"/>
                      <a:pt x="780" y="286"/>
                    </a:cubicBezTo>
                    <a:cubicBezTo>
                      <a:pt x="725" y="230"/>
                      <a:pt x="653" y="194"/>
                      <a:pt x="575" y="183"/>
                    </a:cubicBezTo>
                    <a:moveTo>
                      <a:pt x="569" y="166"/>
                    </a:moveTo>
                    <a:cubicBezTo>
                      <a:pt x="568" y="189"/>
                      <a:pt x="568" y="189"/>
                      <a:pt x="568" y="189"/>
                    </a:cubicBezTo>
                    <a:cubicBezTo>
                      <a:pt x="571" y="190"/>
                      <a:pt x="571" y="190"/>
                      <a:pt x="571" y="190"/>
                    </a:cubicBezTo>
                    <a:cubicBezTo>
                      <a:pt x="649" y="199"/>
                      <a:pt x="723" y="236"/>
                      <a:pt x="777" y="293"/>
                    </a:cubicBezTo>
                    <a:cubicBezTo>
                      <a:pt x="780" y="296"/>
                      <a:pt x="780" y="296"/>
                      <a:pt x="780" y="296"/>
                    </a:cubicBezTo>
                    <a:cubicBezTo>
                      <a:pt x="797" y="281"/>
                      <a:pt x="797" y="281"/>
                      <a:pt x="797" y="281"/>
                    </a:cubicBezTo>
                    <a:cubicBezTo>
                      <a:pt x="795" y="278"/>
                      <a:pt x="795" y="278"/>
                      <a:pt x="795" y="278"/>
                    </a:cubicBezTo>
                    <a:cubicBezTo>
                      <a:pt x="767" y="249"/>
                      <a:pt x="735" y="225"/>
                      <a:pt x="698" y="205"/>
                    </a:cubicBezTo>
                    <a:cubicBezTo>
                      <a:pt x="698" y="205"/>
                      <a:pt x="698" y="205"/>
                      <a:pt x="698" y="205"/>
                    </a:cubicBezTo>
                    <a:cubicBezTo>
                      <a:pt x="658" y="184"/>
                      <a:pt x="615" y="172"/>
                      <a:pt x="573" y="167"/>
                    </a:cubicBezTo>
                    <a:cubicBezTo>
                      <a:pt x="569" y="166"/>
                      <a:pt x="569" y="166"/>
                      <a:pt x="569" y="166"/>
                    </a:cubicBezTo>
                    <a:moveTo>
                      <a:pt x="311" y="245"/>
                    </a:moveTo>
                    <a:cubicBezTo>
                      <a:pt x="374" y="197"/>
                      <a:pt x="451" y="171"/>
                      <a:pt x="530" y="171"/>
                    </a:cubicBezTo>
                    <a:cubicBezTo>
                      <a:pt x="532" y="171"/>
                      <a:pt x="535" y="171"/>
                      <a:pt x="537" y="171"/>
                    </a:cubicBezTo>
                    <a:cubicBezTo>
                      <a:pt x="536" y="181"/>
                      <a:pt x="536" y="181"/>
                      <a:pt x="536" y="181"/>
                    </a:cubicBezTo>
                    <a:cubicBezTo>
                      <a:pt x="534" y="181"/>
                      <a:pt x="532" y="181"/>
                      <a:pt x="530" y="181"/>
                    </a:cubicBezTo>
                    <a:cubicBezTo>
                      <a:pt x="490" y="181"/>
                      <a:pt x="450" y="187"/>
                      <a:pt x="411" y="202"/>
                    </a:cubicBezTo>
                    <a:cubicBezTo>
                      <a:pt x="376" y="214"/>
                      <a:pt x="345" y="232"/>
                      <a:pt x="318" y="253"/>
                    </a:cubicBezTo>
                    <a:cubicBezTo>
                      <a:pt x="311" y="245"/>
                      <a:pt x="311" y="245"/>
                      <a:pt x="311" y="245"/>
                    </a:cubicBezTo>
                    <a:moveTo>
                      <a:pt x="540" y="168"/>
                    </a:moveTo>
                    <a:cubicBezTo>
                      <a:pt x="540" y="164"/>
                      <a:pt x="540" y="164"/>
                      <a:pt x="540" y="164"/>
                    </a:cubicBezTo>
                    <a:cubicBezTo>
                      <a:pt x="540" y="168"/>
                      <a:pt x="540" y="168"/>
                      <a:pt x="540" y="168"/>
                    </a:cubicBezTo>
                    <a:cubicBezTo>
                      <a:pt x="537" y="167"/>
                      <a:pt x="537" y="167"/>
                      <a:pt x="537" y="167"/>
                    </a:cubicBezTo>
                    <a:cubicBezTo>
                      <a:pt x="540" y="168"/>
                      <a:pt x="540" y="168"/>
                      <a:pt x="540" y="168"/>
                    </a:cubicBezTo>
                    <a:moveTo>
                      <a:pt x="530" y="164"/>
                    </a:moveTo>
                    <a:cubicBezTo>
                      <a:pt x="449" y="164"/>
                      <a:pt x="369" y="192"/>
                      <a:pt x="305" y="242"/>
                    </a:cubicBezTo>
                    <a:cubicBezTo>
                      <a:pt x="302" y="244"/>
                      <a:pt x="302" y="244"/>
                      <a:pt x="302" y="244"/>
                    </a:cubicBezTo>
                    <a:cubicBezTo>
                      <a:pt x="317" y="262"/>
                      <a:pt x="317" y="262"/>
                      <a:pt x="317" y="262"/>
                    </a:cubicBezTo>
                    <a:cubicBezTo>
                      <a:pt x="319" y="260"/>
                      <a:pt x="319" y="260"/>
                      <a:pt x="319" y="260"/>
                    </a:cubicBezTo>
                    <a:cubicBezTo>
                      <a:pt x="347" y="238"/>
                      <a:pt x="378" y="221"/>
                      <a:pt x="413" y="208"/>
                    </a:cubicBezTo>
                    <a:cubicBezTo>
                      <a:pt x="452" y="194"/>
                      <a:pt x="491" y="187"/>
                      <a:pt x="530" y="187"/>
                    </a:cubicBezTo>
                    <a:cubicBezTo>
                      <a:pt x="533" y="187"/>
                      <a:pt x="536" y="187"/>
                      <a:pt x="539" y="187"/>
                    </a:cubicBezTo>
                    <a:cubicBezTo>
                      <a:pt x="542" y="187"/>
                      <a:pt x="542" y="187"/>
                      <a:pt x="542" y="187"/>
                    </a:cubicBezTo>
                    <a:cubicBezTo>
                      <a:pt x="544" y="164"/>
                      <a:pt x="544" y="164"/>
                      <a:pt x="544" y="164"/>
                    </a:cubicBezTo>
                    <a:cubicBezTo>
                      <a:pt x="540" y="164"/>
                      <a:pt x="540" y="164"/>
                      <a:pt x="540" y="164"/>
                    </a:cubicBezTo>
                    <a:cubicBezTo>
                      <a:pt x="537" y="164"/>
                      <a:pt x="534" y="164"/>
                      <a:pt x="530" y="164"/>
                    </a:cubicBezTo>
                    <a:moveTo>
                      <a:pt x="684" y="968"/>
                    </a:moveTo>
                    <a:cubicBezTo>
                      <a:pt x="684" y="968"/>
                      <a:pt x="684" y="968"/>
                      <a:pt x="684" y="968"/>
                    </a:cubicBezTo>
                    <a:cubicBezTo>
                      <a:pt x="687" y="968"/>
                      <a:pt x="687" y="968"/>
                      <a:pt x="687" y="968"/>
                    </a:cubicBezTo>
                    <a:cubicBezTo>
                      <a:pt x="684" y="968"/>
                      <a:pt x="684" y="968"/>
                      <a:pt x="684" y="968"/>
                    </a:cubicBezTo>
                    <a:moveTo>
                      <a:pt x="418" y="96"/>
                    </a:moveTo>
                    <a:cubicBezTo>
                      <a:pt x="436" y="91"/>
                      <a:pt x="449" y="74"/>
                      <a:pt x="449" y="56"/>
                    </a:cubicBezTo>
                    <a:cubicBezTo>
                      <a:pt x="449" y="53"/>
                      <a:pt x="448" y="50"/>
                      <a:pt x="447" y="47"/>
                    </a:cubicBezTo>
                    <a:cubicBezTo>
                      <a:pt x="444" y="34"/>
                      <a:pt x="444" y="34"/>
                      <a:pt x="444" y="34"/>
                    </a:cubicBezTo>
                    <a:cubicBezTo>
                      <a:pt x="444" y="33"/>
                      <a:pt x="444" y="31"/>
                      <a:pt x="444" y="29"/>
                    </a:cubicBezTo>
                    <a:cubicBezTo>
                      <a:pt x="444" y="19"/>
                      <a:pt x="451" y="11"/>
                      <a:pt x="462" y="9"/>
                    </a:cubicBezTo>
                    <a:cubicBezTo>
                      <a:pt x="469" y="8"/>
                      <a:pt x="476" y="7"/>
                      <a:pt x="483" y="7"/>
                    </a:cubicBezTo>
                    <a:cubicBezTo>
                      <a:pt x="483" y="7"/>
                      <a:pt x="483" y="7"/>
                      <a:pt x="483" y="7"/>
                    </a:cubicBezTo>
                    <a:cubicBezTo>
                      <a:pt x="483" y="7"/>
                      <a:pt x="484" y="7"/>
                      <a:pt x="485" y="7"/>
                    </a:cubicBezTo>
                    <a:cubicBezTo>
                      <a:pt x="490" y="7"/>
                      <a:pt x="495" y="9"/>
                      <a:pt x="499" y="13"/>
                    </a:cubicBezTo>
                    <a:cubicBezTo>
                      <a:pt x="503" y="16"/>
                      <a:pt x="505" y="22"/>
                      <a:pt x="505" y="27"/>
                    </a:cubicBezTo>
                    <a:cubicBezTo>
                      <a:pt x="505" y="28"/>
                      <a:pt x="505" y="28"/>
                      <a:pt x="505" y="28"/>
                    </a:cubicBezTo>
                    <a:cubicBezTo>
                      <a:pt x="504" y="39"/>
                      <a:pt x="504" y="39"/>
                      <a:pt x="504" y="39"/>
                    </a:cubicBezTo>
                    <a:cubicBezTo>
                      <a:pt x="504" y="39"/>
                      <a:pt x="504" y="39"/>
                      <a:pt x="504" y="39"/>
                    </a:cubicBezTo>
                    <a:cubicBezTo>
                      <a:pt x="504" y="39"/>
                      <a:pt x="504" y="40"/>
                      <a:pt x="504" y="41"/>
                    </a:cubicBezTo>
                    <a:cubicBezTo>
                      <a:pt x="504" y="63"/>
                      <a:pt x="522" y="82"/>
                      <a:pt x="545" y="82"/>
                    </a:cubicBezTo>
                    <a:cubicBezTo>
                      <a:pt x="547" y="82"/>
                      <a:pt x="549" y="82"/>
                      <a:pt x="550" y="82"/>
                    </a:cubicBezTo>
                    <a:cubicBezTo>
                      <a:pt x="560" y="80"/>
                      <a:pt x="569" y="75"/>
                      <a:pt x="576" y="68"/>
                    </a:cubicBezTo>
                    <a:cubicBezTo>
                      <a:pt x="582" y="61"/>
                      <a:pt x="586" y="52"/>
                      <a:pt x="586" y="42"/>
                    </a:cubicBezTo>
                    <a:cubicBezTo>
                      <a:pt x="587" y="30"/>
                      <a:pt x="587" y="30"/>
                      <a:pt x="587" y="30"/>
                    </a:cubicBezTo>
                    <a:cubicBezTo>
                      <a:pt x="588" y="19"/>
                      <a:pt x="597" y="11"/>
                      <a:pt x="607" y="11"/>
                    </a:cubicBezTo>
                    <a:cubicBezTo>
                      <a:pt x="609" y="11"/>
                      <a:pt x="610" y="11"/>
                      <a:pt x="611" y="11"/>
                    </a:cubicBezTo>
                    <a:cubicBezTo>
                      <a:pt x="618" y="12"/>
                      <a:pt x="625" y="13"/>
                      <a:pt x="631" y="15"/>
                    </a:cubicBezTo>
                    <a:cubicBezTo>
                      <a:pt x="641" y="16"/>
                      <a:pt x="648" y="25"/>
                      <a:pt x="648" y="35"/>
                    </a:cubicBezTo>
                    <a:cubicBezTo>
                      <a:pt x="648" y="37"/>
                      <a:pt x="648" y="39"/>
                      <a:pt x="647" y="41"/>
                    </a:cubicBezTo>
                    <a:cubicBezTo>
                      <a:pt x="643" y="51"/>
                      <a:pt x="643" y="51"/>
                      <a:pt x="643" y="51"/>
                    </a:cubicBezTo>
                    <a:cubicBezTo>
                      <a:pt x="642" y="56"/>
                      <a:pt x="641" y="60"/>
                      <a:pt x="641" y="65"/>
                    </a:cubicBezTo>
                    <a:cubicBezTo>
                      <a:pt x="641" y="74"/>
                      <a:pt x="644" y="84"/>
                      <a:pt x="650" y="91"/>
                    </a:cubicBezTo>
                    <a:cubicBezTo>
                      <a:pt x="656" y="98"/>
                      <a:pt x="665" y="104"/>
                      <a:pt x="675" y="105"/>
                    </a:cubicBezTo>
                    <a:cubicBezTo>
                      <a:pt x="678" y="106"/>
                      <a:pt x="680" y="106"/>
                      <a:pt x="682" y="106"/>
                    </a:cubicBezTo>
                    <a:cubicBezTo>
                      <a:pt x="700" y="106"/>
                      <a:pt x="715" y="94"/>
                      <a:pt x="721" y="77"/>
                    </a:cubicBezTo>
                    <a:cubicBezTo>
                      <a:pt x="725" y="66"/>
                      <a:pt x="725" y="66"/>
                      <a:pt x="725" y="66"/>
                    </a:cubicBezTo>
                    <a:cubicBezTo>
                      <a:pt x="728" y="58"/>
                      <a:pt x="736" y="53"/>
                      <a:pt x="744" y="53"/>
                    </a:cubicBezTo>
                    <a:cubicBezTo>
                      <a:pt x="747" y="53"/>
                      <a:pt x="750" y="53"/>
                      <a:pt x="753" y="55"/>
                    </a:cubicBezTo>
                    <a:cubicBezTo>
                      <a:pt x="759" y="58"/>
                      <a:pt x="766" y="61"/>
                      <a:pt x="772" y="64"/>
                    </a:cubicBezTo>
                    <a:cubicBezTo>
                      <a:pt x="772" y="64"/>
                      <a:pt x="772" y="64"/>
                      <a:pt x="772" y="64"/>
                    </a:cubicBezTo>
                    <a:cubicBezTo>
                      <a:pt x="779" y="68"/>
                      <a:pt x="783" y="75"/>
                      <a:pt x="783" y="82"/>
                    </a:cubicBezTo>
                    <a:cubicBezTo>
                      <a:pt x="783" y="86"/>
                      <a:pt x="782" y="90"/>
                      <a:pt x="779" y="94"/>
                    </a:cubicBezTo>
                    <a:cubicBezTo>
                      <a:pt x="774" y="102"/>
                      <a:pt x="774" y="102"/>
                      <a:pt x="774" y="102"/>
                    </a:cubicBezTo>
                    <a:cubicBezTo>
                      <a:pt x="768" y="109"/>
                      <a:pt x="766" y="118"/>
                      <a:pt x="766" y="127"/>
                    </a:cubicBezTo>
                    <a:cubicBezTo>
                      <a:pt x="766" y="137"/>
                      <a:pt x="769" y="147"/>
                      <a:pt x="777" y="155"/>
                    </a:cubicBezTo>
                    <a:cubicBezTo>
                      <a:pt x="785" y="163"/>
                      <a:pt x="796" y="167"/>
                      <a:pt x="806" y="167"/>
                    </a:cubicBezTo>
                    <a:cubicBezTo>
                      <a:pt x="806" y="167"/>
                      <a:pt x="806" y="167"/>
                      <a:pt x="806" y="167"/>
                    </a:cubicBezTo>
                    <a:cubicBezTo>
                      <a:pt x="819" y="167"/>
                      <a:pt x="832" y="162"/>
                      <a:pt x="840" y="150"/>
                    </a:cubicBezTo>
                    <a:cubicBezTo>
                      <a:pt x="847" y="140"/>
                      <a:pt x="847" y="140"/>
                      <a:pt x="847" y="140"/>
                    </a:cubicBezTo>
                    <a:cubicBezTo>
                      <a:pt x="851" y="134"/>
                      <a:pt x="858" y="131"/>
                      <a:pt x="864" y="131"/>
                    </a:cubicBezTo>
                    <a:cubicBezTo>
                      <a:pt x="869" y="131"/>
                      <a:pt x="874" y="133"/>
                      <a:pt x="878" y="137"/>
                    </a:cubicBezTo>
                    <a:cubicBezTo>
                      <a:pt x="883" y="141"/>
                      <a:pt x="888" y="146"/>
                      <a:pt x="893" y="151"/>
                    </a:cubicBezTo>
                    <a:cubicBezTo>
                      <a:pt x="897" y="155"/>
                      <a:pt x="899" y="160"/>
                      <a:pt x="899" y="166"/>
                    </a:cubicBezTo>
                    <a:cubicBezTo>
                      <a:pt x="899" y="172"/>
                      <a:pt x="897" y="178"/>
                      <a:pt x="891" y="182"/>
                    </a:cubicBezTo>
                    <a:cubicBezTo>
                      <a:pt x="873" y="196"/>
                      <a:pt x="873" y="196"/>
                      <a:pt x="873" y="196"/>
                    </a:cubicBezTo>
                    <a:cubicBezTo>
                      <a:pt x="865" y="202"/>
                      <a:pt x="861" y="211"/>
                      <a:pt x="861" y="220"/>
                    </a:cubicBezTo>
                    <a:cubicBezTo>
                      <a:pt x="861" y="230"/>
                      <a:pt x="866" y="241"/>
                      <a:pt x="876" y="246"/>
                    </a:cubicBezTo>
                    <a:cubicBezTo>
                      <a:pt x="885" y="256"/>
                      <a:pt x="896" y="262"/>
                      <a:pt x="909" y="262"/>
                    </a:cubicBezTo>
                    <a:cubicBezTo>
                      <a:pt x="909" y="262"/>
                      <a:pt x="909" y="262"/>
                      <a:pt x="909" y="262"/>
                    </a:cubicBezTo>
                    <a:cubicBezTo>
                      <a:pt x="917" y="262"/>
                      <a:pt x="926" y="259"/>
                      <a:pt x="934" y="253"/>
                    </a:cubicBezTo>
                    <a:cubicBezTo>
                      <a:pt x="944" y="245"/>
                      <a:pt x="944" y="245"/>
                      <a:pt x="944" y="245"/>
                    </a:cubicBezTo>
                    <a:cubicBezTo>
                      <a:pt x="948" y="242"/>
                      <a:pt x="952" y="241"/>
                      <a:pt x="956" y="241"/>
                    </a:cubicBezTo>
                    <a:cubicBezTo>
                      <a:pt x="963" y="241"/>
                      <a:pt x="970" y="244"/>
                      <a:pt x="974" y="250"/>
                    </a:cubicBezTo>
                    <a:cubicBezTo>
                      <a:pt x="978" y="256"/>
                      <a:pt x="981" y="262"/>
                      <a:pt x="985" y="268"/>
                    </a:cubicBezTo>
                    <a:cubicBezTo>
                      <a:pt x="986" y="272"/>
                      <a:pt x="987" y="275"/>
                      <a:pt x="987" y="279"/>
                    </a:cubicBezTo>
                    <a:cubicBezTo>
                      <a:pt x="987" y="287"/>
                      <a:pt x="982" y="294"/>
                      <a:pt x="974" y="298"/>
                    </a:cubicBezTo>
                    <a:cubicBezTo>
                      <a:pt x="965" y="301"/>
                      <a:pt x="965" y="301"/>
                      <a:pt x="965" y="301"/>
                    </a:cubicBezTo>
                    <a:cubicBezTo>
                      <a:pt x="949" y="308"/>
                      <a:pt x="939" y="323"/>
                      <a:pt x="939" y="340"/>
                    </a:cubicBezTo>
                    <a:cubicBezTo>
                      <a:pt x="939" y="347"/>
                      <a:pt x="941" y="354"/>
                      <a:pt x="945" y="361"/>
                    </a:cubicBezTo>
                    <a:cubicBezTo>
                      <a:pt x="952" y="374"/>
                      <a:pt x="966" y="380"/>
                      <a:pt x="980" y="380"/>
                    </a:cubicBezTo>
                    <a:cubicBezTo>
                      <a:pt x="980" y="380"/>
                      <a:pt x="980" y="380"/>
                      <a:pt x="980" y="380"/>
                    </a:cubicBezTo>
                    <a:cubicBezTo>
                      <a:pt x="985" y="380"/>
                      <a:pt x="991" y="380"/>
                      <a:pt x="996" y="377"/>
                    </a:cubicBezTo>
                    <a:cubicBezTo>
                      <a:pt x="1007" y="373"/>
                      <a:pt x="1007" y="373"/>
                      <a:pt x="1007" y="373"/>
                    </a:cubicBezTo>
                    <a:cubicBezTo>
                      <a:pt x="1009" y="372"/>
                      <a:pt x="1012" y="372"/>
                      <a:pt x="1014" y="372"/>
                    </a:cubicBezTo>
                    <a:cubicBezTo>
                      <a:pt x="1023" y="372"/>
                      <a:pt x="1031" y="378"/>
                      <a:pt x="1034" y="387"/>
                    </a:cubicBezTo>
                    <a:cubicBezTo>
                      <a:pt x="1036" y="393"/>
                      <a:pt x="1038" y="400"/>
                      <a:pt x="1039" y="407"/>
                    </a:cubicBezTo>
                    <a:cubicBezTo>
                      <a:pt x="1040" y="409"/>
                      <a:pt x="1040" y="410"/>
                      <a:pt x="1040" y="412"/>
                    </a:cubicBezTo>
                    <a:cubicBezTo>
                      <a:pt x="1040" y="422"/>
                      <a:pt x="1032" y="431"/>
                      <a:pt x="1021" y="432"/>
                    </a:cubicBezTo>
                    <a:cubicBezTo>
                      <a:pt x="1011" y="433"/>
                      <a:pt x="1011" y="433"/>
                      <a:pt x="1011" y="433"/>
                    </a:cubicBezTo>
                    <a:cubicBezTo>
                      <a:pt x="990" y="435"/>
                      <a:pt x="974" y="453"/>
                      <a:pt x="974" y="474"/>
                    </a:cubicBezTo>
                    <a:cubicBezTo>
                      <a:pt x="974" y="477"/>
                      <a:pt x="974" y="481"/>
                      <a:pt x="975" y="485"/>
                    </a:cubicBezTo>
                    <a:cubicBezTo>
                      <a:pt x="980" y="503"/>
                      <a:pt x="997" y="515"/>
                      <a:pt x="1016" y="515"/>
                    </a:cubicBezTo>
                    <a:cubicBezTo>
                      <a:pt x="1016" y="515"/>
                      <a:pt x="1016" y="515"/>
                      <a:pt x="1016" y="515"/>
                    </a:cubicBezTo>
                    <a:cubicBezTo>
                      <a:pt x="1017" y="515"/>
                      <a:pt x="1018" y="515"/>
                      <a:pt x="1020" y="515"/>
                    </a:cubicBezTo>
                    <a:cubicBezTo>
                      <a:pt x="1031" y="514"/>
                      <a:pt x="1031" y="514"/>
                      <a:pt x="1031" y="514"/>
                    </a:cubicBezTo>
                    <a:cubicBezTo>
                      <a:pt x="1031" y="514"/>
                      <a:pt x="1031" y="514"/>
                      <a:pt x="1031" y="514"/>
                    </a:cubicBezTo>
                    <a:cubicBezTo>
                      <a:pt x="1032" y="514"/>
                      <a:pt x="1033" y="514"/>
                      <a:pt x="1033" y="514"/>
                    </a:cubicBezTo>
                    <a:cubicBezTo>
                      <a:pt x="1039" y="514"/>
                      <a:pt x="1044" y="516"/>
                      <a:pt x="1048" y="520"/>
                    </a:cubicBezTo>
                    <a:cubicBezTo>
                      <a:pt x="1051" y="523"/>
                      <a:pt x="1054" y="528"/>
                      <a:pt x="1054" y="534"/>
                    </a:cubicBezTo>
                    <a:cubicBezTo>
                      <a:pt x="1054" y="534"/>
                      <a:pt x="1054" y="534"/>
                      <a:pt x="1054" y="534"/>
                    </a:cubicBezTo>
                    <a:cubicBezTo>
                      <a:pt x="1054" y="541"/>
                      <a:pt x="1053" y="548"/>
                      <a:pt x="1053" y="555"/>
                    </a:cubicBezTo>
                    <a:cubicBezTo>
                      <a:pt x="1052" y="566"/>
                      <a:pt x="1043" y="575"/>
                      <a:pt x="1033" y="575"/>
                    </a:cubicBezTo>
                    <a:cubicBezTo>
                      <a:pt x="1031" y="575"/>
                      <a:pt x="1030" y="575"/>
                      <a:pt x="1029" y="574"/>
                    </a:cubicBezTo>
                    <a:cubicBezTo>
                      <a:pt x="1018" y="572"/>
                      <a:pt x="1018" y="572"/>
                      <a:pt x="1018" y="572"/>
                    </a:cubicBezTo>
                    <a:cubicBezTo>
                      <a:pt x="1016" y="572"/>
                      <a:pt x="1013" y="572"/>
                      <a:pt x="1010" y="572"/>
                    </a:cubicBezTo>
                    <a:cubicBezTo>
                      <a:pt x="1000" y="572"/>
                      <a:pt x="990" y="576"/>
                      <a:pt x="982" y="583"/>
                    </a:cubicBezTo>
                    <a:cubicBezTo>
                      <a:pt x="974" y="590"/>
                      <a:pt x="970" y="600"/>
                      <a:pt x="969" y="612"/>
                    </a:cubicBezTo>
                    <a:cubicBezTo>
                      <a:pt x="969" y="612"/>
                      <a:pt x="969" y="612"/>
                      <a:pt x="969" y="612"/>
                    </a:cubicBezTo>
                    <a:cubicBezTo>
                      <a:pt x="969" y="612"/>
                      <a:pt x="969" y="613"/>
                      <a:pt x="969" y="613"/>
                    </a:cubicBezTo>
                    <a:cubicBezTo>
                      <a:pt x="969" y="633"/>
                      <a:pt x="984" y="649"/>
                      <a:pt x="1003" y="653"/>
                    </a:cubicBezTo>
                    <a:cubicBezTo>
                      <a:pt x="1015" y="656"/>
                      <a:pt x="1015" y="656"/>
                      <a:pt x="1015" y="656"/>
                    </a:cubicBezTo>
                    <a:cubicBezTo>
                      <a:pt x="1025" y="657"/>
                      <a:pt x="1032" y="666"/>
                      <a:pt x="1032" y="676"/>
                    </a:cubicBezTo>
                    <a:cubicBezTo>
                      <a:pt x="1032" y="678"/>
                      <a:pt x="1031" y="680"/>
                      <a:pt x="1031" y="682"/>
                    </a:cubicBezTo>
                    <a:cubicBezTo>
                      <a:pt x="1029" y="688"/>
                      <a:pt x="1026" y="695"/>
                      <a:pt x="1024" y="702"/>
                    </a:cubicBezTo>
                    <a:cubicBezTo>
                      <a:pt x="1021" y="710"/>
                      <a:pt x="1013" y="715"/>
                      <a:pt x="1005" y="715"/>
                    </a:cubicBezTo>
                    <a:cubicBezTo>
                      <a:pt x="1002" y="715"/>
                      <a:pt x="998" y="715"/>
                      <a:pt x="995" y="713"/>
                    </a:cubicBezTo>
                    <a:cubicBezTo>
                      <a:pt x="986" y="708"/>
                      <a:pt x="986" y="708"/>
                      <a:pt x="986" y="708"/>
                    </a:cubicBezTo>
                    <a:cubicBezTo>
                      <a:pt x="980" y="705"/>
                      <a:pt x="974" y="703"/>
                      <a:pt x="967" y="703"/>
                    </a:cubicBezTo>
                    <a:cubicBezTo>
                      <a:pt x="967" y="703"/>
                      <a:pt x="967" y="703"/>
                      <a:pt x="967" y="703"/>
                    </a:cubicBezTo>
                    <a:cubicBezTo>
                      <a:pt x="952" y="703"/>
                      <a:pt x="938" y="712"/>
                      <a:pt x="931" y="726"/>
                    </a:cubicBezTo>
                    <a:cubicBezTo>
                      <a:pt x="927" y="732"/>
                      <a:pt x="926" y="738"/>
                      <a:pt x="926" y="744"/>
                    </a:cubicBezTo>
                    <a:cubicBezTo>
                      <a:pt x="926" y="759"/>
                      <a:pt x="934" y="774"/>
                      <a:pt x="948" y="781"/>
                    </a:cubicBezTo>
                    <a:cubicBezTo>
                      <a:pt x="959" y="787"/>
                      <a:pt x="959" y="787"/>
                      <a:pt x="959" y="787"/>
                    </a:cubicBezTo>
                    <a:cubicBezTo>
                      <a:pt x="967" y="791"/>
                      <a:pt x="970" y="798"/>
                      <a:pt x="970" y="805"/>
                    </a:cubicBezTo>
                    <a:cubicBezTo>
                      <a:pt x="970" y="809"/>
                      <a:pt x="969" y="813"/>
                      <a:pt x="967" y="816"/>
                    </a:cubicBezTo>
                    <a:cubicBezTo>
                      <a:pt x="963" y="822"/>
                      <a:pt x="959" y="828"/>
                      <a:pt x="955" y="834"/>
                    </a:cubicBezTo>
                    <a:cubicBezTo>
                      <a:pt x="951" y="839"/>
                      <a:pt x="945" y="842"/>
                      <a:pt x="939" y="842"/>
                    </a:cubicBezTo>
                    <a:cubicBezTo>
                      <a:pt x="933" y="842"/>
                      <a:pt x="928" y="840"/>
                      <a:pt x="924" y="837"/>
                    </a:cubicBezTo>
                    <a:cubicBezTo>
                      <a:pt x="917" y="829"/>
                      <a:pt x="917" y="829"/>
                      <a:pt x="917" y="829"/>
                    </a:cubicBezTo>
                    <a:cubicBezTo>
                      <a:pt x="909" y="822"/>
                      <a:pt x="899" y="818"/>
                      <a:pt x="888" y="818"/>
                    </a:cubicBezTo>
                    <a:cubicBezTo>
                      <a:pt x="888" y="818"/>
                      <a:pt x="888" y="818"/>
                      <a:pt x="888" y="818"/>
                    </a:cubicBezTo>
                    <a:cubicBezTo>
                      <a:pt x="875" y="818"/>
                      <a:pt x="862" y="824"/>
                      <a:pt x="854" y="836"/>
                    </a:cubicBezTo>
                    <a:cubicBezTo>
                      <a:pt x="850" y="843"/>
                      <a:pt x="847" y="851"/>
                      <a:pt x="847" y="858"/>
                    </a:cubicBezTo>
                    <a:cubicBezTo>
                      <a:pt x="847" y="870"/>
                      <a:pt x="852" y="881"/>
                      <a:pt x="861" y="889"/>
                    </a:cubicBezTo>
                    <a:cubicBezTo>
                      <a:pt x="869" y="898"/>
                      <a:pt x="869" y="898"/>
                      <a:pt x="869" y="898"/>
                    </a:cubicBezTo>
                    <a:cubicBezTo>
                      <a:pt x="873" y="902"/>
                      <a:pt x="876" y="907"/>
                      <a:pt x="876" y="912"/>
                    </a:cubicBezTo>
                    <a:cubicBezTo>
                      <a:pt x="876" y="918"/>
                      <a:pt x="873" y="924"/>
                      <a:pt x="868" y="928"/>
                    </a:cubicBezTo>
                    <a:cubicBezTo>
                      <a:pt x="863" y="932"/>
                      <a:pt x="857" y="937"/>
                      <a:pt x="852" y="941"/>
                    </a:cubicBezTo>
                    <a:cubicBezTo>
                      <a:pt x="848" y="944"/>
                      <a:pt x="844" y="945"/>
                      <a:pt x="839" y="945"/>
                    </a:cubicBezTo>
                    <a:cubicBezTo>
                      <a:pt x="832" y="945"/>
                      <a:pt x="825" y="942"/>
                      <a:pt x="822" y="935"/>
                    </a:cubicBezTo>
                    <a:cubicBezTo>
                      <a:pt x="816" y="926"/>
                      <a:pt x="816" y="926"/>
                      <a:pt x="816" y="926"/>
                    </a:cubicBezTo>
                    <a:cubicBezTo>
                      <a:pt x="809" y="913"/>
                      <a:pt x="795" y="905"/>
                      <a:pt x="781" y="905"/>
                    </a:cubicBezTo>
                    <a:cubicBezTo>
                      <a:pt x="772" y="905"/>
                      <a:pt x="762" y="908"/>
                      <a:pt x="754" y="915"/>
                    </a:cubicBezTo>
                    <a:cubicBezTo>
                      <a:pt x="745" y="923"/>
                      <a:pt x="740" y="935"/>
                      <a:pt x="740" y="946"/>
                    </a:cubicBezTo>
                    <a:cubicBezTo>
                      <a:pt x="740" y="954"/>
                      <a:pt x="742" y="961"/>
                      <a:pt x="746" y="968"/>
                    </a:cubicBezTo>
                    <a:cubicBezTo>
                      <a:pt x="751" y="978"/>
                      <a:pt x="751" y="978"/>
                      <a:pt x="751" y="978"/>
                    </a:cubicBezTo>
                    <a:cubicBezTo>
                      <a:pt x="753" y="981"/>
                      <a:pt x="754" y="985"/>
                      <a:pt x="754" y="988"/>
                    </a:cubicBezTo>
                    <a:cubicBezTo>
                      <a:pt x="754" y="996"/>
                      <a:pt x="750" y="1003"/>
                      <a:pt x="742" y="1007"/>
                    </a:cubicBezTo>
                    <a:cubicBezTo>
                      <a:pt x="735" y="1010"/>
                      <a:pt x="729" y="1012"/>
                      <a:pt x="722" y="1015"/>
                    </a:cubicBezTo>
                    <a:cubicBezTo>
                      <a:pt x="720" y="1016"/>
                      <a:pt x="717" y="1016"/>
                      <a:pt x="715" y="1016"/>
                    </a:cubicBezTo>
                    <a:cubicBezTo>
                      <a:pt x="706" y="1016"/>
                      <a:pt x="697" y="1010"/>
                      <a:pt x="695" y="1001"/>
                    </a:cubicBezTo>
                    <a:cubicBezTo>
                      <a:pt x="687" y="968"/>
                      <a:pt x="687" y="968"/>
                      <a:pt x="687" y="968"/>
                    </a:cubicBezTo>
                    <a:cubicBezTo>
                      <a:pt x="686" y="961"/>
                      <a:pt x="682" y="957"/>
                      <a:pt x="678" y="953"/>
                    </a:cubicBezTo>
                    <a:cubicBezTo>
                      <a:pt x="674" y="950"/>
                      <a:pt x="668" y="948"/>
                      <a:pt x="663" y="948"/>
                    </a:cubicBezTo>
                    <a:cubicBezTo>
                      <a:pt x="663" y="948"/>
                      <a:pt x="663" y="948"/>
                      <a:pt x="663" y="948"/>
                    </a:cubicBezTo>
                    <a:cubicBezTo>
                      <a:pt x="655" y="948"/>
                      <a:pt x="647" y="952"/>
                      <a:pt x="642" y="961"/>
                    </a:cubicBezTo>
                    <a:cubicBezTo>
                      <a:pt x="624" y="966"/>
                      <a:pt x="612" y="982"/>
                      <a:pt x="612" y="1000"/>
                    </a:cubicBezTo>
                    <a:cubicBezTo>
                      <a:pt x="612" y="1003"/>
                      <a:pt x="612" y="1007"/>
                      <a:pt x="613" y="1010"/>
                    </a:cubicBezTo>
                    <a:cubicBezTo>
                      <a:pt x="616" y="1022"/>
                      <a:pt x="616" y="1022"/>
                      <a:pt x="616" y="1022"/>
                    </a:cubicBezTo>
                    <a:cubicBezTo>
                      <a:pt x="616" y="1024"/>
                      <a:pt x="616" y="1025"/>
                      <a:pt x="616" y="1027"/>
                    </a:cubicBezTo>
                    <a:cubicBezTo>
                      <a:pt x="616" y="1037"/>
                      <a:pt x="609" y="1046"/>
                      <a:pt x="599" y="1047"/>
                    </a:cubicBezTo>
                    <a:cubicBezTo>
                      <a:pt x="592" y="1048"/>
                      <a:pt x="585" y="1049"/>
                      <a:pt x="578" y="1050"/>
                    </a:cubicBezTo>
                    <a:cubicBezTo>
                      <a:pt x="578" y="1050"/>
                      <a:pt x="578" y="1050"/>
                      <a:pt x="578" y="1050"/>
                    </a:cubicBezTo>
                    <a:cubicBezTo>
                      <a:pt x="577" y="1050"/>
                      <a:pt x="576" y="1050"/>
                      <a:pt x="576" y="1050"/>
                    </a:cubicBezTo>
                    <a:cubicBezTo>
                      <a:pt x="570" y="1050"/>
                      <a:pt x="565" y="1047"/>
                      <a:pt x="561" y="1044"/>
                    </a:cubicBezTo>
                    <a:cubicBezTo>
                      <a:pt x="558" y="1040"/>
                      <a:pt x="555" y="1035"/>
                      <a:pt x="555" y="1029"/>
                    </a:cubicBezTo>
                    <a:cubicBezTo>
                      <a:pt x="555" y="1029"/>
                      <a:pt x="555" y="1028"/>
                      <a:pt x="555" y="1028"/>
                    </a:cubicBezTo>
                    <a:cubicBezTo>
                      <a:pt x="556" y="1018"/>
                      <a:pt x="556" y="1018"/>
                      <a:pt x="556" y="1018"/>
                    </a:cubicBezTo>
                    <a:cubicBezTo>
                      <a:pt x="556" y="1017"/>
                      <a:pt x="556" y="1016"/>
                      <a:pt x="556" y="1016"/>
                    </a:cubicBezTo>
                    <a:cubicBezTo>
                      <a:pt x="556" y="994"/>
                      <a:pt x="539" y="976"/>
                      <a:pt x="517" y="975"/>
                    </a:cubicBezTo>
                    <a:cubicBezTo>
                      <a:pt x="517" y="975"/>
                      <a:pt x="517" y="975"/>
                      <a:pt x="517" y="975"/>
                    </a:cubicBezTo>
                    <a:cubicBezTo>
                      <a:pt x="516" y="975"/>
                      <a:pt x="515" y="974"/>
                      <a:pt x="515" y="974"/>
                    </a:cubicBezTo>
                    <a:cubicBezTo>
                      <a:pt x="493" y="975"/>
                      <a:pt x="475" y="992"/>
                      <a:pt x="474" y="1013"/>
                    </a:cubicBezTo>
                    <a:cubicBezTo>
                      <a:pt x="473" y="1026"/>
                      <a:pt x="473" y="1026"/>
                      <a:pt x="473" y="1026"/>
                    </a:cubicBezTo>
                    <a:cubicBezTo>
                      <a:pt x="472" y="1037"/>
                      <a:pt x="463" y="1046"/>
                      <a:pt x="453" y="1046"/>
                    </a:cubicBezTo>
                    <a:cubicBezTo>
                      <a:pt x="452" y="1046"/>
                      <a:pt x="451" y="1046"/>
                      <a:pt x="449" y="1046"/>
                    </a:cubicBezTo>
                    <a:cubicBezTo>
                      <a:pt x="443" y="1044"/>
                      <a:pt x="436" y="1043"/>
                      <a:pt x="429" y="1042"/>
                    </a:cubicBezTo>
                    <a:cubicBezTo>
                      <a:pt x="419" y="1040"/>
                      <a:pt x="412" y="1031"/>
                      <a:pt x="412" y="1022"/>
                    </a:cubicBezTo>
                    <a:cubicBezTo>
                      <a:pt x="412" y="1020"/>
                      <a:pt x="413" y="1017"/>
                      <a:pt x="413" y="1015"/>
                    </a:cubicBezTo>
                    <a:cubicBezTo>
                      <a:pt x="417" y="1005"/>
                      <a:pt x="417" y="1005"/>
                      <a:pt x="417" y="1005"/>
                    </a:cubicBezTo>
                    <a:cubicBezTo>
                      <a:pt x="418" y="1001"/>
                      <a:pt x="419" y="996"/>
                      <a:pt x="419" y="992"/>
                    </a:cubicBezTo>
                    <a:cubicBezTo>
                      <a:pt x="419" y="975"/>
                      <a:pt x="409" y="959"/>
                      <a:pt x="392" y="953"/>
                    </a:cubicBezTo>
                    <a:cubicBezTo>
                      <a:pt x="387" y="951"/>
                      <a:pt x="383" y="950"/>
                      <a:pt x="378" y="950"/>
                    </a:cubicBezTo>
                    <a:cubicBezTo>
                      <a:pt x="361" y="950"/>
                      <a:pt x="345" y="961"/>
                      <a:pt x="339" y="978"/>
                    </a:cubicBezTo>
                    <a:cubicBezTo>
                      <a:pt x="335" y="990"/>
                      <a:pt x="335" y="990"/>
                      <a:pt x="335" y="990"/>
                    </a:cubicBezTo>
                    <a:cubicBezTo>
                      <a:pt x="332" y="999"/>
                      <a:pt x="324" y="1004"/>
                      <a:pt x="316" y="1004"/>
                    </a:cubicBezTo>
                    <a:cubicBezTo>
                      <a:pt x="313" y="1004"/>
                      <a:pt x="310" y="1003"/>
                      <a:pt x="307" y="1002"/>
                    </a:cubicBezTo>
                    <a:cubicBezTo>
                      <a:pt x="301" y="999"/>
                      <a:pt x="295" y="996"/>
                      <a:pt x="288" y="992"/>
                    </a:cubicBezTo>
                    <a:cubicBezTo>
                      <a:pt x="288" y="992"/>
                      <a:pt x="288" y="992"/>
                      <a:pt x="288" y="992"/>
                    </a:cubicBezTo>
                    <a:cubicBezTo>
                      <a:pt x="281" y="989"/>
                      <a:pt x="277" y="982"/>
                      <a:pt x="277" y="974"/>
                    </a:cubicBezTo>
                    <a:cubicBezTo>
                      <a:pt x="277" y="970"/>
                      <a:pt x="278" y="966"/>
                      <a:pt x="281" y="962"/>
                    </a:cubicBezTo>
                    <a:cubicBezTo>
                      <a:pt x="287" y="954"/>
                      <a:pt x="287" y="954"/>
                      <a:pt x="287" y="954"/>
                    </a:cubicBezTo>
                    <a:cubicBezTo>
                      <a:pt x="292" y="947"/>
                      <a:pt x="295" y="938"/>
                      <a:pt x="295" y="930"/>
                    </a:cubicBezTo>
                    <a:cubicBezTo>
                      <a:pt x="295" y="917"/>
                      <a:pt x="289" y="905"/>
                      <a:pt x="278" y="897"/>
                    </a:cubicBezTo>
                    <a:cubicBezTo>
                      <a:pt x="270" y="891"/>
                      <a:pt x="262" y="889"/>
                      <a:pt x="254" y="889"/>
                    </a:cubicBezTo>
                    <a:cubicBezTo>
                      <a:pt x="241" y="889"/>
                      <a:pt x="228" y="895"/>
                      <a:pt x="220" y="906"/>
                    </a:cubicBezTo>
                    <a:cubicBezTo>
                      <a:pt x="213" y="916"/>
                      <a:pt x="213" y="916"/>
                      <a:pt x="213" y="916"/>
                    </a:cubicBezTo>
                    <a:cubicBezTo>
                      <a:pt x="209" y="922"/>
                      <a:pt x="203" y="925"/>
                      <a:pt x="196" y="925"/>
                    </a:cubicBezTo>
                    <a:cubicBezTo>
                      <a:pt x="191" y="925"/>
                      <a:pt x="187" y="923"/>
                      <a:pt x="183" y="920"/>
                    </a:cubicBezTo>
                    <a:cubicBezTo>
                      <a:pt x="177" y="915"/>
                      <a:pt x="172" y="910"/>
                      <a:pt x="167" y="905"/>
                    </a:cubicBezTo>
                    <a:cubicBezTo>
                      <a:pt x="163" y="901"/>
                      <a:pt x="161" y="896"/>
                      <a:pt x="161" y="891"/>
                    </a:cubicBezTo>
                    <a:cubicBezTo>
                      <a:pt x="161" y="885"/>
                      <a:pt x="164" y="879"/>
                      <a:pt x="169" y="875"/>
                    </a:cubicBezTo>
                    <a:cubicBezTo>
                      <a:pt x="177" y="868"/>
                      <a:pt x="177" y="868"/>
                      <a:pt x="177" y="868"/>
                    </a:cubicBezTo>
                    <a:cubicBezTo>
                      <a:pt x="187" y="860"/>
                      <a:pt x="193" y="848"/>
                      <a:pt x="193" y="836"/>
                    </a:cubicBezTo>
                    <a:cubicBezTo>
                      <a:pt x="193" y="827"/>
                      <a:pt x="190" y="818"/>
                      <a:pt x="184" y="811"/>
                    </a:cubicBezTo>
                    <a:cubicBezTo>
                      <a:pt x="176" y="800"/>
                      <a:pt x="164" y="795"/>
                      <a:pt x="152" y="795"/>
                    </a:cubicBezTo>
                    <a:cubicBezTo>
                      <a:pt x="152" y="795"/>
                      <a:pt x="152" y="795"/>
                      <a:pt x="152" y="795"/>
                    </a:cubicBezTo>
                    <a:cubicBezTo>
                      <a:pt x="143" y="795"/>
                      <a:pt x="134" y="798"/>
                      <a:pt x="126" y="803"/>
                    </a:cubicBezTo>
                    <a:cubicBezTo>
                      <a:pt x="116" y="811"/>
                      <a:pt x="116" y="811"/>
                      <a:pt x="116" y="811"/>
                    </a:cubicBezTo>
                    <a:cubicBezTo>
                      <a:pt x="113" y="814"/>
                      <a:pt x="108" y="816"/>
                      <a:pt x="104" y="816"/>
                    </a:cubicBezTo>
                    <a:cubicBezTo>
                      <a:pt x="97" y="816"/>
                      <a:pt x="90" y="812"/>
                      <a:pt x="86" y="806"/>
                    </a:cubicBezTo>
                    <a:cubicBezTo>
                      <a:pt x="83" y="800"/>
                      <a:pt x="79" y="794"/>
                      <a:pt x="76" y="788"/>
                    </a:cubicBezTo>
                    <a:cubicBezTo>
                      <a:pt x="74" y="785"/>
                      <a:pt x="73" y="781"/>
                      <a:pt x="73" y="778"/>
                    </a:cubicBezTo>
                    <a:cubicBezTo>
                      <a:pt x="73" y="770"/>
                      <a:pt x="78" y="762"/>
                      <a:pt x="86" y="759"/>
                    </a:cubicBezTo>
                    <a:cubicBezTo>
                      <a:pt x="95" y="755"/>
                      <a:pt x="95" y="755"/>
                      <a:pt x="95" y="755"/>
                    </a:cubicBezTo>
                    <a:cubicBezTo>
                      <a:pt x="112" y="749"/>
                      <a:pt x="121" y="733"/>
                      <a:pt x="121" y="717"/>
                    </a:cubicBezTo>
                    <a:cubicBezTo>
                      <a:pt x="121" y="712"/>
                      <a:pt x="121" y="707"/>
                      <a:pt x="119" y="702"/>
                    </a:cubicBezTo>
                    <a:cubicBezTo>
                      <a:pt x="112" y="686"/>
                      <a:pt x="97" y="676"/>
                      <a:pt x="80" y="676"/>
                    </a:cubicBezTo>
                    <a:cubicBezTo>
                      <a:pt x="75" y="676"/>
                      <a:pt x="70" y="677"/>
                      <a:pt x="65" y="679"/>
                    </a:cubicBezTo>
                    <a:cubicBezTo>
                      <a:pt x="53" y="683"/>
                      <a:pt x="53" y="683"/>
                      <a:pt x="53" y="683"/>
                    </a:cubicBezTo>
                    <a:cubicBezTo>
                      <a:pt x="51" y="684"/>
                      <a:pt x="48" y="685"/>
                      <a:pt x="46" y="685"/>
                    </a:cubicBezTo>
                    <a:cubicBezTo>
                      <a:pt x="37" y="685"/>
                      <a:pt x="29" y="679"/>
                      <a:pt x="26" y="670"/>
                    </a:cubicBezTo>
                    <a:cubicBezTo>
                      <a:pt x="24" y="663"/>
                      <a:pt x="22" y="656"/>
                      <a:pt x="21" y="649"/>
                    </a:cubicBezTo>
                    <a:cubicBezTo>
                      <a:pt x="20" y="648"/>
                      <a:pt x="20" y="646"/>
                      <a:pt x="20" y="645"/>
                    </a:cubicBezTo>
                    <a:cubicBezTo>
                      <a:pt x="20" y="634"/>
                      <a:pt x="28" y="625"/>
                      <a:pt x="39" y="624"/>
                    </a:cubicBezTo>
                    <a:cubicBezTo>
                      <a:pt x="49" y="623"/>
                      <a:pt x="49" y="623"/>
                      <a:pt x="49" y="623"/>
                    </a:cubicBezTo>
                    <a:cubicBezTo>
                      <a:pt x="70" y="621"/>
                      <a:pt x="87" y="603"/>
                      <a:pt x="87" y="582"/>
                    </a:cubicBezTo>
                    <a:cubicBezTo>
                      <a:pt x="87" y="581"/>
                      <a:pt x="87" y="580"/>
                      <a:pt x="86" y="579"/>
                    </a:cubicBezTo>
                    <a:cubicBezTo>
                      <a:pt x="86" y="576"/>
                      <a:pt x="86" y="576"/>
                      <a:pt x="86" y="576"/>
                    </a:cubicBezTo>
                    <a:cubicBezTo>
                      <a:pt x="86" y="576"/>
                      <a:pt x="86" y="576"/>
                      <a:pt x="86" y="576"/>
                    </a:cubicBezTo>
                    <a:cubicBezTo>
                      <a:pt x="83" y="556"/>
                      <a:pt x="65" y="541"/>
                      <a:pt x="45" y="541"/>
                    </a:cubicBezTo>
                    <a:cubicBezTo>
                      <a:pt x="44" y="541"/>
                      <a:pt x="43" y="541"/>
                      <a:pt x="42" y="541"/>
                    </a:cubicBezTo>
                    <a:cubicBezTo>
                      <a:pt x="29" y="543"/>
                      <a:pt x="29" y="543"/>
                      <a:pt x="29" y="543"/>
                    </a:cubicBezTo>
                    <a:cubicBezTo>
                      <a:pt x="29" y="543"/>
                      <a:pt x="29" y="543"/>
                      <a:pt x="29" y="543"/>
                    </a:cubicBezTo>
                    <a:cubicBezTo>
                      <a:pt x="28" y="543"/>
                      <a:pt x="28" y="543"/>
                      <a:pt x="27" y="543"/>
                    </a:cubicBezTo>
                    <a:cubicBezTo>
                      <a:pt x="21" y="543"/>
                      <a:pt x="16" y="540"/>
                      <a:pt x="13" y="537"/>
                    </a:cubicBezTo>
                    <a:cubicBezTo>
                      <a:pt x="9" y="533"/>
                      <a:pt x="7" y="528"/>
                      <a:pt x="7" y="522"/>
                    </a:cubicBezTo>
                    <a:cubicBezTo>
                      <a:pt x="7" y="522"/>
                      <a:pt x="7" y="522"/>
                      <a:pt x="7" y="522"/>
                    </a:cubicBezTo>
                    <a:cubicBezTo>
                      <a:pt x="7" y="515"/>
                      <a:pt x="7" y="508"/>
                      <a:pt x="7" y="501"/>
                    </a:cubicBezTo>
                    <a:cubicBezTo>
                      <a:pt x="8" y="490"/>
                      <a:pt x="17" y="482"/>
                      <a:pt x="28" y="482"/>
                    </a:cubicBezTo>
                    <a:cubicBezTo>
                      <a:pt x="29" y="482"/>
                      <a:pt x="30" y="482"/>
                      <a:pt x="32" y="482"/>
                    </a:cubicBezTo>
                    <a:cubicBezTo>
                      <a:pt x="42" y="484"/>
                      <a:pt x="42" y="484"/>
                      <a:pt x="42" y="484"/>
                    </a:cubicBezTo>
                    <a:cubicBezTo>
                      <a:pt x="44" y="485"/>
                      <a:pt x="47" y="485"/>
                      <a:pt x="50" y="485"/>
                    </a:cubicBezTo>
                    <a:cubicBezTo>
                      <a:pt x="61" y="485"/>
                      <a:pt x="71" y="481"/>
                      <a:pt x="78" y="473"/>
                    </a:cubicBezTo>
                    <a:cubicBezTo>
                      <a:pt x="86" y="466"/>
                      <a:pt x="91" y="456"/>
                      <a:pt x="91" y="445"/>
                    </a:cubicBezTo>
                    <a:cubicBezTo>
                      <a:pt x="91" y="445"/>
                      <a:pt x="91" y="445"/>
                      <a:pt x="91" y="445"/>
                    </a:cubicBezTo>
                    <a:cubicBezTo>
                      <a:pt x="91" y="444"/>
                      <a:pt x="91" y="444"/>
                      <a:pt x="91" y="444"/>
                    </a:cubicBezTo>
                    <a:cubicBezTo>
                      <a:pt x="91" y="424"/>
                      <a:pt x="76" y="407"/>
                      <a:pt x="57" y="403"/>
                    </a:cubicBezTo>
                    <a:cubicBezTo>
                      <a:pt x="45" y="401"/>
                      <a:pt x="45" y="401"/>
                      <a:pt x="45" y="401"/>
                    </a:cubicBezTo>
                    <a:cubicBezTo>
                      <a:pt x="35" y="399"/>
                      <a:pt x="29" y="390"/>
                      <a:pt x="29" y="381"/>
                    </a:cubicBezTo>
                    <a:cubicBezTo>
                      <a:pt x="29" y="379"/>
                      <a:pt x="29" y="377"/>
                      <a:pt x="30" y="375"/>
                    </a:cubicBezTo>
                    <a:cubicBezTo>
                      <a:pt x="32" y="368"/>
                      <a:pt x="34" y="361"/>
                      <a:pt x="36" y="355"/>
                    </a:cubicBezTo>
                    <a:cubicBezTo>
                      <a:pt x="39" y="346"/>
                      <a:pt x="47" y="341"/>
                      <a:pt x="55" y="341"/>
                    </a:cubicBezTo>
                    <a:cubicBezTo>
                      <a:pt x="59" y="341"/>
                      <a:pt x="62" y="342"/>
                      <a:pt x="65" y="343"/>
                    </a:cubicBezTo>
                    <a:cubicBezTo>
                      <a:pt x="74" y="348"/>
                      <a:pt x="74" y="348"/>
                      <a:pt x="74" y="348"/>
                    </a:cubicBezTo>
                    <a:cubicBezTo>
                      <a:pt x="80" y="351"/>
                      <a:pt x="87" y="353"/>
                      <a:pt x="93" y="353"/>
                    </a:cubicBezTo>
                    <a:cubicBezTo>
                      <a:pt x="107" y="353"/>
                      <a:pt x="121" y="346"/>
                      <a:pt x="129" y="333"/>
                    </a:cubicBezTo>
                    <a:cubicBezTo>
                      <a:pt x="129" y="333"/>
                      <a:pt x="129" y="333"/>
                      <a:pt x="129" y="333"/>
                    </a:cubicBezTo>
                    <a:cubicBezTo>
                      <a:pt x="130" y="331"/>
                      <a:pt x="130" y="331"/>
                      <a:pt x="130" y="331"/>
                    </a:cubicBezTo>
                    <a:cubicBezTo>
                      <a:pt x="130" y="331"/>
                      <a:pt x="130" y="331"/>
                      <a:pt x="130" y="331"/>
                    </a:cubicBezTo>
                    <a:cubicBezTo>
                      <a:pt x="133" y="325"/>
                      <a:pt x="134" y="318"/>
                      <a:pt x="134" y="312"/>
                    </a:cubicBezTo>
                    <a:cubicBezTo>
                      <a:pt x="134" y="297"/>
                      <a:pt x="126" y="283"/>
                      <a:pt x="112" y="275"/>
                    </a:cubicBezTo>
                    <a:cubicBezTo>
                      <a:pt x="101" y="269"/>
                      <a:pt x="101" y="269"/>
                      <a:pt x="101" y="269"/>
                    </a:cubicBezTo>
                    <a:cubicBezTo>
                      <a:pt x="94" y="266"/>
                      <a:pt x="90" y="259"/>
                      <a:pt x="90" y="251"/>
                    </a:cubicBezTo>
                    <a:cubicBezTo>
                      <a:pt x="90" y="247"/>
                      <a:pt x="91" y="244"/>
                      <a:pt x="93" y="240"/>
                    </a:cubicBezTo>
                    <a:cubicBezTo>
                      <a:pt x="97" y="234"/>
                      <a:pt x="101" y="228"/>
                      <a:pt x="105" y="223"/>
                    </a:cubicBezTo>
                    <a:cubicBezTo>
                      <a:pt x="109" y="217"/>
                      <a:pt x="115" y="214"/>
                      <a:pt x="122" y="214"/>
                    </a:cubicBezTo>
                    <a:cubicBezTo>
                      <a:pt x="127" y="214"/>
                      <a:pt x="132" y="216"/>
                      <a:pt x="136" y="220"/>
                    </a:cubicBezTo>
                    <a:cubicBezTo>
                      <a:pt x="143" y="227"/>
                      <a:pt x="143" y="227"/>
                      <a:pt x="143" y="227"/>
                    </a:cubicBezTo>
                    <a:cubicBezTo>
                      <a:pt x="151" y="235"/>
                      <a:pt x="161" y="239"/>
                      <a:pt x="172" y="239"/>
                    </a:cubicBezTo>
                    <a:cubicBezTo>
                      <a:pt x="182" y="239"/>
                      <a:pt x="192" y="235"/>
                      <a:pt x="200" y="227"/>
                    </a:cubicBezTo>
                    <a:cubicBezTo>
                      <a:pt x="200" y="227"/>
                      <a:pt x="200" y="227"/>
                      <a:pt x="200" y="227"/>
                    </a:cubicBezTo>
                    <a:cubicBezTo>
                      <a:pt x="201" y="226"/>
                      <a:pt x="201" y="226"/>
                      <a:pt x="201" y="226"/>
                    </a:cubicBezTo>
                    <a:cubicBezTo>
                      <a:pt x="201" y="226"/>
                      <a:pt x="201" y="226"/>
                      <a:pt x="201" y="226"/>
                    </a:cubicBezTo>
                    <a:cubicBezTo>
                      <a:pt x="209" y="218"/>
                      <a:pt x="213" y="208"/>
                      <a:pt x="213" y="197"/>
                    </a:cubicBezTo>
                    <a:cubicBezTo>
                      <a:pt x="213" y="187"/>
                      <a:pt x="209" y="176"/>
                      <a:pt x="200" y="168"/>
                    </a:cubicBezTo>
                    <a:cubicBezTo>
                      <a:pt x="191" y="159"/>
                      <a:pt x="191" y="159"/>
                      <a:pt x="191" y="159"/>
                    </a:cubicBezTo>
                    <a:cubicBezTo>
                      <a:pt x="187" y="155"/>
                      <a:pt x="185" y="149"/>
                      <a:pt x="185" y="144"/>
                    </a:cubicBezTo>
                    <a:cubicBezTo>
                      <a:pt x="185" y="138"/>
                      <a:pt x="187" y="133"/>
                      <a:pt x="192" y="129"/>
                    </a:cubicBezTo>
                    <a:cubicBezTo>
                      <a:pt x="197" y="124"/>
                      <a:pt x="203" y="120"/>
                      <a:pt x="208" y="115"/>
                    </a:cubicBezTo>
                    <a:cubicBezTo>
                      <a:pt x="212" y="112"/>
                      <a:pt x="216" y="111"/>
                      <a:pt x="221" y="111"/>
                    </a:cubicBezTo>
                    <a:cubicBezTo>
                      <a:pt x="228" y="111"/>
                      <a:pt x="235" y="115"/>
                      <a:pt x="239" y="121"/>
                    </a:cubicBezTo>
                    <a:cubicBezTo>
                      <a:pt x="244" y="130"/>
                      <a:pt x="244" y="130"/>
                      <a:pt x="244" y="130"/>
                    </a:cubicBezTo>
                    <a:cubicBezTo>
                      <a:pt x="251" y="144"/>
                      <a:pt x="265" y="151"/>
                      <a:pt x="280" y="151"/>
                    </a:cubicBezTo>
                    <a:cubicBezTo>
                      <a:pt x="286" y="151"/>
                      <a:pt x="293" y="149"/>
                      <a:pt x="300" y="146"/>
                    </a:cubicBezTo>
                    <a:cubicBezTo>
                      <a:pt x="313" y="138"/>
                      <a:pt x="321" y="124"/>
                      <a:pt x="321" y="110"/>
                    </a:cubicBezTo>
                    <a:cubicBezTo>
                      <a:pt x="321" y="103"/>
                      <a:pt x="319" y="96"/>
                      <a:pt x="315" y="89"/>
                    </a:cubicBezTo>
                    <a:cubicBezTo>
                      <a:pt x="309" y="78"/>
                      <a:pt x="309" y="78"/>
                      <a:pt x="309" y="78"/>
                    </a:cubicBezTo>
                    <a:cubicBezTo>
                      <a:pt x="307" y="75"/>
                      <a:pt x="306" y="72"/>
                      <a:pt x="306" y="68"/>
                    </a:cubicBezTo>
                    <a:cubicBezTo>
                      <a:pt x="306" y="60"/>
                      <a:pt x="311" y="53"/>
                      <a:pt x="318" y="50"/>
                    </a:cubicBezTo>
                    <a:cubicBezTo>
                      <a:pt x="325" y="47"/>
                      <a:pt x="331" y="44"/>
                      <a:pt x="338" y="41"/>
                    </a:cubicBezTo>
                    <a:cubicBezTo>
                      <a:pt x="340" y="40"/>
                      <a:pt x="343" y="40"/>
                      <a:pt x="345" y="40"/>
                    </a:cubicBezTo>
                    <a:cubicBezTo>
                      <a:pt x="354" y="40"/>
                      <a:pt x="363" y="46"/>
                      <a:pt x="365" y="56"/>
                    </a:cubicBezTo>
                    <a:cubicBezTo>
                      <a:pt x="373" y="89"/>
                      <a:pt x="373" y="89"/>
                      <a:pt x="373" y="89"/>
                    </a:cubicBezTo>
                    <a:cubicBezTo>
                      <a:pt x="374" y="95"/>
                      <a:pt x="378" y="100"/>
                      <a:pt x="382" y="103"/>
                    </a:cubicBezTo>
                    <a:cubicBezTo>
                      <a:pt x="387" y="106"/>
                      <a:pt x="392" y="108"/>
                      <a:pt x="397" y="108"/>
                    </a:cubicBezTo>
                    <a:cubicBezTo>
                      <a:pt x="397" y="108"/>
                      <a:pt x="397" y="108"/>
                      <a:pt x="397" y="108"/>
                    </a:cubicBezTo>
                    <a:cubicBezTo>
                      <a:pt x="405" y="108"/>
                      <a:pt x="414" y="104"/>
                      <a:pt x="418" y="96"/>
                    </a:cubicBezTo>
                    <a:moveTo>
                      <a:pt x="485" y="0"/>
                    </a:moveTo>
                    <a:cubicBezTo>
                      <a:pt x="484" y="0"/>
                      <a:pt x="483" y="0"/>
                      <a:pt x="482" y="0"/>
                    </a:cubicBezTo>
                    <a:cubicBezTo>
                      <a:pt x="482" y="0"/>
                      <a:pt x="482" y="0"/>
                      <a:pt x="482" y="0"/>
                    </a:cubicBezTo>
                    <a:cubicBezTo>
                      <a:pt x="475" y="1"/>
                      <a:pt x="468" y="2"/>
                      <a:pt x="461" y="3"/>
                    </a:cubicBezTo>
                    <a:cubicBezTo>
                      <a:pt x="447" y="5"/>
                      <a:pt x="437" y="16"/>
                      <a:pt x="437" y="29"/>
                    </a:cubicBezTo>
                    <a:cubicBezTo>
                      <a:pt x="437" y="32"/>
                      <a:pt x="438" y="34"/>
                      <a:pt x="438" y="36"/>
                    </a:cubicBezTo>
                    <a:cubicBezTo>
                      <a:pt x="441" y="48"/>
                      <a:pt x="441" y="48"/>
                      <a:pt x="441" y="48"/>
                    </a:cubicBezTo>
                    <a:cubicBezTo>
                      <a:pt x="442" y="51"/>
                      <a:pt x="442" y="54"/>
                      <a:pt x="442" y="56"/>
                    </a:cubicBezTo>
                    <a:cubicBezTo>
                      <a:pt x="442" y="72"/>
                      <a:pt x="431" y="86"/>
                      <a:pt x="415" y="90"/>
                    </a:cubicBezTo>
                    <a:cubicBezTo>
                      <a:pt x="414" y="90"/>
                      <a:pt x="414" y="90"/>
                      <a:pt x="414" y="90"/>
                    </a:cubicBezTo>
                    <a:cubicBezTo>
                      <a:pt x="413" y="91"/>
                      <a:pt x="413" y="91"/>
                      <a:pt x="413" y="91"/>
                    </a:cubicBezTo>
                    <a:cubicBezTo>
                      <a:pt x="410" y="98"/>
                      <a:pt x="404" y="101"/>
                      <a:pt x="397" y="101"/>
                    </a:cubicBezTo>
                    <a:cubicBezTo>
                      <a:pt x="393" y="101"/>
                      <a:pt x="389" y="100"/>
                      <a:pt x="386" y="98"/>
                    </a:cubicBezTo>
                    <a:cubicBezTo>
                      <a:pt x="383" y="95"/>
                      <a:pt x="380" y="92"/>
                      <a:pt x="379" y="87"/>
                    </a:cubicBezTo>
                    <a:cubicBezTo>
                      <a:pt x="371" y="54"/>
                      <a:pt x="371" y="54"/>
                      <a:pt x="371" y="54"/>
                    </a:cubicBezTo>
                    <a:cubicBezTo>
                      <a:pt x="368" y="42"/>
                      <a:pt x="357" y="33"/>
                      <a:pt x="345" y="33"/>
                    </a:cubicBezTo>
                    <a:cubicBezTo>
                      <a:pt x="345" y="33"/>
                      <a:pt x="345" y="33"/>
                      <a:pt x="345" y="33"/>
                    </a:cubicBezTo>
                    <a:cubicBezTo>
                      <a:pt x="345" y="33"/>
                      <a:pt x="345" y="33"/>
                      <a:pt x="345" y="33"/>
                    </a:cubicBezTo>
                    <a:cubicBezTo>
                      <a:pt x="342" y="33"/>
                      <a:pt x="339" y="34"/>
                      <a:pt x="335" y="35"/>
                    </a:cubicBezTo>
                    <a:cubicBezTo>
                      <a:pt x="329" y="38"/>
                      <a:pt x="322" y="41"/>
                      <a:pt x="316" y="44"/>
                    </a:cubicBezTo>
                    <a:cubicBezTo>
                      <a:pt x="305" y="48"/>
                      <a:pt x="299" y="58"/>
                      <a:pt x="299" y="68"/>
                    </a:cubicBezTo>
                    <a:cubicBezTo>
                      <a:pt x="299" y="73"/>
                      <a:pt x="301" y="77"/>
                      <a:pt x="303" y="82"/>
                    </a:cubicBezTo>
                    <a:cubicBezTo>
                      <a:pt x="309" y="93"/>
                      <a:pt x="309" y="93"/>
                      <a:pt x="309" y="93"/>
                    </a:cubicBezTo>
                    <a:cubicBezTo>
                      <a:pt x="312" y="98"/>
                      <a:pt x="314" y="104"/>
                      <a:pt x="314" y="110"/>
                    </a:cubicBezTo>
                    <a:cubicBezTo>
                      <a:pt x="314" y="122"/>
                      <a:pt x="308" y="134"/>
                      <a:pt x="297" y="140"/>
                    </a:cubicBezTo>
                    <a:cubicBezTo>
                      <a:pt x="291" y="143"/>
                      <a:pt x="285" y="144"/>
                      <a:pt x="280" y="144"/>
                    </a:cubicBezTo>
                    <a:cubicBezTo>
                      <a:pt x="268" y="144"/>
                      <a:pt x="256" y="138"/>
                      <a:pt x="249" y="127"/>
                    </a:cubicBezTo>
                    <a:cubicBezTo>
                      <a:pt x="244" y="118"/>
                      <a:pt x="244" y="118"/>
                      <a:pt x="244" y="118"/>
                    </a:cubicBezTo>
                    <a:cubicBezTo>
                      <a:pt x="239" y="109"/>
                      <a:pt x="230" y="104"/>
                      <a:pt x="221" y="104"/>
                    </a:cubicBezTo>
                    <a:cubicBezTo>
                      <a:pt x="221" y="104"/>
                      <a:pt x="221" y="104"/>
                      <a:pt x="221" y="104"/>
                    </a:cubicBezTo>
                    <a:cubicBezTo>
                      <a:pt x="215" y="104"/>
                      <a:pt x="209" y="106"/>
                      <a:pt x="204" y="110"/>
                    </a:cubicBezTo>
                    <a:cubicBezTo>
                      <a:pt x="199" y="114"/>
                      <a:pt x="193" y="119"/>
                      <a:pt x="188" y="123"/>
                    </a:cubicBezTo>
                    <a:cubicBezTo>
                      <a:pt x="181" y="129"/>
                      <a:pt x="178" y="137"/>
                      <a:pt x="178" y="144"/>
                    </a:cubicBezTo>
                    <a:cubicBezTo>
                      <a:pt x="178" y="151"/>
                      <a:pt x="181" y="158"/>
                      <a:pt x="186" y="164"/>
                    </a:cubicBezTo>
                    <a:cubicBezTo>
                      <a:pt x="196" y="173"/>
                      <a:pt x="196" y="173"/>
                      <a:pt x="196" y="173"/>
                    </a:cubicBezTo>
                    <a:cubicBezTo>
                      <a:pt x="203" y="179"/>
                      <a:pt x="206" y="188"/>
                      <a:pt x="206" y="197"/>
                    </a:cubicBezTo>
                    <a:cubicBezTo>
                      <a:pt x="206" y="206"/>
                      <a:pt x="203" y="215"/>
                      <a:pt x="197" y="221"/>
                    </a:cubicBezTo>
                    <a:cubicBezTo>
                      <a:pt x="197" y="221"/>
                      <a:pt x="197" y="221"/>
                      <a:pt x="197" y="221"/>
                    </a:cubicBezTo>
                    <a:cubicBezTo>
                      <a:pt x="190" y="228"/>
                      <a:pt x="181" y="232"/>
                      <a:pt x="172" y="232"/>
                    </a:cubicBezTo>
                    <a:cubicBezTo>
                      <a:pt x="163" y="232"/>
                      <a:pt x="154" y="229"/>
                      <a:pt x="148" y="222"/>
                    </a:cubicBezTo>
                    <a:cubicBezTo>
                      <a:pt x="140" y="215"/>
                      <a:pt x="140" y="215"/>
                      <a:pt x="140" y="215"/>
                    </a:cubicBezTo>
                    <a:cubicBezTo>
                      <a:pt x="135" y="210"/>
                      <a:pt x="128" y="208"/>
                      <a:pt x="122" y="208"/>
                    </a:cubicBezTo>
                    <a:cubicBezTo>
                      <a:pt x="122" y="208"/>
                      <a:pt x="122" y="208"/>
                      <a:pt x="122" y="208"/>
                    </a:cubicBezTo>
                    <a:cubicBezTo>
                      <a:pt x="113" y="208"/>
                      <a:pt x="105" y="211"/>
                      <a:pt x="100" y="219"/>
                    </a:cubicBezTo>
                    <a:cubicBezTo>
                      <a:pt x="96" y="225"/>
                      <a:pt x="91" y="230"/>
                      <a:pt x="88" y="236"/>
                    </a:cubicBezTo>
                    <a:cubicBezTo>
                      <a:pt x="85" y="241"/>
                      <a:pt x="83" y="246"/>
                      <a:pt x="83" y="251"/>
                    </a:cubicBezTo>
                    <a:cubicBezTo>
                      <a:pt x="83" y="261"/>
                      <a:pt x="88" y="270"/>
                      <a:pt x="98" y="275"/>
                    </a:cubicBezTo>
                    <a:cubicBezTo>
                      <a:pt x="109" y="281"/>
                      <a:pt x="109" y="281"/>
                      <a:pt x="109" y="281"/>
                    </a:cubicBezTo>
                    <a:cubicBezTo>
                      <a:pt x="121" y="287"/>
                      <a:pt x="128" y="299"/>
                      <a:pt x="128" y="312"/>
                    </a:cubicBezTo>
                    <a:cubicBezTo>
                      <a:pt x="128" y="317"/>
                      <a:pt x="126" y="323"/>
                      <a:pt x="124" y="328"/>
                    </a:cubicBezTo>
                    <a:cubicBezTo>
                      <a:pt x="124" y="328"/>
                      <a:pt x="124" y="328"/>
                      <a:pt x="124" y="328"/>
                    </a:cubicBezTo>
                    <a:cubicBezTo>
                      <a:pt x="118" y="340"/>
                      <a:pt x="105" y="346"/>
                      <a:pt x="93" y="346"/>
                    </a:cubicBezTo>
                    <a:cubicBezTo>
                      <a:pt x="88" y="346"/>
                      <a:pt x="82" y="345"/>
                      <a:pt x="77" y="342"/>
                    </a:cubicBezTo>
                    <a:cubicBezTo>
                      <a:pt x="68" y="338"/>
                      <a:pt x="68" y="338"/>
                      <a:pt x="68" y="338"/>
                    </a:cubicBezTo>
                    <a:cubicBezTo>
                      <a:pt x="64" y="336"/>
                      <a:pt x="60" y="335"/>
                      <a:pt x="55" y="335"/>
                    </a:cubicBezTo>
                    <a:cubicBezTo>
                      <a:pt x="44" y="335"/>
                      <a:pt x="34" y="341"/>
                      <a:pt x="30" y="353"/>
                    </a:cubicBezTo>
                    <a:cubicBezTo>
                      <a:pt x="28" y="359"/>
                      <a:pt x="25" y="366"/>
                      <a:pt x="23" y="373"/>
                    </a:cubicBezTo>
                    <a:cubicBezTo>
                      <a:pt x="22" y="376"/>
                      <a:pt x="22" y="378"/>
                      <a:pt x="22" y="381"/>
                    </a:cubicBezTo>
                    <a:cubicBezTo>
                      <a:pt x="22" y="393"/>
                      <a:pt x="31" y="405"/>
                      <a:pt x="44" y="407"/>
                    </a:cubicBezTo>
                    <a:cubicBezTo>
                      <a:pt x="55" y="410"/>
                      <a:pt x="55" y="410"/>
                      <a:pt x="55" y="410"/>
                    </a:cubicBezTo>
                    <a:cubicBezTo>
                      <a:pt x="72" y="413"/>
                      <a:pt x="84" y="427"/>
                      <a:pt x="84" y="444"/>
                    </a:cubicBezTo>
                    <a:cubicBezTo>
                      <a:pt x="84" y="444"/>
                      <a:pt x="84" y="444"/>
                      <a:pt x="84" y="444"/>
                    </a:cubicBezTo>
                    <a:cubicBezTo>
                      <a:pt x="84" y="444"/>
                      <a:pt x="84" y="444"/>
                      <a:pt x="84" y="444"/>
                    </a:cubicBezTo>
                    <a:cubicBezTo>
                      <a:pt x="84" y="454"/>
                      <a:pt x="80" y="463"/>
                      <a:pt x="74" y="469"/>
                    </a:cubicBezTo>
                    <a:cubicBezTo>
                      <a:pt x="67" y="475"/>
                      <a:pt x="59" y="478"/>
                      <a:pt x="50" y="478"/>
                    </a:cubicBezTo>
                    <a:cubicBezTo>
                      <a:pt x="48" y="478"/>
                      <a:pt x="45" y="478"/>
                      <a:pt x="43" y="478"/>
                    </a:cubicBezTo>
                    <a:cubicBezTo>
                      <a:pt x="33" y="476"/>
                      <a:pt x="33" y="476"/>
                      <a:pt x="33" y="476"/>
                    </a:cubicBezTo>
                    <a:cubicBezTo>
                      <a:pt x="31" y="475"/>
                      <a:pt x="29" y="475"/>
                      <a:pt x="28" y="475"/>
                    </a:cubicBezTo>
                    <a:cubicBezTo>
                      <a:pt x="14" y="475"/>
                      <a:pt x="1" y="486"/>
                      <a:pt x="1" y="501"/>
                    </a:cubicBezTo>
                    <a:cubicBezTo>
                      <a:pt x="0" y="508"/>
                      <a:pt x="0" y="515"/>
                      <a:pt x="0" y="522"/>
                    </a:cubicBezTo>
                    <a:cubicBezTo>
                      <a:pt x="0" y="522"/>
                      <a:pt x="0" y="522"/>
                      <a:pt x="0" y="522"/>
                    </a:cubicBezTo>
                    <a:cubicBezTo>
                      <a:pt x="0" y="537"/>
                      <a:pt x="12" y="549"/>
                      <a:pt x="27" y="549"/>
                    </a:cubicBezTo>
                    <a:cubicBezTo>
                      <a:pt x="28" y="549"/>
                      <a:pt x="29" y="549"/>
                      <a:pt x="29" y="549"/>
                    </a:cubicBezTo>
                    <a:cubicBezTo>
                      <a:pt x="29" y="549"/>
                      <a:pt x="29" y="549"/>
                      <a:pt x="29" y="549"/>
                    </a:cubicBezTo>
                    <a:cubicBezTo>
                      <a:pt x="42" y="548"/>
                      <a:pt x="42" y="548"/>
                      <a:pt x="42" y="548"/>
                    </a:cubicBezTo>
                    <a:cubicBezTo>
                      <a:pt x="43" y="548"/>
                      <a:pt x="44" y="548"/>
                      <a:pt x="45" y="548"/>
                    </a:cubicBezTo>
                    <a:cubicBezTo>
                      <a:pt x="45" y="548"/>
                      <a:pt x="45" y="548"/>
                      <a:pt x="45" y="548"/>
                    </a:cubicBezTo>
                    <a:cubicBezTo>
                      <a:pt x="63" y="548"/>
                      <a:pt x="78" y="561"/>
                      <a:pt x="80" y="579"/>
                    </a:cubicBezTo>
                    <a:cubicBezTo>
                      <a:pt x="80" y="580"/>
                      <a:pt x="80" y="580"/>
                      <a:pt x="80" y="580"/>
                    </a:cubicBezTo>
                    <a:cubicBezTo>
                      <a:pt x="80" y="581"/>
                      <a:pt x="80" y="582"/>
                      <a:pt x="80" y="582"/>
                    </a:cubicBezTo>
                    <a:cubicBezTo>
                      <a:pt x="80" y="600"/>
                      <a:pt x="66" y="615"/>
                      <a:pt x="49" y="617"/>
                    </a:cubicBezTo>
                    <a:cubicBezTo>
                      <a:pt x="38" y="618"/>
                      <a:pt x="38" y="618"/>
                      <a:pt x="38" y="618"/>
                    </a:cubicBezTo>
                    <a:cubicBezTo>
                      <a:pt x="24" y="619"/>
                      <a:pt x="14" y="631"/>
                      <a:pt x="14" y="645"/>
                    </a:cubicBezTo>
                    <a:cubicBezTo>
                      <a:pt x="14" y="647"/>
                      <a:pt x="14" y="649"/>
                      <a:pt x="14" y="651"/>
                    </a:cubicBezTo>
                    <a:cubicBezTo>
                      <a:pt x="16" y="658"/>
                      <a:pt x="18" y="665"/>
                      <a:pt x="20" y="672"/>
                    </a:cubicBezTo>
                    <a:cubicBezTo>
                      <a:pt x="23" y="684"/>
                      <a:pt x="34" y="691"/>
                      <a:pt x="46" y="691"/>
                    </a:cubicBezTo>
                    <a:cubicBezTo>
                      <a:pt x="46" y="691"/>
                      <a:pt x="46" y="691"/>
                      <a:pt x="46" y="691"/>
                    </a:cubicBezTo>
                    <a:cubicBezTo>
                      <a:pt x="49" y="691"/>
                      <a:pt x="52" y="691"/>
                      <a:pt x="56" y="689"/>
                    </a:cubicBezTo>
                    <a:cubicBezTo>
                      <a:pt x="68" y="685"/>
                      <a:pt x="68" y="685"/>
                      <a:pt x="68" y="685"/>
                    </a:cubicBezTo>
                    <a:cubicBezTo>
                      <a:pt x="72" y="683"/>
                      <a:pt x="76" y="682"/>
                      <a:pt x="80" y="682"/>
                    </a:cubicBezTo>
                    <a:cubicBezTo>
                      <a:pt x="94" y="682"/>
                      <a:pt x="107" y="691"/>
                      <a:pt x="112" y="704"/>
                    </a:cubicBezTo>
                    <a:cubicBezTo>
                      <a:pt x="114" y="708"/>
                      <a:pt x="115" y="712"/>
                      <a:pt x="115" y="717"/>
                    </a:cubicBezTo>
                    <a:cubicBezTo>
                      <a:pt x="115" y="730"/>
                      <a:pt x="107" y="744"/>
                      <a:pt x="93" y="749"/>
                    </a:cubicBezTo>
                    <a:cubicBezTo>
                      <a:pt x="83" y="753"/>
                      <a:pt x="83" y="753"/>
                      <a:pt x="83" y="753"/>
                    </a:cubicBezTo>
                    <a:cubicBezTo>
                      <a:pt x="73" y="757"/>
                      <a:pt x="66" y="767"/>
                      <a:pt x="66" y="778"/>
                    </a:cubicBezTo>
                    <a:cubicBezTo>
                      <a:pt x="66" y="782"/>
                      <a:pt x="67" y="787"/>
                      <a:pt x="70" y="791"/>
                    </a:cubicBezTo>
                    <a:cubicBezTo>
                      <a:pt x="73" y="797"/>
                      <a:pt x="77" y="803"/>
                      <a:pt x="81" y="810"/>
                    </a:cubicBezTo>
                    <a:cubicBezTo>
                      <a:pt x="86" y="818"/>
                      <a:pt x="95" y="822"/>
                      <a:pt x="104" y="822"/>
                    </a:cubicBezTo>
                    <a:cubicBezTo>
                      <a:pt x="104" y="822"/>
                      <a:pt x="104" y="822"/>
                      <a:pt x="104" y="822"/>
                    </a:cubicBezTo>
                    <a:cubicBezTo>
                      <a:pt x="110" y="822"/>
                      <a:pt x="115" y="820"/>
                      <a:pt x="120" y="816"/>
                    </a:cubicBezTo>
                    <a:cubicBezTo>
                      <a:pt x="130" y="809"/>
                      <a:pt x="130" y="809"/>
                      <a:pt x="130" y="809"/>
                    </a:cubicBezTo>
                    <a:cubicBezTo>
                      <a:pt x="137" y="804"/>
                      <a:pt x="144" y="801"/>
                      <a:pt x="152" y="801"/>
                    </a:cubicBezTo>
                    <a:cubicBezTo>
                      <a:pt x="162" y="801"/>
                      <a:pt x="172" y="806"/>
                      <a:pt x="179" y="815"/>
                    </a:cubicBezTo>
                    <a:cubicBezTo>
                      <a:pt x="184" y="821"/>
                      <a:pt x="186" y="828"/>
                      <a:pt x="186" y="836"/>
                    </a:cubicBezTo>
                    <a:cubicBezTo>
                      <a:pt x="186" y="846"/>
                      <a:pt x="182" y="856"/>
                      <a:pt x="173" y="863"/>
                    </a:cubicBezTo>
                    <a:cubicBezTo>
                      <a:pt x="165" y="869"/>
                      <a:pt x="165" y="869"/>
                      <a:pt x="165" y="869"/>
                    </a:cubicBezTo>
                    <a:cubicBezTo>
                      <a:pt x="158" y="875"/>
                      <a:pt x="154" y="883"/>
                      <a:pt x="154" y="891"/>
                    </a:cubicBezTo>
                    <a:cubicBezTo>
                      <a:pt x="154" y="898"/>
                      <a:pt x="157" y="905"/>
                      <a:pt x="163" y="910"/>
                    </a:cubicBezTo>
                    <a:cubicBezTo>
                      <a:pt x="168" y="915"/>
                      <a:pt x="173" y="920"/>
                      <a:pt x="178" y="925"/>
                    </a:cubicBezTo>
                    <a:cubicBezTo>
                      <a:pt x="183" y="929"/>
                      <a:pt x="190" y="932"/>
                      <a:pt x="196" y="932"/>
                    </a:cubicBezTo>
                    <a:cubicBezTo>
                      <a:pt x="205" y="932"/>
                      <a:pt x="213" y="928"/>
                      <a:pt x="218" y="920"/>
                    </a:cubicBezTo>
                    <a:cubicBezTo>
                      <a:pt x="226" y="910"/>
                      <a:pt x="226" y="910"/>
                      <a:pt x="226" y="910"/>
                    </a:cubicBezTo>
                    <a:cubicBezTo>
                      <a:pt x="232" y="900"/>
                      <a:pt x="243" y="895"/>
                      <a:pt x="254" y="895"/>
                    </a:cubicBezTo>
                    <a:cubicBezTo>
                      <a:pt x="261" y="895"/>
                      <a:pt x="268" y="898"/>
                      <a:pt x="274" y="902"/>
                    </a:cubicBezTo>
                    <a:cubicBezTo>
                      <a:pt x="283" y="909"/>
                      <a:pt x="288" y="919"/>
                      <a:pt x="288" y="930"/>
                    </a:cubicBezTo>
                    <a:cubicBezTo>
                      <a:pt x="288" y="937"/>
                      <a:pt x="286" y="944"/>
                      <a:pt x="282" y="950"/>
                    </a:cubicBezTo>
                    <a:cubicBezTo>
                      <a:pt x="276" y="959"/>
                      <a:pt x="276" y="959"/>
                      <a:pt x="276" y="959"/>
                    </a:cubicBezTo>
                    <a:cubicBezTo>
                      <a:pt x="272" y="963"/>
                      <a:pt x="271" y="969"/>
                      <a:pt x="271" y="974"/>
                    </a:cubicBezTo>
                    <a:cubicBezTo>
                      <a:pt x="271" y="981"/>
                      <a:pt x="273" y="987"/>
                      <a:pt x="278" y="992"/>
                    </a:cubicBezTo>
                    <a:cubicBezTo>
                      <a:pt x="280" y="995"/>
                      <a:pt x="282" y="997"/>
                      <a:pt x="285" y="998"/>
                    </a:cubicBezTo>
                    <a:cubicBezTo>
                      <a:pt x="285" y="998"/>
                      <a:pt x="285" y="998"/>
                      <a:pt x="285" y="998"/>
                    </a:cubicBezTo>
                    <a:cubicBezTo>
                      <a:pt x="286" y="998"/>
                      <a:pt x="286" y="999"/>
                      <a:pt x="286" y="999"/>
                    </a:cubicBezTo>
                    <a:cubicBezTo>
                      <a:pt x="292" y="1002"/>
                      <a:pt x="298" y="1005"/>
                      <a:pt x="304" y="1008"/>
                    </a:cubicBezTo>
                    <a:cubicBezTo>
                      <a:pt x="308" y="1009"/>
                      <a:pt x="312" y="1010"/>
                      <a:pt x="316" y="1010"/>
                    </a:cubicBezTo>
                    <a:cubicBezTo>
                      <a:pt x="316" y="1010"/>
                      <a:pt x="316" y="1010"/>
                      <a:pt x="316" y="1010"/>
                    </a:cubicBezTo>
                    <a:cubicBezTo>
                      <a:pt x="327" y="1010"/>
                      <a:pt x="337" y="1003"/>
                      <a:pt x="341" y="992"/>
                    </a:cubicBezTo>
                    <a:cubicBezTo>
                      <a:pt x="345" y="980"/>
                      <a:pt x="345" y="980"/>
                      <a:pt x="345" y="980"/>
                    </a:cubicBezTo>
                    <a:cubicBezTo>
                      <a:pt x="350" y="966"/>
                      <a:pt x="364" y="957"/>
                      <a:pt x="378" y="957"/>
                    </a:cubicBezTo>
                    <a:cubicBezTo>
                      <a:pt x="382" y="957"/>
                      <a:pt x="386" y="958"/>
                      <a:pt x="390" y="959"/>
                    </a:cubicBezTo>
                    <a:cubicBezTo>
                      <a:pt x="404" y="964"/>
                      <a:pt x="413" y="977"/>
                      <a:pt x="413" y="992"/>
                    </a:cubicBezTo>
                    <a:cubicBezTo>
                      <a:pt x="413" y="995"/>
                      <a:pt x="412" y="999"/>
                      <a:pt x="411" y="1003"/>
                    </a:cubicBezTo>
                    <a:cubicBezTo>
                      <a:pt x="407" y="1013"/>
                      <a:pt x="407" y="1013"/>
                      <a:pt x="407" y="1013"/>
                    </a:cubicBezTo>
                    <a:cubicBezTo>
                      <a:pt x="406" y="1016"/>
                      <a:pt x="406" y="1019"/>
                      <a:pt x="406" y="1022"/>
                    </a:cubicBezTo>
                    <a:cubicBezTo>
                      <a:pt x="406" y="1034"/>
                      <a:pt x="414" y="1046"/>
                      <a:pt x="427" y="1048"/>
                    </a:cubicBezTo>
                    <a:cubicBezTo>
                      <a:pt x="434" y="1050"/>
                      <a:pt x="441" y="1051"/>
                      <a:pt x="448" y="1052"/>
                    </a:cubicBezTo>
                    <a:cubicBezTo>
                      <a:pt x="450" y="1052"/>
                      <a:pt x="451" y="1052"/>
                      <a:pt x="453" y="1052"/>
                    </a:cubicBezTo>
                    <a:cubicBezTo>
                      <a:pt x="467" y="1052"/>
                      <a:pt x="479" y="1041"/>
                      <a:pt x="480" y="1027"/>
                    </a:cubicBezTo>
                    <a:cubicBezTo>
                      <a:pt x="480" y="1014"/>
                      <a:pt x="480" y="1014"/>
                      <a:pt x="480" y="1014"/>
                    </a:cubicBezTo>
                    <a:cubicBezTo>
                      <a:pt x="481" y="995"/>
                      <a:pt x="497" y="981"/>
                      <a:pt x="515" y="981"/>
                    </a:cubicBezTo>
                    <a:cubicBezTo>
                      <a:pt x="515" y="981"/>
                      <a:pt x="516" y="981"/>
                      <a:pt x="517" y="981"/>
                    </a:cubicBezTo>
                    <a:cubicBezTo>
                      <a:pt x="517" y="981"/>
                      <a:pt x="517" y="981"/>
                      <a:pt x="517" y="981"/>
                    </a:cubicBezTo>
                    <a:cubicBezTo>
                      <a:pt x="535" y="982"/>
                      <a:pt x="549" y="997"/>
                      <a:pt x="549" y="1016"/>
                    </a:cubicBezTo>
                    <a:cubicBezTo>
                      <a:pt x="549" y="1016"/>
                      <a:pt x="549" y="1017"/>
                      <a:pt x="549" y="1017"/>
                    </a:cubicBezTo>
                    <a:cubicBezTo>
                      <a:pt x="549" y="1028"/>
                      <a:pt x="549" y="1028"/>
                      <a:pt x="549" y="1028"/>
                    </a:cubicBezTo>
                    <a:cubicBezTo>
                      <a:pt x="549" y="1028"/>
                      <a:pt x="549" y="1029"/>
                      <a:pt x="549" y="1029"/>
                    </a:cubicBezTo>
                    <a:cubicBezTo>
                      <a:pt x="549" y="1044"/>
                      <a:pt x="561" y="1056"/>
                      <a:pt x="576" y="1056"/>
                    </a:cubicBezTo>
                    <a:cubicBezTo>
                      <a:pt x="576" y="1056"/>
                      <a:pt x="577" y="1056"/>
                      <a:pt x="578" y="1056"/>
                    </a:cubicBezTo>
                    <a:cubicBezTo>
                      <a:pt x="578" y="1056"/>
                      <a:pt x="578" y="1056"/>
                      <a:pt x="578" y="1056"/>
                    </a:cubicBezTo>
                    <a:cubicBezTo>
                      <a:pt x="585" y="1055"/>
                      <a:pt x="592" y="1055"/>
                      <a:pt x="599" y="1054"/>
                    </a:cubicBezTo>
                    <a:cubicBezTo>
                      <a:pt x="613" y="1052"/>
                      <a:pt x="623" y="1040"/>
                      <a:pt x="623" y="1027"/>
                    </a:cubicBezTo>
                    <a:cubicBezTo>
                      <a:pt x="623" y="1025"/>
                      <a:pt x="623" y="1023"/>
                      <a:pt x="622" y="1021"/>
                    </a:cubicBezTo>
                    <a:cubicBezTo>
                      <a:pt x="619" y="1008"/>
                      <a:pt x="619" y="1008"/>
                      <a:pt x="619" y="1008"/>
                    </a:cubicBezTo>
                    <a:cubicBezTo>
                      <a:pt x="618" y="1006"/>
                      <a:pt x="618" y="1003"/>
                      <a:pt x="618" y="1000"/>
                    </a:cubicBezTo>
                    <a:cubicBezTo>
                      <a:pt x="618" y="985"/>
                      <a:pt x="629" y="970"/>
                      <a:pt x="645" y="967"/>
                    </a:cubicBezTo>
                    <a:cubicBezTo>
                      <a:pt x="646" y="966"/>
                      <a:pt x="646" y="966"/>
                      <a:pt x="646" y="966"/>
                    </a:cubicBezTo>
                    <a:cubicBezTo>
                      <a:pt x="647" y="965"/>
                      <a:pt x="647" y="965"/>
                      <a:pt x="647" y="965"/>
                    </a:cubicBezTo>
                    <a:cubicBezTo>
                      <a:pt x="650" y="958"/>
                      <a:pt x="657" y="955"/>
                      <a:pt x="663" y="955"/>
                    </a:cubicBezTo>
                    <a:cubicBezTo>
                      <a:pt x="667" y="955"/>
                      <a:pt x="671" y="956"/>
                      <a:pt x="674" y="959"/>
                    </a:cubicBezTo>
                    <a:cubicBezTo>
                      <a:pt x="677" y="961"/>
                      <a:pt x="680" y="964"/>
                      <a:pt x="681" y="969"/>
                    </a:cubicBezTo>
                    <a:cubicBezTo>
                      <a:pt x="681" y="969"/>
                      <a:pt x="681" y="969"/>
                      <a:pt x="681" y="969"/>
                    </a:cubicBezTo>
                    <a:cubicBezTo>
                      <a:pt x="689" y="1002"/>
                      <a:pt x="689" y="1002"/>
                      <a:pt x="689" y="1002"/>
                    </a:cubicBezTo>
                    <a:cubicBezTo>
                      <a:pt x="692" y="1015"/>
                      <a:pt x="703" y="1023"/>
                      <a:pt x="715" y="1023"/>
                    </a:cubicBezTo>
                    <a:cubicBezTo>
                      <a:pt x="718" y="1023"/>
                      <a:pt x="722" y="1022"/>
                      <a:pt x="725" y="1021"/>
                    </a:cubicBezTo>
                    <a:cubicBezTo>
                      <a:pt x="731" y="1019"/>
                      <a:pt x="738" y="1016"/>
                      <a:pt x="745" y="1013"/>
                    </a:cubicBezTo>
                    <a:cubicBezTo>
                      <a:pt x="755" y="1008"/>
                      <a:pt x="761" y="998"/>
                      <a:pt x="761" y="988"/>
                    </a:cubicBezTo>
                    <a:cubicBezTo>
                      <a:pt x="761" y="984"/>
                      <a:pt x="760" y="979"/>
                      <a:pt x="757" y="975"/>
                    </a:cubicBezTo>
                    <a:cubicBezTo>
                      <a:pt x="751" y="965"/>
                      <a:pt x="751" y="965"/>
                      <a:pt x="751" y="965"/>
                    </a:cubicBezTo>
                    <a:cubicBezTo>
                      <a:pt x="748" y="959"/>
                      <a:pt x="746" y="953"/>
                      <a:pt x="746" y="946"/>
                    </a:cubicBezTo>
                    <a:cubicBezTo>
                      <a:pt x="746" y="936"/>
                      <a:pt x="751" y="927"/>
                      <a:pt x="759" y="920"/>
                    </a:cubicBezTo>
                    <a:cubicBezTo>
                      <a:pt x="765" y="915"/>
                      <a:pt x="773" y="912"/>
                      <a:pt x="781" y="912"/>
                    </a:cubicBezTo>
                    <a:cubicBezTo>
                      <a:pt x="793" y="912"/>
                      <a:pt x="804" y="918"/>
                      <a:pt x="811" y="929"/>
                    </a:cubicBezTo>
                    <a:cubicBezTo>
                      <a:pt x="816" y="938"/>
                      <a:pt x="816" y="938"/>
                      <a:pt x="816" y="938"/>
                    </a:cubicBezTo>
                    <a:cubicBezTo>
                      <a:pt x="821" y="947"/>
                      <a:pt x="830" y="952"/>
                      <a:pt x="839" y="952"/>
                    </a:cubicBezTo>
                    <a:cubicBezTo>
                      <a:pt x="839" y="952"/>
                      <a:pt x="839" y="952"/>
                      <a:pt x="839" y="952"/>
                    </a:cubicBezTo>
                    <a:cubicBezTo>
                      <a:pt x="845" y="952"/>
                      <a:pt x="851" y="950"/>
                      <a:pt x="856" y="946"/>
                    </a:cubicBezTo>
                    <a:cubicBezTo>
                      <a:pt x="862" y="942"/>
                      <a:pt x="867" y="938"/>
                      <a:pt x="873" y="933"/>
                    </a:cubicBezTo>
                    <a:cubicBezTo>
                      <a:pt x="879" y="928"/>
                      <a:pt x="882" y="920"/>
                      <a:pt x="882" y="912"/>
                    </a:cubicBezTo>
                    <a:cubicBezTo>
                      <a:pt x="882" y="905"/>
                      <a:pt x="879" y="898"/>
                      <a:pt x="874" y="893"/>
                    </a:cubicBezTo>
                    <a:cubicBezTo>
                      <a:pt x="865" y="884"/>
                      <a:pt x="865" y="884"/>
                      <a:pt x="865" y="884"/>
                    </a:cubicBezTo>
                    <a:cubicBezTo>
                      <a:pt x="858" y="878"/>
                      <a:pt x="854" y="868"/>
                      <a:pt x="854" y="858"/>
                    </a:cubicBezTo>
                    <a:cubicBezTo>
                      <a:pt x="854" y="852"/>
                      <a:pt x="856" y="846"/>
                      <a:pt x="859" y="840"/>
                    </a:cubicBezTo>
                    <a:cubicBezTo>
                      <a:pt x="866" y="830"/>
                      <a:pt x="877" y="824"/>
                      <a:pt x="888" y="824"/>
                    </a:cubicBezTo>
                    <a:cubicBezTo>
                      <a:pt x="897" y="824"/>
                      <a:pt x="906" y="828"/>
                      <a:pt x="912" y="834"/>
                    </a:cubicBezTo>
                    <a:cubicBezTo>
                      <a:pt x="920" y="841"/>
                      <a:pt x="920" y="841"/>
                      <a:pt x="920" y="841"/>
                    </a:cubicBezTo>
                    <a:cubicBezTo>
                      <a:pt x="925" y="846"/>
                      <a:pt x="932" y="849"/>
                      <a:pt x="939" y="849"/>
                    </a:cubicBezTo>
                    <a:cubicBezTo>
                      <a:pt x="939" y="849"/>
                      <a:pt x="939" y="849"/>
                      <a:pt x="939" y="849"/>
                    </a:cubicBezTo>
                    <a:cubicBezTo>
                      <a:pt x="947" y="849"/>
                      <a:pt x="955" y="845"/>
                      <a:pt x="960" y="838"/>
                    </a:cubicBezTo>
                    <a:cubicBezTo>
                      <a:pt x="965" y="832"/>
                      <a:pt x="969" y="826"/>
                      <a:pt x="973" y="820"/>
                    </a:cubicBezTo>
                    <a:cubicBezTo>
                      <a:pt x="976" y="815"/>
                      <a:pt x="977" y="810"/>
                      <a:pt x="977" y="805"/>
                    </a:cubicBezTo>
                    <a:cubicBezTo>
                      <a:pt x="977" y="795"/>
                      <a:pt x="972" y="786"/>
                      <a:pt x="963" y="781"/>
                    </a:cubicBezTo>
                    <a:cubicBezTo>
                      <a:pt x="951" y="775"/>
                      <a:pt x="951" y="775"/>
                      <a:pt x="951" y="775"/>
                    </a:cubicBezTo>
                    <a:cubicBezTo>
                      <a:pt x="939" y="769"/>
                      <a:pt x="933" y="757"/>
                      <a:pt x="933" y="744"/>
                    </a:cubicBezTo>
                    <a:cubicBezTo>
                      <a:pt x="933" y="739"/>
                      <a:pt x="934" y="734"/>
                      <a:pt x="936" y="729"/>
                    </a:cubicBezTo>
                    <a:cubicBezTo>
                      <a:pt x="943" y="717"/>
                      <a:pt x="955" y="710"/>
                      <a:pt x="967" y="710"/>
                    </a:cubicBezTo>
                    <a:cubicBezTo>
                      <a:pt x="973" y="710"/>
                      <a:pt x="978" y="711"/>
                      <a:pt x="983" y="714"/>
                    </a:cubicBezTo>
                    <a:cubicBezTo>
                      <a:pt x="992" y="719"/>
                      <a:pt x="992" y="719"/>
                      <a:pt x="992" y="719"/>
                    </a:cubicBezTo>
                    <a:cubicBezTo>
                      <a:pt x="996" y="721"/>
                      <a:pt x="1001" y="722"/>
                      <a:pt x="1005" y="722"/>
                    </a:cubicBezTo>
                    <a:cubicBezTo>
                      <a:pt x="1016" y="722"/>
                      <a:pt x="1026" y="715"/>
                      <a:pt x="1030" y="704"/>
                    </a:cubicBezTo>
                    <a:cubicBezTo>
                      <a:pt x="1033" y="697"/>
                      <a:pt x="1035" y="690"/>
                      <a:pt x="1037" y="684"/>
                    </a:cubicBezTo>
                    <a:cubicBezTo>
                      <a:pt x="1038" y="681"/>
                      <a:pt x="1038" y="678"/>
                      <a:pt x="1038" y="676"/>
                    </a:cubicBezTo>
                    <a:cubicBezTo>
                      <a:pt x="1038" y="663"/>
                      <a:pt x="1029" y="652"/>
                      <a:pt x="1016" y="649"/>
                    </a:cubicBezTo>
                    <a:cubicBezTo>
                      <a:pt x="1005" y="647"/>
                      <a:pt x="1005" y="647"/>
                      <a:pt x="1005" y="647"/>
                    </a:cubicBezTo>
                    <a:cubicBezTo>
                      <a:pt x="988" y="644"/>
                      <a:pt x="976" y="629"/>
                      <a:pt x="976" y="613"/>
                    </a:cubicBezTo>
                    <a:cubicBezTo>
                      <a:pt x="976" y="612"/>
                      <a:pt x="976" y="612"/>
                      <a:pt x="976" y="612"/>
                    </a:cubicBezTo>
                    <a:cubicBezTo>
                      <a:pt x="976" y="612"/>
                      <a:pt x="976" y="612"/>
                      <a:pt x="976" y="612"/>
                    </a:cubicBezTo>
                    <a:cubicBezTo>
                      <a:pt x="976" y="602"/>
                      <a:pt x="980" y="594"/>
                      <a:pt x="987" y="588"/>
                    </a:cubicBezTo>
                    <a:cubicBezTo>
                      <a:pt x="993" y="582"/>
                      <a:pt x="1001" y="578"/>
                      <a:pt x="1010" y="578"/>
                    </a:cubicBezTo>
                    <a:cubicBezTo>
                      <a:pt x="1013" y="578"/>
                      <a:pt x="1015" y="578"/>
                      <a:pt x="1017" y="579"/>
                    </a:cubicBezTo>
                    <a:cubicBezTo>
                      <a:pt x="1027" y="581"/>
                      <a:pt x="1027" y="581"/>
                      <a:pt x="1027" y="581"/>
                    </a:cubicBezTo>
                    <a:cubicBezTo>
                      <a:pt x="1029" y="581"/>
                      <a:pt x="1031" y="581"/>
                      <a:pt x="1033" y="581"/>
                    </a:cubicBezTo>
                    <a:cubicBezTo>
                      <a:pt x="1047" y="581"/>
                      <a:pt x="1059" y="570"/>
                      <a:pt x="1060" y="556"/>
                    </a:cubicBezTo>
                    <a:cubicBezTo>
                      <a:pt x="1060" y="549"/>
                      <a:pt x="1060" y="541"/>
                      <a:pt x="1060" y="534"/>
                    </a:cubicBezTo>
                    <a:cubicBezTo>
                      <a:pt x="1060" y="534"/>
                      <a:pt x="1060" y="534"/>
                      <a:pt x="1060" y="534"/>
                    </a:cubicBezTo>
                    <a:cubicBezTo>
                      <a:pt x="1060" y="534"/>
                      <a:pt x="1060" y="534"/>
                      <a:pt x="1060" y="534"/>
                    </a:cubicBezTo>
                    <a:cubicBezTo>
                      <a:pt x="1060" y="519"/>
                      <a:pt x="1048" y="507"/>
                      <a:pt x="1033" y="507"/>
                    </a:cubicBezTo>
                    <a:cubicBezTo>
                      <a:pt x="1032" y="507"/>
                      <a:pt x="1032" y="507"/>
                      <a:pt x="1031" y="507"/>
                    </a:cubicBezTo>
                    <a:cubicBezTo>
                      <a:pt x="1031" y="507"/>
                      <a:pt x="1031" y="507"/>
                      <a:pt x="1031" y="507"/>
                    </a:cubicBezTo>
                    <a:cubicBezTo>
                      <a:pt x="1019" y="508"/>
                      <a:pt x="1019" y="508"/>
                      <a:pt x="1019" y="508"/>
                    </a:cubicBezTo>
                    <a:cubicBezTo>
                      <a:pt x="1018" y="508"/>
                      <a:pt x="1017" y="508"/>
                      <a:pt x="1016" y="508"/>
                    </a:cubicBezTo>
                    <a:cubicBezTo>
                      <a:pt x="1000" y="508"/>
                      <a:pt x="985" y="498"/>
                      <a:pt x="981" y="483"/>
                    </a:cubicBezTo>
                    <a:cubicBezTo>
                      <a:pt x="981" y="480"/>
                      <a:pt x="980" y="477"/>
                      <a:pt x="980" y="474"/>
                    </a:cubicBezTo>
                    <a:cubicBezTo>
                      <a:pt x="980" y="456"/>
                      <a:pt x="994" y="441"/>
                      <a:pt x="1012" y="440"/>
                    </a:cubicBezTo>
                    <a:cubicBezTo>
                      <a:pt x="1022" y="439"/>
                      <a:pt x="1022" y="439"/>
                      <a:pt x="1022" y="439"/>
                    </a:cubicBezTo>
                    <a:cubicBezTo>
                      <a:pt x="1036" y="437"/>
                      <a:pt x="1046" y="425"/>
                      <a:pt x="1046" y="412"/>
                    </a:cubicBezTo>
                    <a:cubicBezTo>
                      <a:pt x="1046" y="410"/>
                      <a:pt x="1046" y="408"/>
                      <a:pt x="1046" y="406"/>
                    </a:cubicBezTo>
                    <a:cubicBezTo>
                      <a:pt x="1044" y="399"/>
                      <a:pt x="1042" y="392"/>
                      <a:pt x="1040" y="385"/>
                    </a:cubicBezTo>
                    <a:cubicBezTo>
                      <a:pt x="1037" y="373"/>
                      <a:pt x="1026" y="365"/>
                      <a:pt x="1014" y="365"/>
                    </a:cubicBezTo>
                    <a:cubicBezTo>
                      <a:pt x="1014" y="365"/>
                      <a:pt x="1014" y="365"/>
                      <a:pt x="1014" y="365"/>
                    </a:cubicBezTo>
                    <a:cubicBezTo>
                      <a:pt x="1011" y="365"/>
                      <a:pt x="1008" y="366"/>
                      <a:pt x="1004" y="367"/>
                    </a:cubicBezTo>
                    <a:cubicBezTo>
                      <a:pt x="994" y="371"/>
                      <a:pt x="994" y="371"/>
                      <a:pt x="994" y="371"/>
                    </a:cubicBezTo>
                    <a:cubicBezTo>
                      <a:pt x="989" y="373"/>
                      <a:pt x="985" y="374"/>
                      <a:pt x="980" y="374"/>
                    </a:cubicBezTo>
                    <a:cubicBezTo>
                      <a:pt x="968" y="374"/>
                      <a:pt x="957" y="368"/>
                      <a:pt x="950" y="358"/>
                    </a:cubicBezTo>
                    <a:cubicBezTo>
                      <a:pt x="947" y="352"/>
                      <a:pt x="945" y="346"/>
                      <a:pt x="945" y="340"/>
                    </a:cubicBezTo>
                    <a:cubicBezTo>
                      <a:pt x="945" y="326"/>
                      <a:pt x="954" y="313"/>
                      <a:pt x="967" y="308"/>
                    </a:cubicBezTo>
                    <a:cubicBezTo>
                      <a:pt x="977" y="304"/>
                      <a:pt x="977" y="304"/>
                      <a:pt x="977" y="304"/>
                    </a:cubicBezTo>
                    <a:cubicBezTo>
                      <a:pt x="987" y="299"/>
                      <a:pt x="994" y="289"/>
                      <a:pt x="994" y="279"/>
                    </a:cubicBezTo>
                    <a:cubicBezTo>
                      <a:pt x="994" y="274"/>
                      <a:pt x="993" y="269"/>
                      <a:pt x="990" y="265"/>
                    </a:cubicBezTo>
                    <a:cubicBezTo>
                      <a:pt x="987" y="259"/>
                      <a:pt x="983" y="253"/>
                      <a:pt x="979" y="247"/>
                    </a:cubicBezTo>
                    <a:cubicBezTo>
                      <a:pt x="974" y="239"/>
                      <a:pt x="965" y="234"/>
                      <a:pt x="956" y="234"/>
                    </a:cubicBezTo>
                    <a:cubicBezTo>
                      <a:pt x="956" y="234"/>
                      <a:pt x="956" y="234"/>
                      <a:pt x="956" y="234"/>
                    </a:cubicBezTo>
                    <a:cubicBezTo>
                      <a:pt x="951" y="234"/>
                      <a:pt x="945" y="236"/>
                      <a:pt x="940" y="240"/>
                    </a:cubicBezTo>
                    <a:cubicBezTo>
                      <a:pt x="930" y="248"/>
                      <a:pt x="930" y="248"/>
                      <a:pt x="930" y="248"/>
                    </a:cubicBezTo>
                    <a:cubicBezTo>
                      <a:pt x="923" y="253"/>
                      <a:pt x="916" y="255"/>
                      <a:pt x="909" y="255"/>
                    </a:cubicBezTo>
                    <a:cubicBezTo>
                      <a:pt x="898" y="255"/>
                      <a:pt x="888" y="250"/>
                      <a:pt x="881" y="242"/>
                    </a:cubicBezTo>
                    <a:cubicBezTo>
                      <a:pt x="881" y="241"/>
                      <a:pt x="881" y="241"/>
                      <a:pt x="881" y="241"/>
                    </a:cubicBezTo>
                    <a:cubicBezTo>
                      <a:pt x="880" y="241"/>
                      <a:pt x="880" y="241"/>
                      <a:pt x="880" y="241"/>
                    </a:cubicBezTo>
                    <a:cubicBezTo>
                      <a:pt x="872" y="237"/>
                      <a:pt x="868" y="228"/>
                      <a:pt x="868" y="220"/>
                    </a:cubicBezTo>
                    <a:cubicBezTo>
                      <a:pt x="868" y="213"/>
                      <a:pt x="870" y="206"/>
                      <a:pt x="877" y="202"/>
                    </a:cubicBezTo>
                    <a:cubicBezTo>
                      <a:pt x="895" y="187"/>
                      <a:pt x="895" y="187"/>
                      <a:pt x="895" y="187"/>
                    </a:cubicBezTo>
                    <a:cubicBezTo>
                      <a:pt x="902" y="182"/>
                      <a:pt x="906" y="174"/>
                      <a:pt x="906" y="166"/>
                    </a:cubicBezTo>
                    <a:cubicBezTo>
                      <a:pt x="906" y="159"/>
                      <a:pt x="903" y="151"/>
                      <a:pt x="898" y="146"/>
                    </a:cubicBezTo>
                    <a:cubicBezTo>
                      <a:pt x="892" y="141"/>
                      <a:pt x="887" y="136"/>
                      <a:pt x="882" y="132"/>
                    </a:cubicBezTo>
                    <a:cubicBezTo>
                      <a:pt x="877" y="127"/>
                      <a:pt x="870" y="125"/>
                      <a:pt x="864" y="125"/>
                    </a:cubicBezTo>
                    <a:cubicBezTo>
                      <a:pt x="864" y="125"/>
                      <a:pt x="864" y="125"/>
                      <a:pt x="864" y="125"/>
                    </a:cubicBezTo>
                    <a:cubicBezTo>
                      <a:pt x="856" y="125"/>
                      <a:pt x="847" y="129"/>
                      <a:pt x="842" y="136"/>
                    </a:cubicBezTo>
                    <a:cubicBezTo>
                      <a:pt x="835" y="147"/>
                      <a:pt x="835" y="147"/>
                      <a:pt x="835" y="147"/>
                    </a:cubicBezTo>
                    <a:cubicBezTo>
                      <a:pt x="828" y="156"/>
                      <a:pt x="817" y="161"/>
                      <a:pt x="806" y="161"/>
                    </a:cubicBezTo>
                    <a:cubicBezTo>
                      <a:pt x="798" y="161"/>
                      <a:pt x="789" y="158"/>
                      <a:pt x="782" y="151"/>
                    </a:cubicBezTo>
                    <a:cubicBezTo>
                      <a:pt x="775" y="144"/>
                      <a:pt x="772" y="136"/>
                      <a:pt x="772" y="127"/>
                    </a:cubicBezTo>
                    <a:cubicBezTo>
                      <a:pt x="772" y="119"/>
                      <a:pt x="774" y="112"/>
                      <a:pt x="779" y="105"/>
                    </a:cubicBezTo>
                    <a:cubicBezTo>
                      <a:pt x="784" y="98"/>
                      <a:pt x="784" y="98"/>
                      <a:pt x="784" y="98"/>
                    </a:cubicBezTo>
                    <a:cubicBezTo>
                      <a:pt x="788" y="93"/>
                      <a:pt x="790" y="88"/>
                      <a:pt x="790" y="82"/>
                    </a:cubicBezTo>
                    <a:cubicBezTo>
                      <a:pt x="790" y="72"/>
                      <a:pt x="784" y="63"/>
                      <a:pt x="775" y="58"/>
                    </a:cubicBezTo>
                    <a:cubicBezTo>
                      <a:pt x="775" y="58"/>
                      <a:pt x="775" y="58"/>
                      <a:pt x="775" y="58"/>
                    </a:cubicBezTo>
                    <a:cubicBezTo>
                      <a:pt x="769" y="55"/>
                      <a:pt x="762" y="52"/>
                      <a:pt x="756" y="49"/>
                    </a:cubicBezTo>
                    <a:cubicBezTo>
                      <a:pt x="752" y="47"/>
                      <a:pt x="748" y="46"/>
                      <a:pt x="744" y="46"/>
                    </a:cubicBezTo>
                    <a:cubicBezTo>
                      <a:pt x="733" y="46"/>
                      <a:pt x="723" y="53"/>
                      <a:pt x="719" y="64"/>
                    </a:cubicBezTo>
                    <a:cubicBezTo>
                      <a:pt x="715" y="75"/>
                      <a:pt x="715" y="75"/>
                      <a:pt x="715" y="75"/>
                    </a:cubicBezTo>
                    <a:cubicBezTo>
                      <a:pt x="710" y="90"/>
                      <a:pt x="697" y="99"/>
                      <a:pt x="682" y="99"/>
                    </a:cubicBezTo>
                    <a:cubicBezTo>
                      <a:pt x="682" y="99"/>
                      <a:pt x="682" y="99"/>
                      <a:pt x="682" y="99"/>
                    </a:cubicBezTo>
                    <a:cubicBezTo>
                      <a:pt x="680" y="99"/>
                      <a:pt x="678" y="99"/>
                      <a:pt x="676" y="99"/>
                    </a:cubicBezTo>
                    <a:cubicBezTo>
                      <a:pt x="668" y="97"/>
                      <a:pt x="660" y="93"/>
                      <a:pt x="655" y="87"/>
                    </a:cubicBezTo>
                    <a:cubicBezTo>
                      <a:pt x="650" y="81"/>
                      <a:pt x="648" y="73"/>
                      <a:pt x="648" y="65"/>
                    </a:cubicBezTo>
                    <a:cubicBezTo>
                      <a:pt x="648" y="61"/>
                      <a:pt x="648" y="57"/>
                      <a:pt x="649" y="53"/>
                    </a:cubicBezTo>
                    <a:cubicBezTo>
                      <a:pt x="653" y="44"/>
                      <a:pt x="653" y="44"/>
                      <a:pt x="653" y="44"/>
                    </a:cubicBezTo>
                    <a:cubicBezTo>
                      <a:pt x="654" y="41"/>
                      <a:pt x="654" y="38"/>
                      <a:pt x="654" y="35"/>
                    </a:cubicBezTo>
                    <a:cubicBezTo>
                      <a:pt x="654" y="22"/>
                      <a:pt x="646" y="11"/>
                      <a:pt x="633" y="8"/>
                    </a:cubicBezTo>
                    <a:cubicBezTo>
                      <a:pt x="626" y="7"/>
                      <a:pt x="619" y="5"/>
                      <a:pt x="612" y="4"/>
                    </a:cubicBezTo>
                    <a:cubicBezTo>
                      <a:pt x="610" y="4"/>
                      <a:pt x="609" y="4"/>
                      <a:pt x="607" y="4"/>
                    </a:cubicBezTo>
                    <a:cubicBezTo>
                      <a:pt x="593" y="4"/>
                      <a:pt x="581" y="15"/>
                      <a:pt x="581" y="30"/>
                    </a:cubicBezTo>
                    <a:cubicBezTo>
                      <a:pt x="580" y="41"/>
                      <a:pt x="580" y="41"/>
                      <a:pt x="580" y="41"/>
                    </a:cubicBezTo>
                    <a:cubicBezTo>
                      <a:pt x="579" y="50"/>
                      <a:pt x="576" y="58"/>
                      <a:pt x="571" y="64"/>
                    </a:cubicBezTo>
                    <a:cubicBezTo>
                      <a:pt x="565" y="70"/>
                      <a:pt x="558" y="74"/>
                      <a:pt x="550" y="75"/>
                    </a:cubicBezTo>
                    <a:cubicBezTo>
                      <a:pt x="548" y="75"/>
                      <a:pt x="547" y="75"/>
                      <a:pt x="545" y="75"/>
                    </a:cubicBezTo>
                    <a:cubicBezTo>
                      <a:pt x="536" y="75"/>
                      <a:pt x="527" y="71"/>
                      <a:pt x="521" y="65"/>
                    </a:cubicBezTo>
                    <a:cubicBezTo>
                      <a:pt x="515" y="59"/>
                      <a:pt x="511" y="50"/>
                      <a:pt x="511" y="41"/>
                    </a:cubicBezTo>
                    <a:cubicBezTo>
                      <a:pt x="511" y="40"/>
                      <a:pt x="511" y="40"/>
                      <a:pt x="511" y="39"/>
                    </a:cubicBezTo>
                    <a:cubicBezTo>
                      <a:pt x="511" y="39"/>
                      <a:pt x="511" y="39"/>
                      <a:pt x="511" y="39"/>
                    </a:cubicBezTo>
                    <a:cubicBezTo>
                      <a:pt x="511" y="29"/>
                      <a:pt x="511" y="29"/>
                      <a:pt x="511" y="29"/>
                    </a:cubicBezTo>
                    <a:cubicBezTo>
                      <a:pt x="511" y="28"/>
                      <a:pt x="511" y="28"/>
                      <a:pt x="511" y="27"/>
                    </a:cubicBezTo>
                    <a:cubicBezTo>
                      <a:pt x="511" y="12"/>
                      <a:pt x="499" y="0"/>
                      <a:pt x="485"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
              <p:cNvSpPr>
                <a:spLocks noEditPoints="1"/>
              </p:cNvSpPr>
              <p:nvPr userDrawn="1"/>
            </p:nvSpPr>
            <p:spPr bwMode="auto">
              <a:xfrm>
                <a:off x="5566811" y="1213642"/>
                <a:ext cx="6665912" cy="6645275"/>
              </a:xfrm>
              <a:custGeom>
                <a:avLst/>
                <a:gdLst>
                  <a:gd name="T0" fmla="*/ 3857 w 8905"/>
                  <a:gd name="T1" fmla="*/ 8821 h 8870"/>
                  <a:gd name="T2" fmla="*/ 5034 w 8905"/>
                  <a:gd name="T3" fmla="*/ 8849 h 8870"/>
                  <a:gd name="T4" fmla="*/ 3437 w 8905"/>
                  <a:gd name="T5" fmla="*/ 8536 h 8870"/>
                  <a:gd name="T6" fmla="*/ 4637 w 8905"/>
                  <a:gd name="T7" fmla="*/ 8592 h 8870"/>
                  <a:gd name="T8" fmla="*/ 3452 w 8905"/>
                  <a:gd name="T9" fmla="*/ 8518 h 8870"/>
                  <a:gd name="T10" fmla="*/ 4552 w 8905"/>
                  <a:gd name="T11" fmla="*/ 8335 h 8870"/>
                  <a:gd name="T12" fmla="*/ 3170 w 8905"/>
                  <a:gd name="T13" fmla="*/ 8025 h 8870"/>
                  <a:gd name="T14" fmla="*/ 5164 w 8905"/>
                  <a:gd name="T15" fmla="*/ 8421 h 8870"/>
                  <a:gd name="T16" fmla="*/ 2375 w 8905"/>
                  <a:gd name="T17" fmla="*/ 8012 h 8870"/>
                  <a:gd name="T18" fmla="*/ 2397 w 8905"/>
                  <a:gd name="T19" fmla="*/ 8375 h 8870"/>
                  <a:gd name="T20" fmla="*/ 1783 w 8905"/>
                  <a:gd name="T21" fmla="*/ 7752 h 8870"/>
                  <a:gd name="T22" fmla="*/ 1901 w 8905"/>
                  <a:gd name="T23" fmla="*/ 7599 h 8870"/>
                  <a:gd name="T24" fmla="*/ 5359 w 8905"/>
                  <a:gd name="T25" fmla="*/ 7347 h 8870"/>
                  <a:gd name="T26" fmla="*/ 4450 w 8905"/>
                  <a:gd name="T27" fmla="*/ 7486 h 8870"/>
                  <a:gd name="T28" fmla="*/ 3150 w 8905"/>
                  <a:gd name="T29" fmla="*/ 7184 h 8870"/>
                  <a:gd name="T30" fmla="*/ 4106 w 8905"/>
                  <a:gd name="T31" fmla="*/ 7318 h 8870"/>
                  <a:gd name="T32" fmla="*/ 3047 w 8905"/>
                  <a:gd name="T33" fmla="*/ 7133 h 8870"/>
                  <a:gd name="T34" fmla="*/ 3750 w 8905"/>
                  <a:gd name="T35" fmla="*/ 6727 h 8870"/>
                  <a:gd name="T36" fmla="*/ 5233 w 8905"/>
                  <a:gd name="T37" fmla="*/ 6701 h 8870"/>
                  <a:gd name="T38" fmla="*/ 3645 w 8905"/>
                  <a:gd name="T39" fmla="*/ 6692 h 8870"/>
                  <a:gd name="T40" fmla="*/ 3253 w 8905"/>
                  <a:gd name="T41" fmla="*/ 6520 h 8870"/>
                  <a:gd name="T42" fmla="*/ 2301 w 8905"/>
                  <a:gd name="T43" fmla="*/ 6469 h 8870"/>
                  <a:gd name="T44" fmla="*/ 2008 w 8905"/>
                  <a:gd name="T45" fmla="*/ 6004 h 8870"/>
                  <a:gd name="T46" fmla="*/ 1497 w 8905"/>
                  <a:gd name="T47" fmla="*/ 7766 h 8870"/>
                  <a:gd name="T48" fmla="*/ 774 w 8905"/>
                  <a:gd name="T49" fmla="*/ 6328 h 8870"/>
                  <a:gd name="T50" fmla="*/ 363 w 8905"/>
                  <a:gd name="T51" fmla="*/ 5788 h 8870"/>
                  <a:gd name="T52" fmla="*/ 477 w 8905"/>
                  <a:gd name="T53" fmla="*/ 5750 h 8870"/>
                  <a:gd name="T54" fmla="*/ 592 w 8905"/>
                  <a:gd name="T55" fmla="*/ 5710 h 8870"/>
                  <a:gd name="T56" fmla="*/ 1836 w 8905"/>
                  <a:gd name="T57" fmla="*/ 5695 h 8870"/>
                  <a:gd name="T58" fmla="*/ 255 w 8905"/>
                  <a:gd name="T59" fmla="*/ 5224 h 8870"/>
                  <a:gd name="T60" fmla="*/ 389 w 8905"/>
                  <a:gd name="T61" fmla="*/ 5214 h 8870"/>
                  <a:gd name="T62" fmla="*/ 6545 w 8905"/>
                  <a:gd name="T63" fmla="*/ 6655 h 8870"/>
                  <a:gd name="T64" fmla="*/ 1403 w 8905"/>
                  <a:gd name="T65" fmla="*/ 4350 h 8870"/>
                  <a:gd name="T66" fmla="*/ 2060 w 8905"/>
                  <a:gd name="T67" fmla="*/ 4277 h 8870"/>
                  <a:gd name="T68" fmla="*/ 7356 w 8905"/>
                  <a:gd name="T69" fmla="*/ 4434 h 8870"/>
                  <a:gd name="T70" fmla="*/ 1427 w 8905"/>
                  <a:gd name="T71" fmla="*/ 4082 h 8870"/>
                  <a:gd name="T72" fmla="*/ 5571 w 8905"/>
                  <a:gd name="T73" fmla="*/ 6564 h 8870"/>
                  <a:gd name="T74" fmla="*/ 6672 w 8905"/>
                  <a:gd name="T75" fmla="*/ 2342 h 8870"/>
                  <a:gd name="T76" fmla="*/ 4455 w 8905"/>
                  <a:gd name="T77" fmla="*/ 1385 h 8870"/>
                  <a:gd name="T78" fmla="*/ 3490 w 8905"/>
                  <a:gd name="T79" fmla="*/ 757 h 8870"/>
                  <a:gd name="T80" fmla="*/ 2062 w 8905"/>
                  <a:gd name="T81" fmla="*/ 1060 h 8870"/>
                  <a:gd name="T82" fmla="*/ 1003 w 8905"/>
                  <a:gd name="T83" fmla="*/ 1751 h 8870"/>
                  <a:gd name="T84" fmla="*/ 252 w 8905"/>
                  <a:gd name="T85" fmla="*/ 2960 h 8870"/>
                  <a:gd name="T86" fmla="*/ 223 w 8905"/>
                  <a:gd name="T87" fmla="*/ 4589 h 8870"/>
                  <a:gd name="T88" fmla="*/ 8 w 8905"/>
                  <a:gd name="T89" fmla="*/ 4383 h 8870"/>
                  <a:gd name="T90" fmla="*/ 613 w 8905"/>
                  <a:gd name="T91" fmla="*/ 2896 h 8870"/>
                  <a:gd name="T92" fmla="*/ 1426 w 8905"/>
                  <a:gd name="T93" fmla="*/ 1964 h 8870"/>
                  <a:gd name="T94" fmla="*/ 2537 w 8905"/>
                  <a:gd name="T95" fmla="*/ 551 h 8870"/>
                  <a:gd name="T96" fmla="*/ 4263 w 8905"/>
                  <a:gd name="T97" fmla="*/ 215 h 8870"/>
                  <a:gd name="T98" fmla="*/ 6077 w 8905"/>
                  <a:gd name="T99" fmla="*/ 528 h 8870"/>
                  <a:gd name="T100" fmla="*/ 7518 w 8905"/>
                  <a:gd name="T101" fmla="*/ 1528 h 8870"/>
                  <a:gd name="T102" fmla="*/ 8469 w 8905"/>
                  <a:gd name="T103" fmla="*/ 3104 h 8870"/>
                  <a:gd name="T104" fmla="*/ 8695 w 8905"/>
                  <a:gd name="T105" fmla="*/ 4852 h 8870"/>
                  <a:gd name="T106" fmla="*/ 7819 w 8905"/>
                  <a:gd name="T107" fmla="*/ 6262 h 8870"/>
                  <a:gd name="T108" fmla="*/ 6893 w 8905"/>
                  <a:gd name="T109" fmla="*/ 7883 h 8870"/>
                  <a:gd name="T110" fmla="*/ 5752 w 8905"/>
                  <a:gd name="T111" fmla="*/ 8152 h 8870"/>
                  <a:gd name="T112" fmla="*/ 7328 w 8905"/>
                  <a:gd name="T113" fmla="*/ 7834 h 8870"/>
                  <a:gd name="T114" fmla="*/ 8288 w 8905"/>
                  <a:gd name="T115" fmla="*/ 5983 h 8870"/>
                  <a:gd name="T116" fmla="*/ 8905 w 8905"/>
                  <a:gd name="T117" fmla="*/ 4487 h 8870"/>
                  <a:gd name="T118" fmla="*/ 8251 w 8905"/>
                  <a:gd name="T119" fmla="*/ 3156 h 8870"/>
                  <a:gd name="T120" fmla="*/ 7602 w 8905"/>
                  <a:gd name="T121" fmla="*/ 1373 h 8870"/>
                  <a:gd name="T122" fmla="*/ 6069 w 8905"/>
                  <a:gd name="T123" fmla="*/ 525 h 8870"/>
                  <a:gd name="T124" fmla="*/ 4266 w 8905"/>
                  <a:gd name="T125" fmla="*/ 303 h 8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05" h="8870">
                    <a:moveTo>
                      <a:pt x="4720" y="8823"/>
                    </a:moveTo>
                    <a:cubicBezTo>
                      <a:pt x="4731" y="8840"/>
                      <a:pt x="4731" y="8840"/>
                      <a:pt x="4731" y="8840"/>
                    </a:cubicBezTo>
                    <a:cubicBezTo>
                      <a:pt x="4762" y="8859"/>
                      <a:pt x="4798" y="8870"/>
                      <a:pt x="4837" y="8870"/>
                    </a:cubicBezTo>
                    <a:cubicBezTo>
                      <a:pt x="4842" y="8870"/>
                      <a:pt x="4848" y="8870"/>
                      <a:pt x="4853" y="8869"/>
                    </a:cubicBezTo>
                    <a:cubicBezTo>
                      <a:pt x="4878" y="8861"/>
                      <a:pt x="4878" y="8861"/>
                      <a:pt x="4878" y="8861"/>
                    </a:cubicBezTo>
                    <a:cubicBezTo>
                      <a:pt x="4878" y="8859"/>
                      <a:pt x="4878" y="8859"/>
                      <a:pt x="4878" y="8859"/>
                    </a:cubicBezTo>
                    <a:cubicBezTo>
                      <a:pt x="4870" y="8860"/>
                      <a:pt x="4863" y="8861"/>
                      <a:pt x="4855" y="8861"/>
                    </a:cubicBezTo>
                    <a:cubicBezTo>
                      <a:pt x="4849" y="8862"/>
                      <a:pt x="4843" y="8862"/>
                      <a:pt x="4837" y="8862"/>
                    </a:cubicBezTo>
                    <a:cubicBezTo>
                      <a:pt x="4793" y="8862"/>
                      <a:pt x="4753" y="8848"/>
                      <a:pt x="4720" y="8823"/>
                    </a:cubicBezTo>
                    <a:moveTo>
                      <a:pt x="4678" y="8792"/>
                    </a:moveTo>
                    <a:cubicBezTo>
                      <a:pt x="4678" y="8792"/>
                      <a:pt x="4677" y="8792"/>
                      <a:pt x="4677" y="8792"/>
                    </a:cubicBezTo>
                    <a:cubicBezTo>
                      <a:pt x="4679" y="8794"/>
                      <a:pt x="4681" y="8797"/>
                      <a:pt x="4683" y="8799"/>
                    </a:cubicBezTo>
                    <a:cubicBezTo>
                      <a:pt x="4678" y="8792"/>
                      <a:pt x="4678" y="8792"/>
                      <a:pt x="4678" y="8792"/>
                    </a:cubicBezTo>
                    <a:moveTo>
                      <a:pt x="3477" y="8739"/>
                    </a:moveTo>
                    <a:cubicBezTo>
                      <a:pt x="3505" y="8771"/>
                      <a:pt x="3544" y="8795"/>
                      <a:pt x="3590" y="8804"/>
                    </a:cubicBezTo>
                    <a:cubicBezTo>
                      <a:pt x="3649" y="8815"/>
                      <a:pt x="3708" y="8826"/>
                      <a:pt x="3767" y="8835"/>
                    </a:cubicBezTo>
                    <a:cubicBezTo>
                      <a:pt x="3778" y="8837"/>
                      <a:pt x="3788" y="8838"/>
                      <a:pt x="3799" y="8838"/>
                    </a:cubicBezTo>
                    <a:cubicBezTo>
                      <a:pt x="3819" y="8838"/>
                      <a:pt x="3839" y="8835"/>
                      <a:pt x="3857" y="8829"/>
                    </a:cubicBezTo>
                    <a:cubicBezTo>
                      <a:pt x="3857" y="8821"/>
                      <a:pt x="3857" y="8821"/>
                      <a:pt x="3857" y="8821"/>
                    </a:cubicBezTo>
                    <a:cubicBezTo>
                      <a:pt x="3839" y="8826"/>
                      <a:pt x="3819" y="8830"/>
                      <a:pt x="3799" y="8830"/>
                    </a:cubicBezTo>
                    <a:cubicBezTo>
                      <a:pt x="3789" y="8830"/>
                      <a:pt x="3778" y="8829"/>
                      <a:pt x="3768" y="8827"/>
                    </a:cubicBezTo>
                    <a:cubicBezTo>
                      <a:pt x="3709" y="8818"/>
                      <a:pt x="3650" y="8808"/>
                      <a:pt x="3592" y="8796"/>
                    </a:cubicBezTo>
                    <a:cubicBezTo>
                      <a:pt x="3584" y="8794"/>
                      <a:pt x="3576" y="8792"/>
                      <a:pt x="3568" y="8790"/>
                    </a:cubicBezTo>
                    <a:cubicBezTo>
                      <a:pt x="3565" y="8793"/>
                      <a:pt x="3565" y="8793"/>
                      <a:pt x="3565" y="8793"/>
                    </a:cubicBezTo>
                    <a:cubicBezTo>
                      <a:pt x="3542" y="8779"/>
                      <a:pt x="3542" y="8779"/>
                      <a:pt x="3542" y="8779"/>
                    </a:cubicBezTo>
                    <a:cubicBezTo>
                      <a:pt x="3531" y="8774"/>
                      <a:pt x="3521" y="8767"/>
                      <a:pt x="3512" y="8761"/>
                    </a:cubicBezTo>
                    <a:cubicBezTo>
                      <a:pt x="3504" y="8756"/>
                      <a:pt x="3504" y="8756"/>
                      <a:pt x="3504" y="8756"/>
                    </a:cubicBezTo>
                    <a:cubicBezTo>
                      <a:pt x="3477" y="8739"/>
                      <a:pt x="3477" y="8739"/>
                      <a:pt x="3477" y="8739"/>
                    </a:cubicBezTo>
                    <a:moveTo>
                      <a:pt x="3465" y="8710"/>
                    </a:moveTo>
                    <a:cubicBezTo>
                      <a:pt x="3465" y="8710"/>
                      <a:pt x="3465" y="8710"/>
                      <a:pt x="3465" y="8710"/>
                    </a:cubicBezTo>
                    <a:cubicBezTo>
                      <a:pt x="3465" y="8710"/>
                      <a:pt x="3465" y="8710"/>
                      <a:pt x="3465" y="8710"/>
                    </a:cubicBezTo>
                    <a:cubicBezTo>
                      <a:pt x="3465" y="8710"/>
                      <a:pt x="3465" y="8710"/>
                      <a:pt x="3465" y="8710"/>
                    </a:cubicBezTo>
                    <a:moveTo>
                      <a:pt x="5204" y="8703"/>
                    </a:moveTo>
                    <a:cubicBezTo>
                      <a:pt x="5193" y="8711"/>
                      <a:pt x="5193" y="8711"/>
                      <a:pt x="5193" y="8711"/>
                    </a:cubicBezTo>
                    <a:cubicBezTo>
                      <a:pt x="5169" y="8778"/>
                      <a:pt x="5110" y="8831"/>
                      <a:pt x="5033" y="8841"/>
                    </a:cubicBezTo>
                    <a:cubicBezTo>
                      <a:pt x="4988" y="8847"/>
                      <a:pt x="4942" y="8853"/>
                      <a:pt x="4896" y="8857"/>
                    </a:cubicBezTo>
                    <a:cubicBezTo>
                      <a:pt x="4897" y="8865"/>
                      <a:pt x="4897" y="8865"/>
                      <a:pt x="4897" y="8865"/>
                    </a:cubicBezTo>
                    <a:cubicBezTo>
                      <a:pt x="4943" y="8861"/>
                      <a:pt x="4989" y="8855"/>
                      <a:pt x="5034" y="8849"/>
                    </a:cubicBezTo>
                    <a:cubicBezTo>
                      <a:pt x="5118" y="8838"/>
                      <a:pt x="5182" y="8778"/>
                      <a:pt x="5204" y="8703"/>
                    </a:cubicBezTo>
                    <a:moveTo>
                      <a:pt x="3996" y="8615"/>
                    </a:moveTo>
                    <a:cubicBezTo>
                      <a:pt x="3994" y="8643"/>
                      <a:pt x="3994" y="8643"/>
                      <a:pt x="3994" y="8643"/>
                    </a:cubicBezTo>
                    <a:cubicBezTo>
                      <a:pt x="3990" y="8721"/>
                      <a:pt x="3942" y="8785"/>
                      <a:pt x="3876" y="8814"/>
                    </a:cubicBezTo>
                    <a:cubicBezTo>
                      <a:pt x="3876" y="8822"/>
                      <a:pt x="3876" y="8822"/>
                      <a:pt x="3876" y="8822"/>
                    </a:cubicBezTo>
                    <a:cubicBezTo>
                      <a:pt x="3946" y="8794"/>
                      <a:pt x="3998" y="8726"/>
                      <a:pt x="4002" y="8644"/>
                    </a:cubicBezTo>
                    <a:cubicBezTo>
                      <a:pt x="4004" y="8617"/>
                      <a:pt x="4004" y="8617"/>
                      <a:pt x="4004" y="8617"/>
                    </a:cubicBezTo>
                    <a:cubicBezTo>
                      <a:pt x="4001" y="8616"/>
                      <a:pt x="3999" y="8615"/>
                      <a:pt x="3996" y="8615"/>
                    </a:cubicBezTo>
                    <a:moveTo>
                      <a:pt x="4644" y="8609"/>
                    </a:moveTo>
                    <a:cubicBezTo>
                      <a:pt x="4641" y="8610"/>
                      <a:pt x="4639" y="8611"/>
                      <a:pt x="4636" y="8611"/>
                    </a:cubicBezTo>
                    <a:cubicBezTo>
                      <a:pt x="4634" y="8655"/>
                      <a:pt x="4634" y="8655"/>
                      <a:pt x="4634" y="8655"/>
                    </a:cubicBezTo>
                    <a:cubicBezTo>
                      <a:pt x="4633" y="8659"/>
                      <a:pt x="4633" y="8662"/>
                      <a:pt x="4633" y="8666"/>
                    </a:cubicBezTo>
                    <a:cubicBezTo>
                      <a:pt x="4633" y="8706"/>
                      <a:pt x="4645" y="8744"/>
                      <a:pt x="4666" y="8776"/>
                    </a:cubicBezTo>
                    <a:cubicBezTo>
                      <a:pt x="4668" y="8775"/>
                      <a:pt x="4671" y="8775"/>
                      <a:pt x="4674" y="8774"/>
                    </a:cubicBezTo>
                    <a:cubicBezTo>
                      <a:pt x="4653" y="8743"/>
                      <a:pt x="4641" y="8706"/>
                      <a:pt x="4641" y="8666"/>
                    </a:cubicBezTo>
                    <a:cubicBezTo>
                      <a:pt x="4641" y="8662"/>
                      <a:pt x="4641" y="8659"/>
                      <a:pt x="4642" y="8655"/>
                    </a:cubicBezTo>
                    <a:cubicBezTo>
                      <a:pt x="4644" y="8609"/>
                      <a:pt x="4644" y="8609"/>
                      <a:pt x="4644" y="8609"/>
                    </a:cubicBezTo>
                    <a:moveTo>
                      <a:pt x="3439" y="8531"/>
                    </a:moveTo>
                    <a:cubicBezTo>
                      <a:pt x="3437" y="8536"/>
                      <a:pt x="3437" y="8536"/>
                      <a:pt x="3437" y="8536"/>
                    </a:cubicBezTo>
                    <a:cubicBezTo>
                      <a:pt x="3429" y="8558"/>
                      <a:pt x="3426" y="8581"/>
                      <a:pt x="3426" y="8603"/>
                    </a:cubicBezTo>
                    <a:cubicBezTo>
                      <a:pt x="3426" y="8637"/>
                      <a:pt x="3434" y="8670"/>
                      <a:pt x="3449" y="8699"/>
                    </a:cubicBezTo>
                    <a:cubicBezTo>
                      <a:pt x="3453" y="8688"/>
                      <a:pt x="3453" y="8688"/>
                      <a:pt x="3453" y="8688"/>
                    </a:cubicBezTo>
                    <a:cubicBezTo>
                      <a:pt x="3440" y="8662"/>
                      <a:pt x="3434" y="8633"/>
                      <a:pt x="3434" y="8603"/>
                    </a:cubicBezTo>
                    <a:cubicBezTo>
                      <a:pt x="3434" y="8582"/>
                      <a:pt x="3437" y="8560"/>
                      <a:pt x="3445" y="8538"/>
                    </a:cubicBezTo>
                    <a:cubicBezTo>
                      <a:pt x="3445" y="8536"/>
                      <a:pt x="3445" y="8536"/>
                      <a:pt x="3445" y="8536"/>
                    </a:cubicBezTo>
                    <a:cubicBezTo>
                      <a:pt x="3443" y="8534"/>
                      <a:pt x="3441" y="8533"/>
                      <a:pt x="3439" y="8531"/>
                    </a:cubicBezTo>
                    <a:moveTo>
                      <a:pt x="4028" y="8419"/>
                    </a:moveTo>
                    <a:cubicBezTo>
                      <a:pt x="4012" y="8454"/>
                      <a:pt x="4002" y="8493"/>
                      <a:pt x="4000" y="8534"/>
                    </a:cubicBezTo>
                    <a:cubicBezTo>
                      <a:pt x="3997" y="8596"/>
                      <a:pt x="3997" y="8596"/>
                      <a:pt x="3997" y="8596"/>
                    </a:cubicBezTo>
                    <a:cubicBezTo>
                      <a:pt x="4000" y="8597"/>
                      <a:pt x="4002" y="8598"/>
                      <a:pt x="4005" y="8598"/>
                    </a:cubicBezTo>
                    <a:cubicBezTo>
                      <a:pt x="4008" y="8535"/>
                      <a:pt x="4008" y="8535"/>
                      <a:pt x="4008" y="8535"/>
                    </a:cubicBezTo>
                    <a:cubicBezTo>
                      <a:pt x="4010" y="8494"/>
                      <a:pt x="4020" y="8456"/>
                      <a:pt x="4036" y="8421"/>
                    </a:cubicBezTo>
                    <a:cubicBezTo>
                      <a:pt x="4033" y="8420"/>
                      <a:pt x="4031" y="8420"/>
                      <a:pt x="4028" y="8419"/>
                    </a:cubicBezTo>
                    <a:moveTo>
                      <a:pt x="4616" y="8414"/>
                    </a:moveTo>
                    <a:cubicBezTo>
                      <a:pt x="4613" y="8415"/>
                      <a:pt x="4611" y="8415"/>
                      <a:pt x="4608" y="8416"/>
                    </a:cubicBezTo>
                    <a:cubicBezTo>
                      <a:pt x="4628" y="8457"/>
                      <a:pt x="4639" y="8503"/>
                      <a:pt x="4639" y="8551"/>
                    </a:cubicBezTo>
                    <a:cubicBezTo>
                      <a:pt x="4639" y="8556"/>
                      <a:pt x="4638" y="8562"/>
                      <a:pt x="4638" y="8567"/>
                    </a:cubicBezTo>
                    <a:cubicBezTo>
                      <a:pt x="4637" y="8592"/>
                      <a:pt x="4637" y="8592"/>
                      <a:pt x="4637" y="8592"/>
                    </a:cubicBezTo>
                    <a:cubicBezTo>
                      <a:pt x="4640" y="8591"/>
                      <a:pt x="4642" y="8591"/>
                      <a:pt x="4645" y="8590"/>
                    </a:cubicBezTo>
                    <a:cubicBezTo>
                      <a:pt x="4646" y="8568"/>
                      <a:pt x="4646" y="8568"/>
                      <a:pt x="4646" y="8568"/>
                    </a:cubicBezTo>
                    <a:cubicBezTo>
                      <a:pt x="4646" y="8562"/>
                      <a:pt x="4647" y="8557"/>
                      <a:pt x="4647" y="8551"/>
                    </a:cubicBezTo>
                    <a:cubicBezTo>
                      <a:pt x="4647" y="8502"/>
                      <a:pt x="4636" y="8456"/>
                      <a:pt x="4616" y="8414"/>
                    </a:cubicBezTo>
                    <a:moveTo>
                      <a:pt x="4069" y="8352"/>
                    </a:moveTo>
                    <a:cubicBezTo>
                      <a:pt x="4056" y="8368"/>
                      <a:pt x="4045" y="8384"/>
                      <a:pt x="4036" y="8402"/>
                    </a:cubicBezTo>
                    <a:cubicBezTo>
                      <a:pt x="4039" y="8403"/>
                      <a:pt x="4041" y="8404"/>
                      <a:pt x="4044" y="8405"/>
                    </a:cubicBezTo>
                    <a:cubicBezTo>
                      <a:pt x="4053" y="8387"/>
                      <a:pt x="4064" y="8370"/>
                      <a:pt x="4077" y="8354"/>
                    </a:cubicBezTo>
                    <a:cubicBezTo>
                      <a:pt x="4074" y="8353"/>
                      <a:pt x="4071" y="8353"/>
                      <a:pt x="4069" y="8352"/>
                    </a:cubicBezTo>
                    <a:moveTo>
                      <a:pt x="4574" y="8348"/>
                    </a:moveTo>
                    <a:cubicBezTo>
                      <a:pt x="4571" y="8348"/>
                      <a:pt x="4568" y="8349"/>
                      <a:pt x="4566" y="8350"/>
                    </a:cubicBezTo>
                    <a:cubicBezTo>
                      <a:pt x="4578" y="8365"/>
                      <a:pt x="4590" y="8382"/>
                      <a:pt x="4600" y="8400"/>
                    </a:cubicBezTo>
                    <a:cubicBezTo>
                      <a:pt x="4602" y="8399"/>
                      <a:pt x="4605" y="8398"/>
                      <a:pt x="4607" y="8397"/>
                    </a:cubicBezTo>
                    <a:cubicBezTo>
                      <a:pt x="4598" y="8380"/>
                      <a:pt x="4587" y="8363"/>
                      <a:pt x="4574" y="8348"/>
                    </a:cubicBezTo>
                    <a:moveTo>
                      <a:pt x="3484" y="8329"/>
                    </a:moveTo>
                    <a:cubicBezTo>
                      <a:pt x="3484" y="8336"/>
                      <a:pt x="3484" y="8342"/>
                      <a:pt x="3484" y="8349"/>
                    </a:cubicBezTo>
                    <a:cubicBezTo>
                      <a:pt x="3484" y="8383"/>
                      <a:pt x="3478" y="8418"/>
                      <a:pt x="3466" y="8452"/>
                    </a:cubicBezTo>
                    <a:cubicBezTo>
                      <a:pt x="3445" y="8513"/>
                      <a:pt x="3445" y="8513"/>
                      <a:pt x="3445" y="8513"/>
                    </a:cubicBezTo>
                    <a:cubicBezTo>
                      <a:pt x="3447" y="8514"/>
                      <a:pt x="3450" y="8516"/>
                      <a:pt x="3452" y="8518"/>
                    </a:cubicBezTo>
                    <a:cubicBezTo>
                      <a:pt x="3474" y="8455"/>
                      <a:pt x="3474" y="8455"/>
                      <a:pt x="3474" y="8455"/>
                    </a:cubicBezTo>
                    <a:cubicBezTo>
                      <a:pt x="3486" y="8420"/>
                      <a:pt x="3492" y="8384"/>
                      <a:pt x="3492" y="8349"/>
                    </a:cubicBezTo>
                    <a:cubicBezTo>
                      <a:pt x="3492" y="8345"/>
                      <a:pt x="3492" y="8341"/>
                      <a:pt x="3492" y="8337"/>
                    </a:cubicBezTo>
                    <a:cubicBezTo>
                      <a:pt x="3491" y="8336"/>
                      <a:pt x="3490" y="8335"/>
                      <a:pt x="3488" y="8334"/>
                    </a:cubicBezTo>
                    <a:cubicBezTo>
                      <a:pt x="3492" y="8330"/>
                      <a:pt x="3492" y="8330"/>
                      <a:pt x="3492" y="8330"/>
                    </a:cubicBezTo>
                    <a:cubicBezTo>
                      <a:pt x="3492" y="8330"/>
                      <a:pt x="3492" y="8330"/>
                      <a:pt x="3492" y="8330"/>
                    </a:cubicBezTo>
                    <a:cubicBezTo>
                      <a:pt x="3488" y="8334"/>
                      <a:pt x="3488" y="8334"/>
                      <a:pt x="3488" y="8334"/>
                    </a:cubicBezTo>
                    <a:cubicBezTo>
                      <a:pt x="3484" y="8329"/>
                      <a:pt x="3484" y="8329"/>
                      <a:pt x="3484" y="8329"/>
                    </a:cubicBezTo>
                    <a:moveTo>
                      <a:pt x="3488" y="8298"/>
                    </a:moveTo>
                    <a:cubicBezTo>
                      <a:pt x="3481" y="8306"/>
                      <a:pt x="3481" y="8306"/>
                      <a:pt x="3481" y="8306"/>
                    </a:cubicBezTo>
                    <a:cubicBezTo>
                      <a:pt x="3482" y="8312"/>
                      <a:pt x="3483" y="8319"/>
                      <a:pt x="3483" y="8326"/>
                    </a:cubicBezTo>
                    <a:cubicBezTo>
                      <a:pt x="3491" y="8318"/>
                      <a:pt x="3491" y="8318"/>
                      <a:pt x="3491" y="8318"/>
                    </a:cubicBezTo>
                    <a:cubicBezTo>
                      <a:pt x="3490" y="8311"/>
                      <a:pt x="3489" y="8305"/>
                      <a:pt x="3488" y="8298"/>
                    </a:cubicBezTo>
                    <a:moveTo>
                      <a:pt x="4323" y="8228"/>
                    </a:moveTo>
                    <a:cubicBezTo>
                      <a:pt x="4228" y="8228"/>
                      <a:pt x="4141" y="8270"/>
                      <a:pt x="4081" y="8337"/>
                    </a:cubicBezTo>
                    <a:cubicBezTo>
                      <a:pt x="4084" y="8337"/>
                      <a:pt x="4087" y="8338"/>
                      <a:pt x="4090" y="8339"/>
                    </a:cubicBezTo>
                    <a:cubicBezTo>
                      <a:pt x="4148" y="8275"/>
                      <a:pt x="4232" y="8236"/>
                      <a:pt x="4323" y="8236"/>
                    </a:cubicBezTo>
                    <a:cubicBezTo>
                      <a:pt x="4328" y="8236"/>
                      <a:pt x="4334" y="8236"/>
                      <a:pt x="4339" y="8236"/>
                    </a:cubicBezTo>
                    <a:cubicBezTo>
                      <a:pt x="4423" y="8240"/>
                      <a:pt x="4498" y="8278"/>
                      <a:pt x="4552" y="8335"/>
                    </a:cubicBezTo>
                    <a:cubicBezTo>
                      <a:pt x="4555" y="8334"/>
                      <a:pt x="4558" y="8333"/>
                      <a:pt x="4561" y="8332"/>
                    </a:cubicBezTo>
                    <a:cubicBezTo>
                      <a:pt x="4506" y="8272"/>
                      <a:pt x="4428" y="8233"/>
                      <a:pt x="4340" y="8228"/>
                    </a:cubicBezTo>
                    <a:cubicBezTo>
                      <a:pt x="4334" y="8228"/>
                      <a:pt x="4329" y="8228"/>
                      <a:pt x="4323" y="8228"/>
                    </a:cubicBezTo>
                    <a:moveTo>
                      <a:pt x="3437" y="8167"/>
                    </a:moveTo>
                    <a:cubicBezTo>
                      <a:pt x="3430" y="8172"/>
                      <a:pt x="3430" y="8172"/>
                      <a:pt x="3430" y="8172"/>
                    </a:cubicBezTo>
                    <a:cubicBezTo>
                      <a:pt x="3453" y="8206"/>
                      <a:pt x="3469" y="8244"/>
                      <a:pt x="3477" y="8283"/>
                    </a:cubicBezTo>
                    <a:cubicBezTo>
                      <a:pt x="3484" y="8277"/>
                      <a:pt x="3484" y="8277"/>
                      <a:pt x="3484" y="8277"/>
                    </a:cubicBezTo>
                    <a:cubicBezTo>
                      <a:pt x="3475" y="8238"/>
                      <a:pt x="3459" y="8200"/>
                      <a:pt x="3437" y="8167"/>
                    </a:cubicBezTo>
                    <a:moveTo>
                      <a:pt x="3417" y="8140"/>
                    </a:moveTo>
                    <a:cubicBezTo>
                      <a:pt x="3410" y="8145"/>
                      <a:pt x="3410" y="8145"/>
                      <a:pt x="3410" y="8145"/>
                    </a:cubicBezTo>
                    <a:cubicBezTo>
                      <a:pt x="3414" y="8149"/>
                      <a:pt x="3417" y="8153"/>
                      <a:pt x="3420" y="8157"/>
                    </a:cubicBezTo>
                    <a:cubicBezTo>
                      <a:pt x="3426" y="8152"/>
                      <a:pt x="3426" y="8152"/>
                      <a:pt x="3426" y="8152"/>
                    </a:cubicBezTo>
                    <a:cubicBezTo>
                      <a:pt x="3423" y="8148"/>
                      <a:pt x="3420" y="8144"/>
                      <a:pt x="3417" y="8140"/>
                    </a:cubicBezTo>
                    <a:moveTo>
                      <a:pt x="3307" y="8056"/>
                    </a:moveTo>
                    <a:cubicBezTo>
                      <a:pt x="3299" y="8061"/>
                      <a:pt x="3299" y="8061"/>
                      <a:pt x="3299" y="8061"/>
                    </a:cubicBezTo>
                    <a:cubicBezTo>
                      <a:pt x="3337" y="8078"/>
                      <a:pt x="3371" y="8102"/>
                      <a:pt x="3398" y="8132"/>
                    </a:cubicBezTo>
                    <a:cubicBezTo>
                      <a:pt x="3405" y="8127"/>
                      <a:pt x="3405" y="8127"/>
                      <a:pt x="3405" y="8127"/>
                    </a:cubicBezTo>
                    <a:cubicBezTo>
                      <a:pt x="3377" y="8098"/>
                      <a:pt x="3345" y="8073"/>
                      <a:pt x="3307" y="8056"/>
                    </a:cubicBezTo>
                    <a:moveTo>
                      <a:pt x="3170" y="8025"/>
                    </a:moveTo>
                    <a:cubicBezTo>
                      <a:pt x="3087" y="8025"/>
                      <a:pt x="3007" y="8057"/>
                      <a:pt x="2947" y="8113"/>
                    </a:cubicBezTo>
                    <a:cubicBezTo>
                      <a:pt x="2949" y="8118"/>
                      <a:pt x="2949" y="8118"/>
                      <a:pt x="2949" y="8118"/>
                    </a:cubicBezTo>
                    <a:cubicBezTo>
                      <a:pt x="2955" y="8116"/>
                      <a:pt x="2955" y="8116"/>
                      <a:pt x="2955" y="8116"/>
                    </a:cubicBezTo>
                    <a:cubicBezTo>
                      <a:pt x="3013" y="8063"/>
                      <a:pt x="3090" y="8033"/>
                      <a:pt x="3170" y="8033"/>
                    </a:cubicBezTo>
                    <a:cubicBezTo>
                      <a:pt x="3204" y="8033"/>
                      <a:pt x="3239" y="8038"/>
                      <a:pt x="3273" y="8050"/>
                    </a:cubicBezTo>
                    <a:cubicBezTo>
                      <a:pt x="3275" y="8051"/>
                      <a:pt x="3276" y="8051"/>
                      <a:pt x="3277" y="8052"/>
                    </a:cubicBezTo>
                    <a:cubicBezTo>
                      <a:pt x="3286" y="8047"/>
                      <a:pt x="3286" y="8047"/>
                      <a:pt x="3286" y="8047"/>
                    </a:cubicBezTo>
                    <a:cubicBezTo>
                      <a:pt x="3283" y="8045"/>
                      <a:pt x="3279" y="8044"/>
                      <a:pt x="3276" y="8043"/>
                    </a:cubicBezTo>
                    <a:cubicBezTo>
                      <a:pt x="3273" y="8042"/>
                      <a:pt x="3270" y="8041"/>
                      <a:pt x="3267" y="8040"/>
                    </a:cubicBezTo>
                    <a:cubicBezTo>
                      <a:pt x="3260" y="8044"/>
                      <a:pt x="3260" y="8044"/>
                      <a:pt x="3260" y="8044"/>
                    </a:cubicBezTo>
                    <a:cubicBezTo>
                      <a:pt x="3255" y="8036"/>
                      <a:pt x="3255" y="8036"/>
                      <a:pt x="3255" y="8036"/>
                    </a:cubicBezTo>
                    <a:cubicBezTo>
                      <a:pt x="3255" y="8036"/>
                      <a:pt x="3255" y="8036"/>
                      <a:pt x="3255" y="8036"/>
                    </a:cubicBezTo>
                    <a:cubicBezTo>
                      <a:pt x="3227" y="8028"/>
                      <a:pt x="3198" y="8025"/>
                      <a:pt x="3170" y="8025"/>
                    </a:cubicBezTo>
                    <a:moveTo>
                      <a:pt x="5567" y="8008"/>
                    </a:moveTo>
                    <a:cubicBezTo>
                      <a:pt x="5538" y="8009"/>
                      <a:pt x="5508" y="8017"/>
                      <a:pt x="5482" y="8033"/>
                    </a:cubicBezTo>
                    <a:cubicBezTo>
                      <a:pt x="5453" y="8049"/>
                      <a:pt x="5429" y="8073"/>
                      <a:pt x="5411" y="8106"/>
                    </a:cubicBezTo>
                    <a:cubicBezTo>
                      <a:pt x="5357" y="8120"/>
                      <a:pt x="5310" y="8146"/>
                      <a:pt x="5271" y="8181"/>
                    </a:cubicBezTo>
                    <a:cubicBezTo>
                      <a:pt x="5252" y="8206"/>
                      <a:pt x="5233" y="8230"/>
                      <a:pt x="5212" y="8253"/>
                    </a:cubicBezTo>
                    <a:cubicBezTo>
                      <a:pt x="5182" y="8303"/>
                      <a:pt x="5164" y="8361"/>
                      <a:pt x="5164" y="8421"/>
                    </a:cubicBezTo>
                    <a:cubicBezTo>
                      <a:pt x="5164" y="8446"/>
                      <a:pt x="5167" y="8471"/>
                      <a:pt x="5173" y="8496"/>
                    </a:cubicBezTo>
                    <a:cubicBezTo>
                      <a:pt x="5198" y="8601"/>
                      <a:pt x="5198" y="8601"/>
                      <a:pt x="5198" y="8601"/>
                    </a:cubicBezTo>
                    <a:cubicBezTo>
                      <a:pt x="5202" y="8616"/>
                      <a:pt x="5204" y="8632"/>
                      <a:pt x="5204" y="8647"/>
                    </a:cubicBezTo>
                    <a:cubicBezTo>
                      <a:pt x="5204" y="8659"/>
                      <a:pt x="5203" y="8671"/>
                      <a:pt x="5200" y="8683"/>
                    </a:cubicBezTo>
                    <a:cubicBezTo>
                      <a:pt x="5210" y="8676"/>
                      <a:pt x="5210" y="8676"/>
                      <a:pt x="5210" y="8676"/>
                    </a:cubicBezTo>
                    <a:cubicBezTo>
                      <a:pt x="5211" y="8666"/>
                      <a:pt x="5212" y="8656"/>
                      <a:pt x="5212" y="8647"/>
                    </a:cubicBezTo>
                    <a:cubicBezTo>
                      <a:pt x="5212" y="8631"/>
                      <a:pt x="5210" y="8615"/>
                      <a:pt x="5206" y="8599"/>
                    </a:cubicBezTo>
                    <a:cubicBezTo>
                      <a:pt x="5181" y="8494"/>
                      <a:pt x="5181" y="8494"/>
                      <a:pt x="5181" y="8494"/>
                    </a:cubicBezTo>
                    <a:cubicBezTo>
                      <a:pt x="5175" y="8469"/>
                      <a:pt x="5172" y="8445"/>
                      <a:pt x="5172" y="8421"/>
                    </a:cubicBezTo>
                    <a:cubicBezTo>
                      <a:pt x="5172" y="8278"/>
                      <a:pt x="5270" y="8148"/>
                      <a:pt x="5415" y="8114"/>
                    </a:cubicBezTo>
                    <a:cubicBezTo>
                      <a:pt x="5417" y="8113"/>
                      <a:pt x="5417" y="8113"/>
                      <a:pt x="5417" y="8113"/>
                    </a:cubicBezTo>
                    <a:cubicBezTo>
                      <a:pt x="5417" y="8112"/>
                      <a:pt x="5417" y="8112"/>
                      <a:pt x="5417" y="8112"/>
                    </a:cubicBezTo>
                    <a:cubicBezTo>
                      <a:pt x="5434" y="8079"/>
                      <a:pt x="5458" y="8055"/>
                      <a:pt x="5486" y="8040"/>
                    </a:cubicBezTo>
                    <a:cubicBezTo>
                      <a:pt x="5510" y="8026"/>
                      <a:pt x="5537" y="8018"/>
                      <a:pt x="5564" y="8016"/>
                    </a:cubicBezTo>
                    <a:cubicBezTo>
                      <a:pt x="5565" y="8014"/>
                      <a:pt x="5566" y="8011"/>
                      <a:pt x="5567" y="8008"/>
                    </a:cubicBezTo>
                    <a:moveTo>
                      <a:pt x="2440" y="7800"/>
                    </a:moveTo>
                    <a:cubicBezTo>
                      <a:pt x="2433" y="7820"/>
                      <a:pt x="2433" y="7820"/>
                      <a:pt x="2433" y="7820"/>
                    </a:cubicBezTo>
                    <a:cubicBezTo>
                      <a:pt x="2434" y="7823"/>
                      <a:pt x="2434" y="7826"/>
                      <a:pt x="2434" y="7829"/>
                    </a:cubicBezTo>
                    <a:cubicBezTo>
                      <a:pt x="2434" y="7892"/>
                      <a:pt x="2414" y="7956"/>
                      <a:pt x="2375" y="8012"/>
                    </a:cubicBezTo>
                    <a:cubicBezTo>
                      <a:pt x="2324" y="8083"/>
                      <a:pt x="2324" y="8083"/>
                      <a:pt x="2324" y="8083"/>
                    </a:cubicBezTo>
                    <a:cubicBezTo>
                      <a:pt x="2297" y="8119"/>
                      <a:pt x="2285" y="8161"/>
                      <a:pt x="2285" y="8202"/>
                    </a:cubicBezTo>
                    <a:cubicBezTo>
                      <a:pt x="2285" y="8275"/>
                      <a:pt x="2324" y="8346"/>
                      <a:pt x="2393" y="8382"/>
                    </a:cubicBezTo>
                    <a:cubicBezTo>
                      <a:pt x="2393" y="8382"/>
                      <a:pt x="2393" y="8382"/>
                      <a:pt x="2393" y="8382"/>
                    </a:cubicBezTo>
                    <a:cubicBezTo>
                      <a:pt x="2394" y="8383"/>
                      <a:pt x="2395" y="8383"/>
                      <a:pt x="2396" y="8384"/>
                    </a:cubicBezTo>
                    <a:cubicBezTo>
                      <a:pt x="2449" y="8411"/>
                      <a:pt x="2503" y="8438"/>
                      <a:pt x="2557" y="8463"/>
                    </a:cubicBezTo>
                    <a:cubicBezTo>
                      <a:pt x="2585" y="8476"/>
                      <a:pt x="2614" y="8483"/>
                      <a:pt x="2642" y="8483"/>
                    </a:cubicBezTo>
                    <a:cubicBezTo>
                      <a:pt x="2642" y="8483"/>
                      <a:pt x="2642" y="8483"/>
                      <a:pt x="2643" y="8483"/>
                    </a:cubicBezTo>
                    <a:cubicBezTo>
                      <a:pt x="2726" y="8483"/>
                      <a:pt x="2806" y="8430"/>
                      <a:pt x="2835" y="8346"/>
                    </a:cubicBezTo>
                    <a:cubicBezTo>
                      <a:pt x="2871" y="8243"/>
                      <a:pt x="2871" y="8243"/>
                      <a:pt x="2871" y="8243"/>
                    </a:cubicBezTo>
                    <a:cubicBezTo>
                      <a:pt x="2886" y="8202"/>
                      <a:pt x="2908" y="8165"/>
                      <a:pt x="2937" y="8135"/>
                    </a:cubicBezTo>
                    <a:cubicBezTo>
                      <a:pt x="2933" y="8127"/>
                      <a:pt x="2933" y="8127"/>
                      <a:pt x="2933" y="8127"/>
                    </a:cubicBezTo>
                    <a:cubicBezTo>
                      <a:pt x="2903" y="8159"/>
                      <a:pt x="2879" y="8197"/>
                      <a:pt x="2864" y="8241"/>
                    </a:cubicBezTo>
                    <a:cubicBezTo>
                      <a:pt x="2828" y="8343"/>
                      <a:pt x="2828" y="8343"/>
                      <a:pt x="2828" y="8343"/>
                    </a:cubicBezTo>
                    <a:cubicBezTo>
                      <a:pt x="2799" y="8424"/>
                      <a:pt x="2723" y="8475"/>
                      <a:pt x="2643" y="8475"/>
                    </a:cubicBezTo>
                    <a:cubicBezTo>
                      <a:pt x="2615" y="8475"/>
                      <a:pt x="2587" y="8469"/>
                      <a:pt x="2560" y="8456"/>
                    </a:cubicBezTo>
                    <a:cubicBezTo>
                      <a:pt x="2506" y="8431"/>
                      <a:pt x="2453" y="8404"/>
                      <a:pt x="2399" y="8376"/>
                    </a:cubicBezTo>
                    <a:cubicBezTo>
                      <a:pt x="2399" y="8376"/>
                      <a:pt x="2398" y="8376"/>
                      <a:pt x="2397" y="8375"/>
                    </a:cubicBezTo>
                    <a:cubicBezTo>
                      <a:pt x="2397" y="8375"/>
                      <a:pt x="2397" y="8375"/>
                      <a:pt x="2397" y="8375"/>
                    </a:cubicBezTo>
                    <a:cubicBezTo>
                      <a:pt x="2330" y="8340"/>
                      <a:pt x="2293" y="8272"/>
                      <a:pt x="2293" y="8202"/>
                    </a:cubicBezTo>
                    <a:cubicBezTo>
                      <a:pt x="2293" y="8163"/>
                      <a:pt x="2305" y="8123"/>
                      <a:pt x="2330" y="8088"/>
                    </a:cubicBezTo>
                    <a:cubicBezTo>
                      <a:pt x="2381" y="8017"/>
                      <a:pt x="2381" y="8017"/>
                      <a:pt x="2381" y="8017"/>
                    </a:cubicBezTo>
                    <a:cubicBezTo>
                      <a:pt x="2422" y="7960"/>
                      <a:pt x="2442" y="7894"/>
                      <a:pt x="2442" y="7829"/>
                    </a:cubicBezTo>
                    <a:cubicBezTo>
                      <a:pt x="2442" y="7819"/>
                      <a:pt x="2441" y="7810"/>
                      <a:pt x="2440" y="7800"/>
                    </a:cubicBezTo>
                    <a:moveTo>
                      <a:pt x="1550" y="7791"/>
                    </a:moveTo>
                    <a:cubicBezTo>
                      <a:pt x="1548" y="7793"/>
                      <a:pt x="1547" y="7795"/>
                      <a:pt x="1545" y="7798"/>
                    </a:cubicBezTo>
                    <a:cubicBezTo>
                      <a:pt x="1570" y="7810"/>
                      <a:pt x="1597" y="7816"/>
                      <a:pt x="1624" y="7817"/>
                    </a:cubicBezTo>
                    <a:cubicBezTo>
                      <a:pt x="1626" y="7815"/>
                      <a:pt x="1627" y="7812"/>
                      <a:pt x="1629" y="7809"/>
                    </a:cubicBezTo>
                    <a:cubicBezTo>
                      <a:pt x="1602" y="7809"/>
                      <a:pt x="1575" y="7803"/>
                      <a:pt x="1550" y="7791"/>
                    </a:cubicBezTo>
                    <a:moveTo>
                      <a:pt x="1738" y="7779"/>
                    </a:moveTo>
                    <a:cubicBezTo>
                      <a:pt x="1714" y="7794"/>
                      <a:pt x="1686" y="7804"/>
                      <a:pt x="1659" y="7808"/>
                    </a:cubicBezTo>
                    <a:cubicBezTo>
                      <a:pt x="1657" y="7810"/>
                      <a:pt x="1655" y="7813"/>
                      <a:pt x="1653" y="7816"/>
                    </a:cubicBezTo>
                    <a:cubicBezTo>
                      <a:pt x="1686" y="7813"/>
                      <a:pt x="1718" y="7802"/>
                      <a:pt x="1746" y="7783"/>
                    </a:cubicBezTo>
                    <a:cubicBezTo>
                      <a:pt x="1738" y="7779"/>
                      <a:pt x="1738" y="7779"/>
                      <a:pt x="1738" y="7779"/>
                    </a:cubicBezTo>
                    <a:moveTo>
                      <a:pt x="1775" y="7748"/>
                    </a:moveTo>
                    <a:cubicBezTo>
                      <a:pt x="1770" y="7753"/>
                      <a:pt x="1765" y="7758"/>
                      <a:pt x="1760" y="7763"/>
                    </a:cubicBezTo>
                    <a:cubicBezTo>
                      <a:pt x="1767" y="7767"/>
                      <a:pt x="1767" y="7767"/>
                      <a:pt x="1767" y="7767"/>
                    </a:cubicBezTo>
                    <a:cubicBezTo>
                      <a:pt x="1773" y="7762"/>
                      <a:pt x="1778" y="7757"/>
                      <a:pt x="1783" y="7752"/>
                    </a:cubicBezTo>
                    <a:cubicBezTo>
                      <a:pt x="1775" y="7748"/>
                      <a:pt x="1775" y="7748"/>
                      <a:pt x="1775" y="7748"/>
                    </a:cubicBezTo>
                    <a:moveTo>
                      <a:pt x="2363" y="7629"/>
                    </a:moveTo>
                    <a:cubicBezTo>
                      <a:pt x="2395" y="7669"/>
                      <a:pt x="2417" y="7715"/>
                      <a:pt x="2427" y="7764"/>
                    </a:cubicBezTo>
                    <a:cubicBezTo>
                      <a:pt x="2429" y="7759"/>
                      <a:pt x="2429" y="7759"/>
                      <a:pt x="2429" y="7759"/>
                    </a:cubicBezTo>
                    <a:cubicBezTo>
                      <a:pt x="2432" y="7750"/>
                      <a:pt x="2432" y="7750"/>
                      <a:pt x="2432" y="7750"/>
                    </a:cubicBezTo>
                    <a:cubicBezTo>
                      <a:pt x="2422" y="7711"/>
                      <a:pt x="2406" y="7674"/>
                      <a:pt x="2382" y="7641"/>
                    </a:cubicBezTo>
                    <a:cubicBezTo>
                      <a:pt x="2363" y="7629"/>
                      <a:pt x="2363" y="7629"/>
                      <a:pt x="2363" y="7629"/>
                    </a:cubicBezTo>
                    <a:moveTo>
                      <a:pt x="1874" y="7616"/>
                    </a:moveTo>
                    <a:cubicBezTo>
                      <a:pt x="1868" y="7623"/>
                      <a:pt x="1862" y="7631"/>
                      <a:pt x="1856" y="7639"/>
                    </a:cubicBezTo>
                    <a:cubicBezTo>
                      <a:pt x="1792" y="7728"/>
                      <a:pt x="1792" y="7728"/>
                      <a:pt x="1792" y="7728"/>
                    </a:cubicBezTo>
                    <a:cubicBezTo>
                      <a:pt x="1792" y="7728"/>
                      <a:pt x="1792" y="7729"/>
                      <a:pt x="1791" y="7729"/>
                    </a:cubicBezTo>
                    <a:cubicBezTo>
                      <a:pt x="1798" y="7733"/>
                      <a:pt x="1798" y="7733"/>
                      <a:pt x="1798" y="7733"/>
                    </a:cubicBezTo>
                    <a:cubicBezTo>
                      <a:pt x="1799" y="7733"/>
                      <a:pt x="1799" y="7732"/>
                      <a:pt x="1799" y="7732"/>
                    </a:cubicBezTo>
                    <a:cubicBezTo>
                      <a:pt x="1862" y="7644"/>
                      <a:pt x="1862" y="7644"/>
                      <a:pt x="1862" y="7644"/>
                    </a:cubicBezTo>
                    <a:cubicBezTo>
                      <a:pt x="1869" y="7635"/>
                      <a:pt x="1875" y="7627"/>
                      <a:pt x="1882" y="7619"/>
                    </a:cubicBezTo>
                    <a:cubicBezTo>
                      <a:pt x="1874" y="7616"/>
                      <a:pt x="1874" y="7616"/>
                      <a:pt x="1874" y="7616"/>
                    </a:cubicBezTo>
                    <a:moveTo>
                      <a:pt x="1910" y="7581"/>
                    </a:moveTo>
                    <a:cubicBezTo>
                      <a:pt x="1904" y="7586"/>
                      <a:pt x="1898" y="7591"/>
                      <a:pt x="1892" y="7596"/>
                    </a:cubicBezTo>
                    <a:cubicBezTo>
                      <a:pt x="1901" y="7599"/>
                      <a:pt x="1901" y="7599"/>
                      <a:pt x="1901" y="7599"/>
                    </a:cubicBezTo>
                    <a:cubicBezTo>
                      <a:pt x="1907" y="7594"/>
                      <a:pt x="1913" y="7589"/>
                      <a:pt x="1919" y="7584"/>
                    </a:cubicBezTo>
                    <a:cubicBezTo>
                      <a:pt x="1910" y="7581"/>
                      <a:pt x="1910" y="7581"/>
                      <a:pt x="1910" y="7581"/>
                    </a:cubicBezTo>
                    <a:moveTo>
                      <a:pt x="2040" y="7514"/>
                    </a:moveTo>
                    <a:cubicBezTo>
                      <a:pt x="2002" y="7524"/>
                      <a:pt x="1966" y="7540"/>
                      <a:pt x="1933" y="7563"/>
                    </a:cubicBezTo>
                    <a:cubicBezTo>
                      <a:pt x="1942" y="7566"/>
                      <a:pt x="1942" y="7566"/>
                      <a:pt x="1942" y="7566"/>
                    </a:cubicBezTo>
                    <a:cubicBezTo>
                      <a:pt x="1972" y="7547"/>
                      <a:pt x="2004" y="7532"/>
                      <a:pt x="2038" y="7523"/>
                    </a:cubicBezTo>
                    <a:cubicBezTo>
                      <a:pt x="2038" y="7520"/>
                      <a:pt x="2039" y="7517"/>
                      <a:pt x="2040" y="7514"/>
                    </a:cubicBezTo>
                    <a:moveTo>
                      <a:pt x="2119" y="7505"/>
                    </a:moveTo>
                    <a:cubicBezTo>
                      <a:pt x="2102" y="7505"/>
                      <a:pt x="2084" y="7506"/>
                      <a:pt x="2067" y="7509"/>
                    </a:cubicBezTo>
                    <a:cubicBezTo>
                      <a:pt x="2066" y="7512"/>
                      <a:pt x="2065" y="7515"/>
                      <a:pt x="2064" y="7517"/>
                    </a:cubicBezTo>
                    <a:cubicBezTo>
                      <a:pt x="2082" y="7514"/>
                      <a:pt x="2101" y="7513"/>
                      <a:pt x="2119" y="7513"/>
                    </a:cubicBezTo>
                    <a:cubicBezTo>
                      <a:pt x="2176" y="7513"/>
                      <a:pt x="2234" y="7528"/>
                      <a:pt x="2285" y="7560"/>
                    </a:cubicBezTo>
                    <a:cubicBezTo>
                      <a:pt x="2286" y="7557"/>
                      <a:pt x="2287" y="7555"/>
                      <a:pt x="2287" y="7552"/>
                    </a:cubicBezTo>
                    <a:cubicBezTo>
                      <a:pt x="2235" y="7520"/>
                      <a:pt x="2177" y="7505"/>
                      <a:pt x="2119" y="7505"/>
                    </a:cubicBezTo>
                    <a:moveTo>
                      <a:pt x="5359" y="7347"/>
                    </a:moveTo>
                    <a:cubicBezTo>
                      <a:pt x="5320" y="7351"/>
                      <a:pt x="5320" y="7351"/>
                      <a:pt x="5320" y="7351"/>
                    </a:cubicBezTo>
                    <a:cubicBezTo>
                      <a:pt x="5295" y="7358"/>
                      <a:pt x="5270" y="7365"/>
                      <a:pt x="5245" y="7372"/>
                    </a:cubicBezTo>
                    <a:cubicBezTo>
                      <a:pt x="5245" y="7375"/>
                      <a:pt x="5245" y="7377"/>
                      <a:pt x="5246" y="7380"/>
                    </a:cubicBezTo>
                    <a:cubicBezTo>
                      <a:pt x="5284" y="7370"/>
                      <a:pt x="5321" y="7359"/>
                      <a:pt x="5359" y="7347"/>
                    </a:cubicBezTo>
                    <a:moveTo>
                      <a:pt x="5491" y="7294"/>
                    </a:moveTo>
                    <a:cubicBezTo>
                      <a:pt x="5461" y="7305"/>
                      <a:pt x="5432" y="7315"/>
                      <a:pt x="5402" y="7325"/>
                    </a:cubicBezTo>
                    <a:cubicBezTo>
                      <a:pt x="5437" y="7322"/>
                      <a:pt x="5437" y="7322"/>
                      <a:pt x="5437" y="7322"/>
                    </a:cubicBezTo>
                    <a:cubicBezTo>
                      <a:pt x="5455" y="7315"/>
                      <a:pt x="5473" y="7309"/>
                      <a:pt x="5492" y="7302"/>
                    </a:cubicBezTo>
                    <a:cubicBezTo>
                      <a:pt x="5491" y="7300"/>
                      <a:pt x="5491" y="7297"/>
                      <a:pt x="5491" y="7294"/>
                    </a:cubicBezTo>
                    <a:moveTo>
                      <a:pt x="3339" y="7266"/>
                    </a:moveTo>
                    <a:cubicBezTo>
                      <a:pt x="3337" y="7274"/>
                      <a:pt x="3337" y="7274"/>
                      <a:pt x="3337" y="7274"/>
                    </a:cubicBezTo>
                    <a:cubicBezTo>
                      <a:pt x="3355" y="7281"/>
                      <a:pt x="3373" y="7288"/>
                      <a:pt x="3392" y="7295"/>
                    </a:cubicBezTo>
                    <a:cubicBezTo>
                      <a:pt x="3392" y="7292"/>
                      <a:pt x="3392" y="7290"/>
                      <a:pt x="3393" y="7287"/>
                    </a:cubicBezTo>
                    <a:cubicBezTo>
                      <a:pt x="3375" y="7280"/>
                      <a:pt x="3357" y="7273"/>
                      <a:pt x="3339" y="7266"/>
                    </a:cubicBezTo>
                    <a:moveTo>
                      <a:pt x="5206" y="7240"/>
                    </a:moveTo>
                    <a:cubicBezTo>
                      <a:pt x="4956" y="7307"/>
                      <a:pt x="4703" y="7339"/>
                      <a:pt x="4454" y="7339"/>
                    </a:cubicBezTo>
                    <a:cubicBezTo>
                      <a:pt x="4428" y="7339"/>
                      <a:pt x="4403" y="7339"/>
                      <a:pt x="4377" y="7338"/>
                    </a:cubicBezTo>
                    <a:cubicBezTo>
                      <a:pt x="4374" y="7338"/>
                      <a:pt x="4374" y="7338"/>
                      <a:pt x="4374" y="7338"/>
                    </a:cubicBezTo>
                    <a:cubicBezTo>
                      <a:pt x="4363" y="7484"/>
                      <a:pt x="4363" y="7484"/>
                      <a:pt x="4363" y="7484"/>
                    </a:cubicBezTo>
                    <a:cubicBezTo>
                      <a:pt x="4367" y="7484"/>
                      <a:pt x="4367" y="7484"/>
                      <a:pt x="4367" y="7484"/>
                    </a:cubicBezTo>
                    <a:cubicBezTo>
                      <a:pt x="4367" y="7480"/>
                      <a:pt x="4367" y="7480"/>
                      <a:pt x="4367" y="7480"/>
                    </a:cubicBezTo>
                    <a:cubicBezTo>
                      <a:pt x="4367" y="7484"/>
                      <a:pt x="4367" y="7484"/>
                      <a:pt x="4367" y="7484"/>
                    </a:cubicBezTo>
                    <a:cubicBezTo>
                      <a:pt x="4395" y="7485"/>
                      <a:pt x="4422" y="7486"/>
                      <a:pt x="4450" y="7486"/>
                    </a:cubicBezTo>
                    <a:cubicBezTo>
                      <a:pt x="4713" y="7486"/>
                      <a:pt x="4975" y="7451"/>
                      <a:pt x="5228" y="7385"/>
                    </a:cubicBezTo>
                    <a:cubicBezTo>
                      <a:pt x="5228" y="7382"/>
                      <a:pt x="5227" y="7379"/>
                      <a:pt x="5227" y="7377"/>
                    </a:cubicBezTo>
                    <a:cubicBezTo>
                      <a:pt x="4975" y="7443"/>
                      <a:pt x="4713" y="7478"/>
                      <a:pt x="4450" y="7478"/>
                    </a:cubicBezTo>
                    <a:cubicBezTo>
                      <a:pt x="4424" y="7478"/>
                      <a:pt x="4398" y="7477"/>
                      <a:pt x="4371" y="7477"/>
                    </a:cubicBezTo>
                    <a:cubicBezTo>
                      <a:pt x="4381" y="7346"/>
                      <a:pt x="4381" y="7346"/>
                      <a:pt x="4381" y="7346"/>
                    </a:cubicBezTo>
                    <a:cubicBezTo>
                      <a:pt x="4405" y="7347"/>
                      <a:pt x="4429" y="7347"/>
                      <a:pt x="4454" y="7347"/>
                    </a:cubicBezTo>
                    <a:cubicBezTo>
                      <a:pt x="4704" y="7347"/>
                      <a:pt x="4957" y="7315"/>
                      <a:pt x="5207" y="7248"/>
                    </a:cubicBezTo>
                    <a:cubicBezTo>
                      <a:pt x="5207" y="7245"/>
                      <a:pt x="5206" y="7243"/>
                      <a:pt x="5206" y="7240"/>
                    </a:cubicBezTo>
                    <a:moveTo>
                      <a:pt x="3225" y="7227"/>
                    </a:moveTo>
                    <a:cubicBezTo>
                      <a:pt x="3248" y="7237"/>
                      <a:pt x="3271" y="7247"/>
                      <a:pt x="3294" y="7257"/>
                    </a:cubicBezTo>
                    <a:cubicBezTo>
                      <a:pt x="3335" y="7265"/>
                      <a:pt x="3335" y="7265"/>
                      <a:pt x="3335" y="7265"/>
                    </a:cubicBezTo>
                    <a:cubicBezTo>
                      <a:pt x="3311" y="7255"/>
                      <a:pt x="3286" y="7245"/>
                      <a:pt x="3262" y="7235"/>
                    </a:cubicBezTo>
                    <a:cubicBezTo>
                      <a:pt x="3225" y="7227"/>
                      <a:pt x="3225" y="7227"/>
                      <a:pt x="3225" y="7227"/>
                    </a:cubicBezTo>
                    <a:moveTo>
                      <a:pt x="5667" y="7224"/>
                    </a:moveTo>
                    <a:cubicBezTo>
                      <a:pt x="5615" y="7247"/>
                      <a:pt x="5562" y="7268"/>
                      <a:pt x="5508" y="7288"/>
                    </a:cubicBezTo>
                    <a:cubicBezTo>
                      <a:pt x="5508" y="7291"/>
                      <a:pt x="5509" y="7293"/>
                      <a:pt x="5509" y="7296"/>
                    </a:cubicBezTo>
                    <a:cubicBezTo>
                      <a:pt x="5563" y="7276"/>
                      <a:pt x="5616" y="7255"/>
                      <a:pt x="5669" y="7232"/>
                    </a:cubicBezTo>
                    <a:cubicBezTo>
                      <a:pt x="5668" y="7229"/>
                      <a:pt x="5668" y="7226"/>
                      <a:pt x="5667" y="7224"/>
                    </a:cubicBezTo>
                    <a:moveTo>
                      <a:pt x="3150" y="7184"/>
                    </a:moveTo>
                    <a:cubicBezTo>
                      <a:pt x="3149" y="7187"/>
                      <a:pt x="3148" y="7189"/>
                      <a:pt x="3148" y="7192"/>
                    </a:cubicBezTo>
                    <a:cubicBezTo>
                      <a:pt x="3150" y="7193"/>
                      <a:pt x="3152" y="7194"/>
                      <a:pt x="3154" y="7195"/>
                    </a:cubicBezTo>
                    <a:cubicBezTo>
                      <a:pt x="3187" y="7201"/>
                      <a:pt x="3187" y="7201"/>
                      <a:pt x="3187" y="7201"/>
                    </a:cubicBezTo>
                    <a:cubicBezTo>
                      <a:pt x="3174" y="7196"/>
                      <a:pt x="3162" y="7190"/>
                      <a:pt x="3150" y="7184"/>
                    </a:cubicBezTo>
                    <a:moveTo>
                      <a:pt x="5444" y="7173"/>
                    </a:moveTo>
                    <a:cubicBezTo>
                      <a:pt x="5366" y="7192"/>
                      <a:pt x="5366" y="7192"/>
                      <a:pt x="5366" y="7192"/>
                    </a:cubicBezTo>
                    <a:cubicBezTo>
                      <a:pt x="5319" y="7208"/>
                      <a:pt x="5271" y="7222"/>
                      <a:pt x="5223" y="7235"/>
                    </a:cubicBezTo>
                    <a:cubicBezTo>
                      <a:pt x="5224" y="7238"/>
                      <a:pt x="5224" y="7240"/>
                      <a:pt x="5225" y="7243"/>
                    </a:cubicBezTo>
                    <a:cubicBezTo>
                      <a:pt x="5298" y="7223"/>
                      <a:pt x="5371" y="7200"/>
                      <a:pt x="5444" y="7173"/>
                    </a:cubicBezTo>
                    <a:moveTo>
                      <a:pt x="3445" y="7158"/>
                    </a:moveTo>
                    <a:cubicBezTo>
                      <a:pt x="3444" y="7161"/>
                      <a:pt x="3443" y="7163"/>
                      <a:pt x="3442" y="7166"/>
                    </a:cubicBezTo>
                    <a:cubicBezTo>
                      <a:pt x="3654" y="7244"/>
                      <a:pt x="3875" y="7298"/>
                      <a:pt x="4101" y="7326"/>
                    </a:cubicBezTo>
                    <a:cubicBezTo>
                      <a:pt x="4091" y="7456"/>
                      <a:pt x="4091" y="7456"/>
                      <a:pt x="4091" y="7456"/>
                    </a:cubicBezTo>
                    <a:cubicBezTo>
                      <a:pt x="3862" y="7429"/>
                      <a:pt x="3634" y="7375"/>
                      <a:pt x="3410" y="7293"/>
                    </a:cubicBezTo>
                    <a:cubicBezTo>
                      <a:pt x="3410" y="7296"/>
                      <a:pt x="3409" y="7299"/>
                      <a:pt x="3409" y="7301"/>
                    </a:cubicBezTo>
                    <a:cubicBezTo>
                      <a:pt x="3634" y="7384"/>
                      <a:pt x="3864" y="7437"/>
                      <a:pt x="4095" y="7465"/>
                    </a:cubicBezTo>
                    <a:cubicBezTo>
                      <a:pt x="4099" y="7465"/>
                      <a:pt x="4099" y="7465"/>
                      <a:pt x="4099" y="7465"/>
                    </a:cubicBezTo>
                    <a:cubicBezTo>
                      <a:pt x="4110" y="7319"/>
                      <a:pt x="4110" y="7319"/>
                      <a:pt x="4110" y="7319"/>
                    </a:cubicBezTo>
                    <a:cubicBezTo>
                      <a:pt x="4106" y="7318"/>
                      <a:pt x="4106" y="7318"/>
                      <a:pt x="4106" y="7318"/>
                    </a:cubicBezTo>
                    <a:cubicBezTo>
                      <a:pt x="3879" y="7291"/>
                      <a:pt x="3657" y="7237"/>
                      <a:pt x="3445" y="7158"/>
                    </a:cubicBezTo>
                    <a:moveTo>
                      <a:pt x="3047" y="7133"/>
                    </a:moveTo>
                    <a:cubicBezTo>
                      <a:pt x="3045" y="7137"/>
                      <a:pt x="3045" y="7137"/>
                      <a:pt x="3045" y="7137"/>
                    </a:cubicBezTo>
                    <a:cubicBezTo>
                      <a:pt x="3043" y="7140"/>
                      <a:pt x="3043" y="7140"/>
                      <a:pt x="3043" y="7140"/>
                    </a:cubicBezTo>
                    <a:cubicBezTo>
                      <a:pt x="3072" y="7155"/>
                      <a:pt x="3102" y="7170"/>
                      <a:pt x="3131" y="7184"/>
                    </a:cubicBezTo>
                    <a:cubicBezTo>
                      <a:pt x="3132" y="7181"/>
                      <a:pt x="3132" y="7179"/>
                      <a:pt x="3133" y="7176"/>
                    </a:cubicBezTo>
                    <a:cubicBezTo>
                      <a:pt x="3104" y="7162"/>
                      <a:pt x="3075" y="7148"/>
                      <a:pt x="3047" y="7133"/>
                    </a:cubicBezTo>
                    <a:moveTo>
                      <a:pt x="3374" y="7131"/>
                    </a:moveTo>
                    <a:cubicBezTo>
                      <a:pt x="3372" y="7137"/>
                      <a:pt x="3372" y="7137"/>
                      <a:pt x="3372" y="7137"/>
                    </a:cubicBezTo>
                    <a:cubicBezTo>
                      <a:pt x="3372" y="7137"/>
                      <a:pt x="3372" y="7138"/>
                      <a:pt x="3372" y="7139"/>
                    </a:cubicBezTo>
                    <a:cubicBezTo>
                      <a:pt x="3389" y="7146"/>
                      <a:pt x="3407" y="7153"/>
                      <a:pt x="3425" y="7159"/>
                    </a:cubicBezTo>
                    <a:cubicBezTo>
                      <a:pt x="3426" y="7157"/>
                      <a:pt x="3427" y="7154"/>
                      <a:pt x="3428" y="7152"/>
                    </a:cubicBezTo>
                    <a:cubicBezTo>
                      <a:pt x="3410" y="7145"/>
                      <a:pt x="3392" y="7138"/>
                      <a:pt x="3374" y="7131"/>
                    </a:cubicBezTo>
                    <a:moveTo>
                      <a:pt x="2986" y="7100"/>
                    </a:moveTo>
                    <a:cubicBezTo>
                      <a:pt x="2986" y="7102"/>
                      <a:pt x="2985" y="7103"/>
                      <a:pt x="2985" y="7105"/>
                    </a:cubicBezTo>
                    <a:cubicBezTo>
                      <a:pt x="2984" y="7108"/>
                      <a:pt x="2984" y="7108"/>
                      <a:pt x="2984" y="7108"/>
                    </a:cubicBezTo>
                    <a:cubicBezTo>
                      <a:pt x="3004" y="7119"/>
                      <a:pt x="3023" y="7130"/>
                      <a:pt x="3043" y="7140"/>
                    </a:cubicBezTo>
                    <a:cubicBezTo>
                      <a:pt x="3045" y="7137"/>
                      <a:pt x="3045" y="7137"/>
                      <a:pt x="3045" y="7137"/>
                    </a:cubicBezTo>
                    <a:cubicBezTo>
                      <a:pt x="3047" y="7133"/>
                      <a:pt x="3047" y="7133"/>
                      <a:pt x="3047" y="7133"/>
                    </a:cubicBezTo>
                    <a:cubicBezTo>
                      <a:pt x="3027" y="7122"/>
                      <a:pt x="3006" y="7111"/>
                      <a:pt x="2986" y="7100"/>
                    </a:cubicBezTo>
                    <a:moveTo>
                      <a:pt x="5771" y="7023"/>
                    </a:moveTo>
                    <a:cubicBezTo>
                      <a:pt x="5678" y="7070"/>
                      <a:pt x="5581" y="7113"/>
                      <a:pt x="5482" y="7151"/>
                    </a:cubicBezTo>
                    <a:cubicBezTo>
                      <a:pt x="5482" y="7152"/>
                      <a:pt x="5482" y="7153"/>
                      <a:pt x="5483" y="7155"/>
                    </a:cubicBezTo>
                    <a:cubicBezTo>
                      <a:pt x="5483" y="7155"/>
                      <a:pt x="5483" y="7155"/>
                      <a:pt x="5483" y="7155"/>
                    </a:cubicBezTo>
                    <a:cubicBezTo>
                      <a:pt x="5484" y="7159"/>
                      <a:pt x="5484" y="7159"/>
                      <a:pt x="5484" y="7159"/>
                    </a:cubicBezTo>
                    <a:cubicBezTo>
                      <a:pt x="5583" y="7121"/>
                      <a:pt x="5680" y="7078"/>
                      <a:pt x="5773" y="7030"/>
                    </a:cubicBezTo>
                    <a:cubicBezTo>
                      <a:pt x="5771" y="7023"/>
                      <a:pt x="5771" y="7023"/>
                      <a:pt x="5771" y="7023"/>
                    </a:cubicBezTo>
                    <a:moveTo>
                      <a:pt x="3029" y="6966"/>
                    </a:moveTo>
                    <a:cubicBezTo>
                      <a:pt x="3028" y="6969"/>
                      <a:pt x="3027" y="6971"/>
                      <a:pt x="3026" y="6974"/>
                    </a:cubicBezTo>
                    <a:cubicBezTo>
                      <a:pt x="3093" y="7011"/>
                      <a:pt x="3161" y="7046"/>
                      <a:pt x="3230" y="7077"/>
                    </a:cubicBezTo>
                    <a:cubicBezTo>
                      <a:pt x="3326" y="7111"/>
                      <a:pt x="3326" y="7111"/>
                      <a:pt x="3326" y="7111"/>
                    </a:cubicBezTo>
                    <a:cubicBezTo>
                      <a:pt x="3225" y="7069"/>
                      <a:pt x="3125" y="7020"/>
                      <a:pt x="3029" y="6966"/>
                    </a:cubicBezTo>
                    <a:moveTo>
                      <a:pt x="5028" y="6762"/>
                    </a:moveTo>
                    <a:cubicBezTo>
                      <a:pt x="5006" y="6767"/>
                      <a:pt x="4985" y="6772"/>
                      <a:pt x="4963" y="6777"/>
                    </a:cubicBezTo>
                    <a:cubicBezTo>
                      <a:pt x="4965" y="6779"/>
                      <a:pt x="4967" y="6782"/>
                      <a:pt x="4970" y="6784"/>
                    </a:cubicBezTo>
                    <a:cubicBezTo>
                      <a:pt x="4991" y="6779"/>
                      <a:pt x="5013" y="6774"/>
                      <a:pt x="5035" y="6769"/>
                    </a:cubicBezTo>
                    <a:cubicBezTo>
                      <a:pt x="5033" y="6766"/>
                      <a:pt x="5030" y="6764"/>
                      <a:pt x="5028" y="6762"/>
                    </a:cubicBezTo>
                    <a:moveTo>
                      <a:pt x="3750" y="6727"/>
                    </a:moveTo>
                    <a:cubicBezTo>
                      <a:pt x="3747" y="6729"/>
                      <a:pt x="3745" y="6731"/>
                      <a:pt x="3742" y="6733"/>
                    </a:cubicBezTo>
                    <a:cubicBezTo>
                      <a:pt x="3970" y="6803"/>
                      <a:pt x="4210" y="6841"/>
                      <a:pt x="4452" y="6841"/>
                    </a:cubicBezTo>
                    <a:cubicBezTo>
                      <a:pt x="4453" y="6841"/>
                      <a:pt x="4452" y="6841"/>
                      <a:pt x="4452" y="6841"/>
                    </a:cubicBezTo>
                    <a:cubicBezTo>
                      <a:pt x="4617" y="6841"/>
                      <a:pt x="4783" y="6824"/>
                      <a:pt x="4948" y="6789"/>
                    </a:cubicBezTo>
                    <a:cubicBezTo>
                      <a:pt x="4946" y="6786"/>
                      <a:pt x="4944" y="6784"/>
                      <a:pt x="4941" y="6782"/>
                    </a:cubicBezTo>
                    <a:cubicBezTo>
                      <a:pt x="4778" y="6816"/>
                      <a:pt x="4614" y="6833"/>
                      <a:pt x="4452" y="6833"/>
                    </a:cubicBezTo>
                    <a:cubicBezTo>
                      <a:pt x="4212" y="6833"/>
                      <a:pt x="3976" y="6796"/>
                      <a:pt x="3750" y="6727"/>
                    </a:cubicBezTo>
                    <a:moveTo>
                      <a:pt x="6249" y="6717"/>
                    </a:moveTo>
                    <a:cubicBezTo>
                      <a:pt x="6246" y="6719"/>
                      <a:pt x="6246" y="6719"/>
                      <a:pt x="6246" y="6719"/>
                    </a:cubicBezTo>
                    <a:cubicBezTo>
                      <a:pt x="6105" y="6830"/>
                      <a:pt x="5952" y="6929"/>
                      <a:pt x="5788" y="7014"/>
                    </a:cubicBezTo>
                    <a:cubicBezTo>
                      <a:pt x="5790" y="7022"/>
                      <a:pt x="5790" y="7022"/>
                      <a:pt x="5790" y="7022"/>
                    </a:cubicBezTo>
                    <a:cubicBezTo>
                      <a:pt x="5954" y="6937"/>
                      <a:pt x="6107" y="6838"/>
                      <a:pt x="6248" y="6728"/>
                    </a:cubicBezTo>
                    <a:cubicBezTo>
                      <a:pt x="6333" y="6827"/>
                      <a:pt x="6333" y="6827"/>
                      <a:pt x="6333" y="6827"/>
                    </a:cubicBezTo>
                    <a:cubicBezTo>
                      <a:pt x="6133" y="6984"/>
                      <a:pt x="5915" y="7114"/>
                      <a:pt x="5685" y="7216"/>
                    </a:cubicBezTo>
                    <a:cubicBezTo>
                      <a:pt x="5685" y="7219"/>
                      <a:pt x="5686" y="7222"/>
                      <a:pt x="5686" y="7224"/>
                    </a:cubicBezTo>
                    <a:cubicBezTo>
                      <a:pt x="5919" y="7122"/>
                      <a:pt x="6139" y="6990"/>
                      <a:pt x="6342" y="6830"/>
                    </a:cubicBezTo>
                    <a:cubicBezTo>
                      <a:pt x="6345" y="6828"/>
                      <a:pt x="6345" y="6828"/>
                      <a:pt x="6345" y="6828"/>
                    </a:cubicBezTo>
                    <a:cubicBezTo>
                      <a:pt x="6249" y="6717"/>
                      <a:pt x="6249" y="6717"/>
                      <a:pt x="6249" y="6717"/>
                    </a:cubicBezTo>
                    <a:moveTo>
                      <a:pt x="5233" y="6701"/>
                    </a:moveTo>
                    <a:cubicBezTo>
                      <a:pt x="5172" y="6722"/>
                      <a:pt x="5110" y="6741"/>
                      <a:pt x="5048" y="6757"/>
                    </a:cubicBezTo>
                    <a:cubicBezTo>
                      <a:pt x="5051" y="6759"/>
                      <a:pt x="5053" y="6761"/>
                      <a:pt x="5055" y="6763"/>
                    </a:cubicBezTo>
                    <a:cubicBezTo>
                      <a:pt x="5108" y="6750"/>
                      <a:pt x="5161" y="6734"/>
                      <a:pt x="5214" y="6716"/>
                    </a:cubicBezTo>
                    <a:cubicBezTo>
                      <a:pt x="5233" y="6701"/>
                      <a:pt x="5233" y="6701"/>
                      <a:pt x="5233" y="6701"/>
                    </a:cubicBezTo>
                    <a:moveTo>
                      <a:pt x="2421" y="6700"/>
                    </a:moveTo>
                    <a:cubicBezTo>
                      <a:pt x="2414" y="6705"/>
                      <a:pt x="2414" y="6705"/>
                      <a:pt x="2414" y="6705"/>
                    </a:cubicBezTo>
                    <a:cubicBezTo>
                      <a:pt x="2578" y="6852"/>
                      <a:pt x="2760" y="6983"/>
                      <a:pt x="2959" y="7095"/>
                    </a:cubicBezTo>
                    <a:cubicBezTo>
                      <a:pt x="2969" y="7094"/>
                      <a:pt x="2969" y="7094"/>
                      <a:pt x="2969" y="7094"/>
                    </a:cubicBezTo>
                    <a:cubicBezTo>
                      <a:pt x="2969" y="7093"/>
                      <a:pt x="2969" y="7092"/>
                      <a:pt x="2970" y="7091"/>
                    </a:cubicBezTo>
                    <a:cubicBezTo>
                      <a:pt x="2769" y="6979"/>
                      <a:pt x="2586" y="6848"/>
                      <a:pt x="2421" y="6700"/>
                    </a:cubicBezTo>
                    <a:moveTo>
                      <a:pt x="3665" y="6699"/>
                    </a:moveTo>
                    <a:cubicBezTo>
                      <a:pt x="3663" y="6701"/>
                      <a:pt x="3660" y="6703"/>
                      <a:pt x="3658" y="6705"/>
                    </a:cubicBezTo>
                    <a:cubicBezTo>
                      <a:pt x="3679" y="6712"/>
                      <a:pt x="3700" y="6719"/>
                      <a:pt x="3721" y="6726"/>
                    </a:cubicBezTo>
                    <a:cubicBezTo>
                      <a:pt x="3724" y="6724"/>
                      <a:pt x="3726" y="6722"/>
                      <a:pt x="3729" y="6720"/>
                    </a:cubicBezTo>
                    <a:cubicBezTo>
                      <a:pt x="3707" y="6713"/>
                      <a:pt x="3686" y="6706"/>
                      <a:pt x="3665" y="6699"/>
                    </a:cubicBezTo>
                    <a:moveTo>
                      <a:pt x="3507" y="6638"/>
                    </a:moveTo>
                    <a:cubicBezTo>
                      <a:pt x="3523" y="6653"/>
                      <a:pt x="3523" y="6653"/>
                      <a:pt x="3523" y="6653"/>
                    </a:cubicBezTo>
                    <a:cubicBezTo>
                      <a:pt x="3561" y="6669"/>
                      <a:pt x="3600" y="6684"/>
                      <a:pt x="3639" y="6698"/>
                    </a:cubicBezTo>
                    <a:cubicBezTo>
                      <a:pt x="3641" y="6696"/>
                      <a:pt x="3643" y="6694"/>
                      <a:pt x="3645" y="6692"/>
                    </a:cubicBezTo>
                    <a:cubicBezTo>
                      <a:pt x="3599" y="6675"/>
                      <a:pt x="3553" y="6657"/>
                      <a:pt x="3507" y="6638"/>
                    </a:cubicBezTo>
                    <a:moveTo>
                      <a:pt x="5436" y="6630"/>
                    </a:moveTo>
                    <a:cubicBezTo>
                      <a:pt x="5419" y="6635"/>
                      <a:pt x="5419" y="6635"/>
                      <a:pt x="5419" y="6635"/>
                    </a:cubicBezTo>
                    <a:cubicBezTo>
                      <a:pt x="5415" y="6630"/>
                      <a:pt x="5415" y="6630"/>
                      <a:pt x="5415" y="6630"/>
                    </a:cubicBezTo>
                    <a:cubicBezTo>
                      <a:pt x="5415" y="6630"/>
                      <a:pt x="5415" y="6630"/>
                      <a:pt x="5415" y="6630"/>
                    </a:cubicBezTo>
                    <a:cubicBezTo>
                      <a:pt x="5369" y="6650"/>
                      <a:pt x="5323" y="6669"/>
                      <a:pt x="5275" y="6686"/>
                    </a:cubicBezTo>
                    <a:cubicBezTo>
                      <a:pt x="5269" y="6689"/>
                      <a:pt x="5262" y="6691"/>
                      <a:pt x="5255" y="6694"/>
                    </a:cubicBezTo>
                    <a:cubicBezTo>
                      <a:pt x="5255" y="6694"/>
                      <a:pt x="5255" y="6695"/>
                      <a:pt x="5256" y="6695"/>
                    </a:cubicBezTo>
                    <a:cubicBezTo>
                      <a:pt x="5256" y="6695"/>
                      <a:pt x="5256" y="6695"/>
                      <a:pt x="5256" y="6695"/>
                    </a:cubicBezTo>
                    <a:cubicBezTo>
                      <a:pt x="5260" y="6700"/>
                      <a:pt x="5260" y="6700"/>
                      <a:pt x="5260" y="6700"/>
                    </a:cubicBezTo>
                    <a:cubicBezTo>
                      <a:pt x="5266" y="6698"/>
                      <a:pt x="5272" y="6696"/>
                      <a:pt x="5278" y="6694"/>
                    </a:cubicBezTo>
                    <a:cubicBezTo>
                      <a:pt x="5332" y="6674"/>
                      <a:pt x="5384" y="6653"/>
                      <a:pt x="5436" y="6630"/>
                    </a:cubicBezTo>
                    <a:moveTo>
                      <a:pt x="2497" y="6583"/>
                    </a:moveTo>
                    <a:cubicBezTo>
                      <a:pt x="2501" y="6597"/>
                      <a:pt x="2501" y="6597"/>
                      <a:pt x="2501" y="6597"/>
                    </a:cubicBezTo>
                    <a:cubicBezTo>
                      <a:pt x="2658" y="6738"/>
                      <a:pt x="2829" y="6861"/>
                      <a:pt x="3010" y="6965"/>
                    </a:cubicBezTo>
                    <a:cubicBezTo>
                      <a:pt x="3011" y="6962"/>
                      <a:pt x="3012" y="6960"/>
                      <a:pt x="3013" y="6957"/>
                    </a:cubicBezTo>
                    <a:cubicBezTo>
                      <a:pt x="2829" y="6852"/>
                      <a:pt x="2656" y="6727"/>
                      <a:pt x="2497" y="6583"/>
                    </a:cubicBezTo>
                    <a:moveTo>
                      <a:pt x="3244" y="6505"/>
                    </a:moveTo>
                    <a:cubicBezTo>
                      <a:pt x="3253" y="6520"/>
                      <a:pt x="3253" y="6520"/>
                      <a:pt x="3253" y="6520"/>
                    </a:cubicBezTo>
                    <a:cubicBezTo>
                      <a:pt x="3326" y="6561"/>
                      <a:pt x="3400" y="6599"/>
                      <a:pt x="3476" y="6633"/>
                    </a:cubicBezTo>
                    <a:cubicBezTo>
                      <a:pt x="3459" y="6616"/>
                      <a:pt x="3459" y="6616"/>
                      <a:pt x="3459" y="6616"/>
                    </a:cubicBezTo>
                    <a:cubicBezTo>
                      <a:pt x="3385" y="6583"/>
                      <a:pt x="3314" y="6546"/>
                      <a:pt x="3244" y="6505"/>
                    </a:cubicBezTo>
                    <a:moveTo>
                      <a:pt x="2285" y="6494"/>
                    </a:moveTo>
                    <a:cubicBezTo>
                      <a:pt x="2272" y="6494"/>
                      <a:pt x="2272" y="6494"/>
                      <a:pt x="2272" y="6494"/>
                    </a:cubicBezTo>
                    <a:cubicBezTo>
                      <a:pt x="2233" y="6528"/>
                      <a:pt x="2233" y="6528"/>
                      <a:pt x="2233" y="6528"/>
                    </a:cubicBezTo>
                    <a:cubicBezTo>
                      <a:pt x="2236" y="6531"/>
                      <a:pt x="2236" y="6531"/>
                      <a:pt x="2236" y="6531"/>
                    </a:cubicBezTo>
                    <a:cubicBezTo>
                      <a:pt x="2287" y="6585"/>
                      <a:pt x="2340" y="6637"/>
                      <a:pt x="2395" y="6687"/>
                    </a:cubicBezTo>
                    <a:cubicBezTo>
                      <a:pt x="2402" y="6683"/>
                      <a:pt x="2402" y="6683"/>
                      <a:pt x="2402" y="6683"/>
                    </a:cubicBezTo>
                    <a:cubicBezTo>
                      <a:pt x="2348" y="6633"/>
                      <a:pt x="2295" y="6582"/>
                      <a:pt x="2245" y="6529"/>
                    </a:cubicBezTo>
                    <a:cubicBezTo>
                      <a:pt x="2285" y="6494"/>
                      <a:pt x="2285" y="6494"/>
                      <a:pt x="2285" y="6494"/>
                    </a:cubicBezTo>
                    <a:moveTo>
                      <a:pt x="2400" y="6490"/>
                    </a:moveTo>
                    <a:cubicBezTo>
                      <a:pt x="2389" y="6491"/>
                      <a:pt x="2389" y="6491"/>
                      <a:pt x="2389" y="6491"/>
                    </a:cubicBezTo>
                    <a:cubicBezTo>
                      <a:pt x="2415" y="6516"/>
                      <a:pt x="2441" y="6541"/>
                      <a:pt x="2467" y="6566"/>
                    </a:cubicBezTo>
                    <a:cubicBezTo>
                      <a:pt x="2466" y="6563"/>
                      <a:pt x="2466" y="6563"/>
                      <a:pt x="2466" y="6563"/>
                    </a:cubicBezTo>
                    <a:cubicBezTo>
                      <a:pt x="2463" y="6551"/>
                      <a:pt x="2463" y="6551"/>
                      <a:pt x="2463" y="6551"/>
                    </a:cubicBezTo>
                    <a:cubicBezTo>
                      <a:pt x="2442" y="6531"/>
                      <a:pt x="2421" y="6511"/>
                      <a:pt x="2400" y="6490"/>
                    </a:cubicBezTo>
                    <a:moveTo>
                      <a:pt x="2344" y="6432"/>
                    </a:moveTo>
                    <a:cubicBezTo>
                      <a:pt x="2301" y="6469"/>
                      <a:pt x="2301" y="6469"/>
                      <a:pt x="2301" y="6469"/>
                    </a:cubicBezTo>
                    <a:cubicBezTo>
                      <a:pt x="2314" y="6469"/>
                      <a:pt x="2314" y="6469"/>
                      <a:pt x="2314" y="6469"/>
                    </a:cubicBezTo>
                    <a:cubicBezTo>
                      <a:pt x="2343" y="6443"/>
                      <a:pt x="2343" y="6443"/>
                      <a:pt x="2343" y="6443"/>
                    </a:cubicBezTo>
                    <a:cubicBezTo>
                      <a:pt x="2351" y="6451"/>
                      <a:pt x="2358" y="6459"/>
                      <a:pt x="2366" y="6467"/>
                    </a:cubicBezTo>
                    <a:cubicBezTo>
                      <a:pt x="2377" y="6467"/>
                      <a:pt x="2377" y="6467"/>
                      <a:pt x="2377" y="6467"/>
                    </a:cubicBezTo>
                    <a:cubicBezTo>
                      <a:pt x="2367" y="6456"/>
                      <a:pt x="2356" y="6446"/>
                      <a:pt x="2346" y="6435"/>
                    </a:cubicBezTo>
                    <a:cubicBezTo>
                      <a:pt x="2344" y="6432"/>
                      <a:pt x="2344" y="6432"/>
                      <a:pt x="2344" y="6432"/>
                    </a:cubicBezTo>
                    <a:moveTo>
                      <a:pt x="2159" y="6217"/>
                    </a:moveTo>
                    <a:cubicBezTo>
                      <a:pt x="2153" y="6222"/>
                      <a:pt x="2153" y="6222"/>
                      <a:pt x="2153" y="6222"/>
                    </a:cubicBezTo>
                    <a:cubicBezTo>
                      <a:pt x="2155" y="6225"/>
                      <a:pt x="2157" y="6228"/>
                      <a:pt x="2160" y="6231"/>
                    </a:cubicBezTo>
                    <a:cubicBezTo>
                      <a:pt x="2155" y="6235"/>
                      <a:pt x="2155" y="6235"/>
                      <a:pt x="2155" y="6235"/>
                    </a:cubicBezTo>
                    <a:cubicBezTo>
                      <a:pt x="2156" y="6238"/>
                      <a:pt x="2157" y="6240"/>
                      <a:pt x="2159" y="6243"/>
                    </a:cubicBezTo>
                    <a:cubicBezTo>
                      <a:pt x="2171" y="6232"/>
                      <a:pt x="2171" y="6232"/>
                      <a:pt x="2171" y="6232"/>
                    </a:cubicBezTo>
                    <a:cubicBezTo>
                      <a:pt x="2168" y="6229"/>
                      <a:pt x="2168" y="6229"/>
                      <a:pt x="2168" y="6229"/>
                    </a:cubicBezTo>
                    <a:cubicBezTo>
                      <a:pt x="2165" y="6225"/>
                      <a:pt x="2162" y="6221"/>
                      <a:pt x="2159" y="6217"/>
                    </a:cubicBezTo>
                    <a:moveTo>
                      <a:pt x="2008" y="6004"/>
                    </a:moveTo>
                    <a:cubicBezTo>
                      <a:pt x="2000" y="6007"/>
                      <a:pt x="2000" y="6007"/>
                      <a:pt x="2000" y="6007"/>
                    </a:cubicBezTo>
                    <a:cubicBezTo>
                      <a:pt x="2044" y="6074"/>
                      <a:pt x="2090" y="6140"/>
                      <a:pt x="2138" y="6203"/>
                    </a:cubicBezTo>
                    <a:cubicBezTo>
                      <a:pt x="2144" y="6197"/>
                      <a:pt x="2144" y="6197"/>
                      <a:pt x="2144" y="6197"/>
                    </a:cubicBezTo>
                    <a:cubicBezTo>
                      <a:pt x="2096" y="6135"/>
                      <a:pt x="2051" y="6070"/>
                      <a:pt x="2008" y="6004"/>
                    </a:cubicBezTo>
                    <a:moveTo>
                      <a:pt x="963" y="5963"/>
                    </a:moveTo>
                    <a:cubicBezTo>
                      <a:pt x="968" y="5984"/>
                      <a:pt x="970" y="6005"/>
                      <a:pt x="970" y="6027"/>
                    </a:cubicBezTo>
                    <a:cubicBezTo>
                      <a:pt x="970" y="6152"/>
                      <a:pt x="894" y="6272"/>
                      <a:pt x="771" y="6321"/>
                    </a:cubicBezTo>
                    <a:cubicBezTo>
                      <a:pt x="689" y="6353"/>
                      <a:pt x="689" y="6353"/>
                      <a:pt x="689" y="6353"/>
                    </a:cubicBezTo>
                    <a:cubicBezTo>
                      <a:pt x="608" y="6385"/>
                      <a:pt x="560" y="6463"/>
                      <a:pt x="560" y="6543"/>
                    </a:cubicBezTo>
                    <a:cubicBezTo>
                      <a:pt x="560" y="6577"/>
                      <a:pt x="568" y="6612"/>
                      <a:pt x="587" y="6644"/>
                    </a:cubicBezTo>
                    <a:cubicBezTo>
                      <a:pt x="616" y="6696"/>
                      <a:pt x="647" y="6747"/>
                      <a:pt x="679" y="6798"/>
                    </a:cubicBezTo>
                    <a:cubicBezTo>
                      <a:pt x="718" y="6860"/>
                      <a:pt x="784" y="6894"/>
                      <a:pt x="852" y="6894"/>
                    </a:cubicBezTo>
                    <a:cubicBezTo>
                      <a:pt x="852" y="6894"/>
                      <a:pt x="852" y="6894"/>
                      <a:pt x="852" y="6894"/>
                    </a:cubicBezTo>
                    <a:cubicBezTo>
                      <a:pt x="896" y="6894"/>
                      <a:pt x="940" y="6880"/>
                      <a:pt x="978" y="6851"/>
                    </a:cubicBezTo>
                    <a:cubicBezTo>
                      <a:pt x="1063" y="6784"/>
                      <a:pt x="1063" y="6784"/>
                      <a:pt x="1063" y="6784"/>
                    </a:cubicBezTo>
                    <a:cubicBezTo>
                      <a:pt x="1121" y="6739"/>
                      <a:pt x="1189" y="6718"/>
                      <a:pt x="1257" y="6718"/>
                    </a:cubicBezTo>
                    <a:cubicBezTo>
                      <a:pt x="1351" y="6718"/>
                      <a:pt x="1444" y="6759"/>
                      <a:pt x="1506" y="6839"/>
                    </a:cubicBezTo>
                    <a:cubicBezTo>
                      <a:pt x="1551" y="6896"/>
                      <a:pt x="1572" y="6965"/>
                      <a:pt x="1572" y="7032"/>
                    </a:cubicBezTo>
                    <a:cubicBezTo>
                      <a:pt x="1572" y="7126"/>
                      <a:pt x="1531" y="7220"/>
                      <a:pt x="1451" y="7282"/>
                    </a:cubicBezTo>
                    <a:cubicBezTo>
                      <a:pt x="1382" y="7336"/>
                      <a:pt x="1382" y="7336"/>
                      <a:pt x="1382" y="7336"/>
                    </a:cubicBezTo>
                    <a:cubicBezTo>
                      <a:pt x="1329" y="7377"/>
                      <a:pt x="1303" y="7437"/>
                      <a:pt x="1303" y="7497"/>
                    </a:cubicBezTo>
                    <a:cubicBezTo>
                      <a:pt x="1303" y="7550"/>
                      <a:pt x="1323" y="7604"/>
                      <a:pt x="1365" y="7644"/>
                    </a:cubicBezTo>
                    <a:cubicBezTo>
                      <a:pt x="1408" y="7685"/>
                      <a:pt x="1452" y="7726"/>
                      <a:pt x="1497" y="7766"/>
                    </a:cubicBezTo>
                    <a:cubicBezTo>
                      <a:pt x="1506" y="7773"/>
                      <a:pt x="1515" y="7780"/>
                      <a:pt x="1524" y="7786"/>
                    </a:cubicBezTo>
                    <a:cubicBezTo>
                      <a:pt x="1525" y="7784"/>
                      <a:pt x="1527" y="7782"/>
                      <a:pt x="1528" y="7779"/>
                    </a:cubicBezTo>
                    <a:cubicBezTo>
                      <a:pt x="1519" y="7774"/>
                      <a:pt x="1511" y="7767"/>
                      <a:pt x="1502" y="7760"/>
                    </a:cubicBezTo>
                    <a:cubicBezTo>
                      <a:pt x="1458" y="7720"/>
                      <a:pt x="1414" y="7680"/>
                      <a:pt x="1371" y="7638"/>
                    </a:cubicBezTo>
                    <a:cubicBezTo>
                      <a:pt x="1331" y="7600"/>
                      <a:pt x="1311" y="7548"/>
                      <a:pt x="1311" y="7497"/>
                    </a:cubicBezTo>
                    <a:cubicBezTo>
                      <a:pt x="1311" y="7439"/>
                      <a:pt x="1336" y="7381"/>
                      <a:pt x="1386" y="7342"/>
                    </a:cubicBezTo>
                    <a:cubicBezTo>
                      <a:pt x="1456" y="7288"/>
                      <a:pt x="1456" y="7288"/>
                      <a:pt x="1456" y="7288"/>
                    </a:cubicBezTo>
                    <a:cubicBezTo>
                      <a:pt x="1538" y="7224"/>
                      <a:pt x="1580" y="7129"/>
                      <a:pt x="1580" y="7032"/>
                    </a:cubicBezTo>
                    <a:cubicBezTo>
                      <a:pt x="1580" y="6963"/>
                      <a:pt x="1558" y="6893"/>
                      <a:pt x="1512" y="6834"/>
                    </a:cubicBezTo>
                    <a:cubicBezTo>
                      <a:pt x="1449" y="6753"/>
                      <a:pt x="1353" y="6710"/>
                      <a:pt x="1257" y="6710"/>
                    </a:cubicBezTo>
                    <a:cubicBezTo>
                      <a:pt x="1257" y="6710"/>
                      <a:pt x="1257" y="6710"/>
                      <a:pt x="1257" y="6710"/>
                    </a:cubicBezTo>
                    <a:cubicBezTo>
                      <a:pt x="1187" y="6710"/>
                      <a:pt x="1117" y="6732"/>
                      <a:pt x="1058" y="6778"/>
                    </a:cubicBezTo>
                    <a:cubicBezTo>
                      <a:pt x="973" y="6845"/>
                      <a:pt x="973" y="6845"/>
                      <a:pt x="973" y="6845"/>
                    </a:cubicBezTo>
                    <a:cubicBezTo>
                      <a:pt x="937" y="6873"/>
                      <a:pt x="894" y="6886"/>
                      <a:pt x="852" y="6886"/>
                    </a:cubicBezTo>
                    <a:cubicBezTo>
                      <a:pt x="787" y="6886"/>
                      <a:pt x="723" y="6854"/>
                      <a:pt x="685" y="6794"/>
                    </a:cubicBezTo>
                    <a:cubicBezTo>
                      <a:pt x="654" y="6743"/>
                      <a:pt x="623" y="6692"/>
                      <a:pt x="594" y="6640"/>
                    </a:cubicBezTo>
                    <a:cubicBezTo>
                      <a:pt x="576" y="6609"/>
                      <a:pt x="568" y="6576"/>
                      <a:pt x="568" y="6543"/>
                    </a:cubicBezTo>
                    <a:cubicBezTo>
                      <a:pt x="568" y="6466"/>
                      <a:pt x="614" y="6391"/>
                      <a:pt x="692" y="6360"/>
                    </a:cubicBezTo>
                    <a:cubicBezTo>
                      <a:pt x="774" y="6328"/>
                      <a:pt x="774" y="6328"/>
                      <a:pt x="774" y="6328"/>
                    </a:cubicBezTo>
                    <a:cubicBezTo>
                      <a:pt x="900" y="6278"/>
                      <a:pt x="978" y="6156"/>
                      <a:pt x="978" y="6027"/>
                    </a:cubicBezTo>
                    <a:cubicBezTo>
                      <a:pt x="978" y="6007"/>
                      <a:pt x="976" y="5986"/>
                      <a:pt x="972" y="5966"/>
                    </a:cubicBezTo>
                    <a:cubicBezTo>
                      <a:pt x="969" y="5965"/>
                      <a:pt x="966" y="5964"/>
                      <a:pt x="963" y="5963"/>
                    </a:cubicBezTo>
                    <a:moveTo>
                      <a:pt x="904" y="5835"/>
                    </a:moveTo>
                    <a:cubicBezTo>
                      <a:pt x="922" y="5858"/>
                      <a:pt x="937" y="5883"/>
                      <a:pt x="948" y="5912"/>
                    </a:cubicBezTo>
                    <a:cubicBezTo>
                      <a:pt x="951" y="5919"/>
                      <a:pt x="954" y="5926"/>
                      <a:pt x="956" y="5934"/>
                    </a:cubicBezTo>
                    <a:cubicBezTo>
                      <a:pt x="959" y="5935"/>
                      <a:pt x="962" y="5936"/>
                      <a:pt x="965" y="5937"/>
                    </a:cubicBezTo>
                    <a:cubicBezTo>
                      <a:pt x="963" y="5928"/>
                      <a:pt x="959" y="5918"/>
                      <a:pt x="956" y="5909"/>
                    </a:cubicBezTo>
                    <a:cubicBezTo>
                      <a:pt x="946" y="5883"/>
                      <a:pt x="933" y="5860"/>
                      <a:pt x="917" y="5839"/>
                    </a:cubicBezTo>
                    <a:cubicBezTo>
                      <a:pt x="913" y="5837"/>
                      <a:pt x="909" y="5836"/>
                      <a:pt x="904" y="5835"/>
                    </a:cubicBezTo>
                    <a:moveTo>
                      <a:pt x="432" y="5776"/>
                    </a:moveTo>
                    <a:cubicBezTo>
                      <a:pt x="425" y="5777"/>
                      <a:pt x="418" y="5777"/>
                      <a:pt x="411" y="5777"/>
                    </a:cubicBezTo>
                    <a:cubicBezTo>
                      <a:pt x="400" y="5778"/>
                      <a:pt x="400" y="5778"/>
                      <a:pt x="400" y="5778"/>
                    </a:cubicBezTo>
                    <a:cubicBezTo>
                      <a:pt x="399" y="5777"/>
                      <a:pt x="399" y="5777"/>
                      <a:pt x="399" y="5777"/>
                    </a:cubicBezTo>
                    <a:cubicBezTo>
                      <a:pt x="393" y="5778"/>
                      <a:pt x="386" y="5779"/>
                      <a:pt x="379" y="5780"/>
                    </a:cubicBezTo>
                    <a:cubicBezTo>
                      <a:pt x="379" y="5780"/>
                      <a:pt x="379" y="5780"/>
                      <a:pt x="379" y="5780"/>
                    </a:cubicBezTo>
                    <a:cubicBezTo>
                      <a:pt x="367" y="5781"/>
                      <a:pt x="367" y="5781"/>
                      <a:pt x="367" y="5781"/>
                    </a:cubicBezTo>
                    <a:cubicBezTo>
                      <a:pt x="355" y="5783"/>
                      <a:pt x="343" y="5784"/>
                      <a:pt x="332" y="5786"/>
                    </a:cubicBezTo>
                    <a:cubicBezTo>
                      <a:pt x="342" y="5787"/>
                      <a:pt x="353" y="5788"/>
                      <a:pt x="363" y="5788"/>
                    </a:cubicBezTo>
                    <a:cubicBezTo>
                      <a:pt x="386" y="5788"/>
                      <a:pt x="410" y="5784"/>
                      <a:pt x="432" y="5776"/>
                    </a:cubicBezTo>
                    <a:moveTo>
                      <a:pt x="812" y="5745"/>
                    </a:moveTo>
                    <a:cubicBezTo>
                      <a:pt x="811" y="5754"/>
                      <a:pt x="811" y="5754"/>
                      <a:pt x="811" y="5754"/>
                    </a:cubicBezTo>
                    <a:cubicBezTo>
                      <a:pt x="833" y="5766"/>
                      <a:pt x="854" y="5782"/>
                      <a:pt x="873" y="5800"/>
                    </a:cubicBezTo>
                    <a:cubicBezTo>
                      <a:pt x="878" y="5802"/>
                      <a:pt x="884" y="5803"/>
                      <a:pt x="889" y="5805"/>
                    </a:cubicBezTo>
                    <a:cubicBezTo>
                      <a:pt x="866" y="5781"/>
                      <a:pt x="840" y="5761"/>
                      <a:pt x="812" y="5745"/>
                    </a:cubicBezTo>
                    <a:moveTo>
                      <a:pt x="2440" y="5739"/>
                    </a:moveTo>
                    <a:cubicBezTo>
                      <a:pt x="2435" y="5745"/>
                      <a:pt x="2435" y="5745"/>
                      <a:pt x="2435" y="5745"/>
                    </a:cubicBezTo>
                    <a:cubicBezTo>
                      <a:pt x="2639" y="6059"/>
                      <a:pt x="2909" y="6315"/>
                      <a:pt x="3220" y="6500"/>
                    </a:cubicBezTo>
                    <a:cubicBezTo>
                      <a:pt x="3211" y="6485"/>
                      <a:pt x="3211" y="6485"/>
                      <a:pt x="3211" y="6485"/>
                    </a:cubicBezTo>
                    <a:cubicBezTo>
                      <a:pt x="2906" y="6301"/>
                      <a:pt x="2640" y="6048"/>
                      <a:pt x="2440" y="5739"/>
                    </a:cubicBezTo>
                    <a:moveTo>
                      <a:pt x="770" y="5726"/>
                    </a:moveTo>
                    <a:cubicBezTo>
                      <a:pt x="769" y="5734"/>
                      <a:pt x="769" y="5734"/>
                      <a:pt x="769" y="5734"/>
                    </a:cubicBezTo>
                    <a:cubicBezTo>
                      <a:pt x="775" y="5736"/>
                      <a:pt x="782" y="5739"/>
                      <a:pt x="788" y="5742"/>
                    </a:cubicBezTo>
                    <a:cubicBezTo>
                      <a:pt x="790" y="5734"/>
                      <a:pt x="790" y="5734"/>
                      <a:pt x="790" y="5734"/>
                    </a:cubicBezTo>
                    <a:cubicBezTo>
                      <a:pt x="783" y="5731"/>
                      <a:pt x="777" y="5728"/>
                      <a:pt x="770" y="5726"/>
                    </a:cubicBezTo>
                    <a:moveTo>
                      <a:pt x="547" y="5723"/>
                    </a:moveTo>
                    <a:cubicBezTo>
                      <a:pt x="543" y="5724"/>
                      <a:pt x="539" y="5725"/>
                      <a:pt x="536" y="5727"/>
                    </a:cubicBezTo>
                    <a:cubicBezTo>
                      <a:pt x="477" y="5750"/>
                      <a:pt x="477" y="5750"/>
                      <a:pt x="477" y="5750"/>
                    </a:cubicBezTo>
                    <a:cubicBezTo>
                      <a:pt x="485" y="5750"/>
                      <a:pt x="492" y="5750"/>
                      <a:pt x="500" y="5750"/>
                    </a:cubicBezTo>
                    <a:cubicBezTo>
                      <a:pt x="539" y="5734"/>
                      <a:pt x="539" y="5734"/>
                      <a:pt x="539" y="5734"/>
                    </a:cubicBezTo>
                    <a:cubicBezTo>
                      <a:pt x="541" y="5733"/>
                      <a:pt x="544" y="5732"/>
                      <a:pt x="546" y="5731"/>
                    </a:cubicBezTo>
                    <a:cubicBezTo>
                      <a:pt x="547" y="5723"/>
                      <a:pt x="547" y="5723"/>
                      <a:pt x="547" y="5723"/>
                    </a:cubicBezTo>
                    <a:moveTo>
                      <a:pt x="1849" y="5722"/>
                    </a:moveTo>
                    <a:cubicBezTo>
                      <a:pt x="1844" y="5731"/>
                      <a:pt x="1844" y="5731"/>
                      <a:pt x="1844" y="5731"/>
                    </a:cubicBezTo>
                    <a:cubicBezTo>
                      <a:pt x="1877" y="5797"/>
                      <a:pt x="1912" y="5862"/>
                      <a:pt x="1950" y="5924"/>
                    </a:cubicBezTo>
                    <a:cubicBezTo>
                      <a:pt x="1964" y="5942"/>
                      <a:pt x="1978" y="5960"/>
                      <a:pt x="1992" y="5978"/>
                    </a:cubicBezTo>
                    <a:cubicBezTo>
                      <a:pt x="1940" y="5896"/>
                      <a:pt x="1893" y="5811"/>
                      <a:pt x="1849" y="5722"/>
                    </a:cubicBezTo>
                    <a:moveTo>
                      <a:pt x="215" y="5712"/>
                    </a:moveTo>
                    <a:cubicBezTo>
                      <a:pt x="219" y="5728"/>
                      <a:pt x="219" y="5728"/>
                      <a:pt x="219" y="5728"/>
                    </a:cubicBezTo>
                    <a:cubicBezTo>
                      <a:pt x="236" y="5745"/>
                      <a:pt x="256" y="5759"/>
                      <a:pt x="278" y="5769"/>
                    </a:cubicBezTo>
                    <a:cubicBezTo>
                      <a:pt x="283" y="5769"/>
                      <a:pt x="288" y="5768"/>
                      <a:pt x="293" y="5767"/>
                    </a:cubicBezTo>
                    <a:cubicBezTo>
                      <a:pt x="263" y="5755"/>
                      <a:pt x="236" y="5737"/>
                      <a:pt x="215" y="5712"/>
                    </a:cubicBezTo>
                    <a:moveTo>
                      <a:pt x="592" y="5710"/>
                    </a:moveTo>
                    <a:cubicBezTo>
                      <a:pt x="585" y="5712"/>
                      <a:pt x="578" y="5713"/>
                      <a:pt x="572" y="5715"/>
                    </a:cubicBezTo>
                    <a:cubicBezTo>
                      <a:pt x="571" y="5723"/>
                      <a:pt x="571" y="5723"/>
                      <a:pt x="571" y="5723"/>
                    </a:cubicBezTo>
                    <a:cubicBezTo>
                      <a:pt x="578" y="5721"/>
                      <a:pt x="585" y="5720"/>
                      <a:pt x="592" y="5718"/>
                    </a:cubicBezTo>
                    <a:cubicBezTo>
                      <a:pt x="592" y="5710"/>
                      <a:pt x="592" y="5710"/>
                      <a:pt x="592" y="5710"/>
                    </a:cubicBezTo>
                    <a:moveTo>
                      <a:pt x="654" y="5704"/>
                    </a:moveTo>
                    <a:cubicBezTo>
                      <a:pt x="642" y="5704"/>
                      <a:pt x="629" y="5705"/>
                      <a:pt x="617" y="5706"/>
                    </a:cubicBezTo>
                    <a:cubicBezTo>
                      <a:pt x="616" y="5714"/>
                      <a:pt x="616" y="5714"/>
                      <a:pt x="616" y="5714"/>
                    </a:cubicBezTo>
                    <a:cubicBezTo>
                      <a:pt x="629" y="5713"/>
                      <a:pt x="641" y="5712"/>
                      <a:pt x="654" y="5712"/>
                    </a:cubicBezTo>
                    <a:cubicBezTo>
                      <a:pt x="685" y="5712"/>
                      <a:pt x="716" y="5717"/>
                      <a:pt x="746" y="5726"/>
                    </a:cubicBezTo>
                    <a:cubicBezTo>
                      <a:pt x="747" y="5718"/>
                      <a:pt x="747" y="5718"/>
                      <a:pt x="747" y="5718"/>
                    </a:cubicBezTo>
                    <a:cubicBezTo>
                      <a:pt x="717" y="5709"/>
                      <a:pt x="686" y="5704"/>
                      <a:pt x="654" y="5704"/>
                    </a:cubicBezTo>
                    <a:moveTo>
                      <a:pt x="1640" y="5595"/>
                    </a:moveTo>
                    <a:cubicBezTo>
                      <a:pt x="1634" y="5600"/>
                      <a:pt x="1634" y="5600"/>
                      <a:pt x="1634" y="5600"/>
                    </a:cubicBezTo>
                    <a:cubicBezTo>
                      <a:pt x="1740" y="5858"/>
                      <a:pt x="1882" y="6102"/>
                      <a:pt x="2057" y="6325"/>
                    </a:cubicBezTo>
                    <a:cubicBezTo>
                      <a:pt x="2060" y="6328"/>
                      <a:pt x="2060" y="6328"/>
                      <a:pt x="2060" y="6328"/>
                    </a:cubicBezTo>
                    <a:cubicBezTo>
                      <a:pt x="2140" y="6259"/>
                      <a:pt x="2140" y="6259"/>
                      <a:pt x="2140" y="6259"/>
                    </a:cubicBezTo>
                    <a:cubicBezTo>
                      <a:pt x="2138" y="6256"/>
                      <a:pt x="2137" y="6254"/>
                      <a:pt x="2136" y="6252"/>
                    </a:cubicBezTo>
                    <a:cubicBezTo>
                      <a:pt x="2061" y="6316"/>
                      <a:pt x="2061" y="6316"/>
                      <a:pt x="2061" y="6316"/>
                    </a:cubicBezTo>
                    <a:cubicBezTo>
                      <a:pt x="1887" y="6095"/>
                      <a:pt x="1746" y="5852"/>
                      <a:pt x="1640" y="5595"/>
                    </a:cubicBezTo>
                    <a:moveTo>
                      <a:pt x="1755" y="5511"/>
                    </a:moveTo>
                    <a:cubicBezTo>
                      <a:pt x="1748" y="5516"/>
                      <a:pt x="1748" y="5516"/>
                      <a:pt x="1748" y="5516"/>
                    </a:cubicBezTo>
                    <a:cubicBezTo>
                      <a:pt x="1774" y="5580"/>
                      <a:pt x="1801" y="5643"/>
                      <a:pt x="1831" y="5704"/>
                    </a:cubicBezTo>
                    <a:cubicBezTo>
                      <a:pt x="1836" y="5695"/>
                      <a:pt x="1836" y="5695"/>
                      <a:pt x="1836" y="5695"/>
                    </a:cubicBezTo>
                    <a:cubicBezTo>
                      <a:pt x="1807" y="5635"/>
                      <a:pt x="1780" y="5574"/>
                      <a:pt x="1755" y="5511"/>
                    </a:cubicBezTo>
                    <a:moveTo>
                      <a:pt x="2267" y="5420"/>
                    </a:moveTo>
                    <a:cubicBezTo>
                      <a:pt x="2266" y="5423"/>
                      <a:pt x="2265" y="5427"/>
                      <a:pt x="2263" y="5430"/>
                    </a:cubicBezTo>
                    <a:cubicBezTo>
                      <a:pt x="2311" y="5537"/>
                      <a:pt x="2367" y="5639"/>
                      <a:pt x="2429" y="5735"/>
                    </a:cubicBezTo>
                    <a:cubicBezTo>
                      <a:pt x="2434" y="5729"/>
                      <a:pt x="2434" y="5729"/>
                      <a:pt x="2434" y="5729"/>
                    </a:cubicBezTo>
                    <a:cubicBezTo>
                      <a:pt x="2372" y="5631"/>
                      <a:pt x="2316" y="5528"/>
                      <a:pt x="2267" y="5420"/>
                    </a:cubicBezTo>
                    <a:moveTo>
                      <a:pt x="2229" y="5350"/>
                    </a:moveTo>
                    <a:cubicBezTo>
                      <a:pt x="2238" y="5373"/>
                      <a:pt x="2247" y="5394"/>
                      <a:pt x="2257" y="5416"/>
                    </a:cubicBezTo>
                    <a:cubicBezTo>
                      <a:pt x="2258" y="5412"/>
                      <a:pt x="2259" y="5407"/>
                      <a:pt x="2259" y="5402"/>
                    </a:cubicBezTo>
                    <a:cubicBezTo>
                      <a:pt x="2259" y="5402"/>
                      <a:pt x="2259" y="5402"/>
                      <a:pt x="2259" y="5401"/>
                    </a:cubicBezTo>
                    <a:cubicBezTo>
                      <a:pt x="2254" y="5391"/>
                      <a:pt x="2250" y="5381"/>
                      <a:pt x="2245" y="5370"/>
                    </a:cubicBezTo>
                    <a:cubicBezTo>
                      <a:pt x="2240" y="5364"/>
                      <a:pt x="2234" y="5357"/>
                      <a:pt x="2229" y="5350"/>
                    </a:cubicBezTo>
                    <a:moveTo>
                      <a:pt x="2201" y="5258"/>
                    </a:moveTo>
                    <a:cubicBezTo>
                      <a:pt x="2198" y="5260"/>
                      <a:pt x="2198" y="5260"/>
                      <a:pt x="2198" y="5260"/>
                    </a:cubicBezTo>
                    <a:cubicBezTo>
                      <a:pt x="2194" y="5261"/>
                      <a:pt x="2194" y="5261"/>
                      <a:pt x="2194" y="5261"/>
                    </a:cubicBezTo>
                    <a:cubicBezTo>
                      <a:pt x="2200" y="5279"/>
                      <a:pt x="2207" y="5297"/>
                      <a:pt x="2214" y="5314"/>
                    </a:cubicBezTo>
                    <a:cubicBezTo>
                      <a:pt x="2220" y="5322"/>
                      <a:pt x="2225" y="5329"/>
                      <a:pt x="2231" y="5336"/>
                    </a:cubicBezTo>
                    <a:cubicBezTo>
                      <a:pt x="2221" y="5310"/>
                      <a:pt x="2211" y="5285"/>
                      <a:pt x="2201" y="5258"/>
                    </a:cubicBezTo>
                    <a:moveTo>
                      <a:pt x="255" y="5224"/>
                    </a:moveTo>
                    <a:cubicBezTo>
                      <a:pt x="172" y="5252"/>
                      <a:pt x="116" y="5331"/>
                      <a:pt x="116" y="5418"/>
                    </a:cubicBezTo>
                    <a:cubicBezTo>
                      <a:pt x="116" y="5433"/>
                      <a:pt x="118" y="5449"/>
                      <a:pt x="121" y="5465"/>
                    </a:cubicBezTo>
                    <a:cubicBezTo>
                      <a:pt x="135" y="5523"/>
                      <a:pt x="150" y="5582"/>
                      <a:pt x="166" y="5639"/>
                    </a:cubicBezTo>
                    <a:cubicBezTo>
                      <a:pt x="170" y="5653"/>
                      <a:pt x="175" y="5665"/>
                      <a:pt x="182" y="5677"/>
                    </a:cubicBezTo>
                    <a:cubicBezTo>
                      <a:pt x="156" y="5570"/>
                      <a:pt x="156" y="5570"/>
                      <a:pt x="156" y="5570"/>
                    </a:cubicBezTo>
                    <a:cubicBezTo>
                      <a:pt x="147" y="5535"/>
                      <a:pt x="138" y="5499"/>
                      <a:pt x="129" y="5464"/>
                    </a:cubicBezTo>
                    <a:cubicBezTo>
                      <a:pt x="126" y="5448"/>
                      <a:pt x="124" y="5433"/>
                      <a:pt x="124" y="5418"/>
                    </a:cubicBezTo>
                    <a:cubicBezTo>
                      <a:pt x="124" y="5334"/>
                      <a:pt x="178" y="5258"/>
                      <a:pt x="258" y="5232"/>
                    </a:cubicBezTo>
                    <a:cubicBezTo>
                      <a:pt x="255" y="5224"/>
                      <a:pt x="255" y="5224"/>
                      <a:pt x="255" y="5224"/>
                    </a:cubicBezTo>
                    <a:moveTo>
                      <a:pt x="627" y="5058"/>
                    </a:moveTo>
                    <a:cubicBezTo>
                      <a:pt x="577" y="5139"/>
                      <a:pt x="490" y="5196"/>
                      <a:pt x="389" y="5206"/>
                    </a:cubicBezTo>
                    <a:cubicBezTo>
                      <a:pt x="389" y="5206"/>
                      <a:pt x="389" y="5206"/>
                      <a:pt x="389" y="5206"/>
                    </a:cubicBezTo>
                    <a:cubicBezTo>
                      <a:pt x="302" y="5214"/>
                      <a:pt x="302" y="5214"/>
                      <a:pt x="302" y="5214"/>
                    </a:cubicBezTo>
                    <a:cubicBezTo>
                      <a:pt x="302" y="5214"/>
                      <a:pt x="302" y="5214"/>
                      <a:pt x="302" y="5214"/>
                    </a:cubicBezTo>
                    <a:cubicBezTo>
                      <a:pt x="294" y="5215"/>
                      <a:pt x="286" y="5216"/>
                      <a:pt x="279" y="5218"/>
                    </a:cubicBezTo>
                    <a:cubicBezTo>
                      <a:pt x="282" y="5225"/>
                      <a:pt x="282" y="5225"/>
                      <a:pt x="282" y="5225"/>
                    </a:cubicBezTo>
                    <a:cubicBezTo>
                      <a:pt x="289" y="5224"/>
                      <a:pt x="296" y="5223"/>
                      <a:pt x="302" y="5222"/>
                    </a:cubicBezTo>
                    <a:cubicBezTo>
                      <a:pt x="303" y="5222"/>
                      <a:pt x="303" y="5222"/>
                      <a:pt x="303" y="5222"/>
                    </a:cubicBezTo>
                    <a:cubicBezTo>
                      <a:pt x="389" y="5214"/>
                      <a:pt x="389" y="5214"/>
                      <a:pt x="389" y="5214"/>
                    </a:cubicBezTo>
                    <a:cubicBezTo>
                      <a:pt x="389" y="5214"/>
                      <a:pt x="389" y="5214"/>
                      <a:pt x="389" y="5214"/>
                    </a:cubicBezTo>
                    <a:cubicBezTo>
                      <a:pt x="483" y="5205"/>
                      <a:pt x="564" y="5157"/>
                      <a:pt x="617" y="5087"/>
                    </a:cubicBezTo>
                    <a:cubicBezTo>
                      <a:pt x="627" y="5058"/>
                      <a:pt x="627" y="5058"/>
                      <a:pt x="627" y="5058"/>
                    </a:cubicBezTo>
                    <a:moveTo>
                      <a:pt x="7478" y="4792"/>
                    </a:moveTo>
                    <a:cubicBezTo>
                      <a:pt x="7478" y="4788"/>
                      <a:pt x="7478" y="4788"/>
                      <a:pt x="7478" y="4788"/>
                    </a:cubicBezTo>
                    <a:cubicBezTo>
                      <a:pt x="7478" y="4792"/>
                      <a:pt x="7478" y="4792"/>
                      <a:pt x="7478" y="4792"/>
                    </a:cubicBezTo>
                    <a:cubicBezTo>
                      <a:pt x="7474" y="4792"/>
                      <a:pt x="7474" y="4792"/>
                      <a:pt x="7474" y="4792"/>
                    </a:cubicBezTo>
                    <a:cubicBezTo>
                      <a:pt x="7478" y="4792"/>
                      <a:pt x="7478" y="4792"/>
                      <a:pt x="7478" y="4792"/>
                    </a:cubicBezTo>
                    <a:moveTo>
                      <a:pt x="6460" y="6544"/>
                    </a:moveTo>
                    <a:cubicBezTo>
                      <a:pt x="6950" y="6078"/>
                      <a:pt x="7261" y="5454"/>
                      <a:pt x="7343" y="4787"/>
                    </a:cubicBezTo>
                    <a:cubicBezTo>
                      <a:pt x="7473" y="4796"/>
                      <a:pt x="7473" y="4796"/>
                      <a:pt x="7473" y="4796"/>
                    </a:cubicBezTo>
                    <a:cubicBezTo>
                      <a:pt x="7431" y="5151"/>
                      <a:pt x="7325" y="5505"/>
                      <a:pt x="7150" y="5841"/>
                    </a:cubicBezTo>
                    <a:cubicBezTo>
                      <a:pt x="6990" y="6148"/>
                      <a:pt x="6784" y="6417"/>
                      <a:pt x="6546" y="6643"/>
                    </a:cubicBezTo>
                    <a:cubicBezTo>
                      <a:pt x="6460" y="6544"/>
                      <a:pt x="6460" y="6544"/>
                      <a:pt x="6460" y="6544"/>
                    </a:cubicBezTo>
                    <a:moveTo>
                      <a:pt x="7336" y="4778"/>
                    </a:moveTo>
                    <a:cubicBezTo>
                      <a:pt x="7335" y="4782"/>
                      <a:pt x="7335" y="4782"/>
                      <a:pt x="7335" y="4782"/>
                    </a:cubicBezTo>
                    <a:cubicBezTo>
                      <a:pt x="7254" y="5450"/>
                      <a:pt x="6942" y="6075"/>
                      <a:pt x="6452" y="6541"/>
                    </a:cubicBezTo>
                    <a:cubicBezTo>
                      <a:pt x="6449" y="6544"/>
                      <a:pt x="6449" y="6544"/>
                      <a:pt x="6449" y="6544"/>
                    </a:cubicBezTo>
                    <a:cubicBezTo>
                      <a:pt x="6545" y="6655"/>
                      <a:pt x="6545" y="6655"/>
                      <a:pt x="6545" y="6655"/>
                    </a:cubicBezTo>
                    <a:cubicBezTo>
                      <a:pt x="6548" y="6652"/>
                      <a:pt x="6548" y="6652"/>
                      <a:pt x="6548" y="6652"/>
                    </a:cubicBezTo>
                    <a:cubicBezTo>
                      <a:pt x="6788" y="6424"/>
                      <a:pt x="6996" y="6154"/>
                      <a:pt x="7157" y="5844"/>
                    </a:cubicBezTo>
                    <a:cubicBezTo>
                      <a:pt x="7333" y="5506"/>
                      <a:pt x="7440" y="5150"/>
                      <a:pt x="7482" y="4793"/>
                    </a:cubicBezTo>
                    <a:cubicBezTo>
                      <a:pt x="7482" y="4789"/>
                      <a:pt x="7482" y="4789"/>
                      <a:pt x="7482" y="4789"/>
                    </a:cubicBezTo>
                    <a:cubicBezTo>
                      <a:pt x="7478" y="4788"/>
                      <a:pt x="7478" y="4788"/>
                      <a:pt x="7478" y="4788"/>
                    </a:cubicBezTo>
                    <a:cubicBezTo>
                      <a:pt x="7336" y="4778"/>
                      <a:pt x="7336" y="4778"/>
                      <a:pt x="7336" y="4778"/>
                    </a:cubicBezTo>
                    <a:moveTo>
                      <a:pt x="2055" y="4420"/>
                    </a:moveTo>
                    <a:cubicBezTo>
                      <a:pt x="2052" y="4422"/>
                      <a:pt x="2050" y="4424"/>
                      <a:pt x="2047" y="4426"/>
                    </a:cubicBezTo>
                    <a:cubicBezTo>
                      <a:pt x="2047" y="4429"/>
                      <a:pt x="2047" y="4432"/>
                      <a:pt x="2047" y="4435"/>
                    </a:cubicBezTo>
                    <a:cubicBezTo>
                      <a:pt x="2047" y="4710"/>
                      <a:pt x="2094" y="4989"/>
                      <a:pt x="2194" y="5261"/>
                    </a:cubicBezTo>
                    <a:cubicBezTo>
                      <a:pt x="2198" y="5260"/>
                      <a:pt x="2198" y="5260"/>
                      <a:pt x="2198" y="5260"/>
                    </a:cubicBezTo>
                    <a:cubicBezTo>
                      <a:pt x="2201" y="5258"/>
                      <a:pt x="2201" y="5258"/>
                      <a:pt x="2201" y="5258"/>
                    </a:cubicBezTo>
                    <a:cubicBezTo>
                      <a:pt x="2102" y="4987"/>
                      <a:pt x="2055" y="4709"/>
                      <a:pt x="2055" y="4435"/>
                    </a:cubicBezTo>
                    <a:cubicBezTo>
                      <a:pt x="2055" y="4430"/>
                      <a:pt x="2055" y="4425"/>
                      <a:pt x="2055" y="4420"/>
                    </a:cubicBezTo>
                    <a:moveTo>
                      <a:pt x="1407" y="4354"/>
                    </a:moveTo>
                    <a:cubicBezTo>
                      <a:pt x="1407" y="4350"/>
                      <a:pt x="1407" y="4350"/>
                      <a:pt x="1407" y="4350"/>
                    </a:cubicBezTo>
                    <a:cubicBezTo>
                      <a:pt x="1407" y="4354"/>
                      <a:pt x="1407" y="4354"/>
                      <a:pt x="1407" y="4354"/>
                    </a:cubicBezTo>
                    <a:moveTo>
                      <a:pt x="1403" y="4346"/>
                    </a:moveTo>
                    <a:cubicBezTo>
                      <a:pt x="1403" y="4350"/>
                      <a:pt x="1403" y="4350"/>
                      <a:pt x="1403" y="4350"/>
                    </a:cubicBezTo>
                    <a:cubicBezTo>
                      <a:pt x="1402" y="4378"/>
                      <a:pt x="1402" y="4405"/>
                      <a:pt x="1402" y="4433"/>
                    </a:cubicBezTo>
                    <a:cubicBezTo>
                      <a:pt x="1402" y="4826"/>
                      <a:pt x="1478" y="5215"/>
                      <a:pt x="1624" y="5577"/>
                    </a:cubicBezTo>
                    <a:cubicBezTo>
                      <a:pt x="1631" y="5572"/>
                      <a:pt x="1631" y="5572"/>
                      <a:pt x="1631" y="5572"/>
                    </a:cubicBezTo>
                    <a:cubicBezTo>
                      <a:pt x="1486" y="5211"/>
                      <a:pt x="1410" y="4824"/>
                      <a:pt x="1410" y="4433"/>
                    </a:cubicBezTo>
                    <a:cubicBezTo>
                      <a:pt x="1410" y="4407"/>
                      <a:pt x="1410" y="4381"/>
                      <a:pt x="1411" y="4354"/>
                    </a:cubicBezTo>
                    <a:cubicBezTo>
                      <a:pt x="1541" y="4364"/>
                      <a:pt x="1541" y="4364"/>
                      <a:pt x="1541" y="4364"/>
                    </a:cubicBezTo>
                    <a:cubicBezTo>
                      <a:pt x="1541" y="4388"/>
                      <a:pt x="1540" y="4412"/>
                      <a:pt x="1540" y="4437"/>
                    </a:cubicBezTo>
                    <a:cubicBezTo>
                      <a:pt x="1540" y="4768"/>
                      <a:pt x="1597" y="5106"/>
                      <a:pt x="1717" y="5435"/>
                    </a:cubicBezTo>
                    <a:cubicBezTo>
                      <a:pt x="1724" y="5455"/>
                      <a:pt x="1732" y="5474"/>
                      <a:pt x="1739" y="5493"/>
                    </a:cubicBezTo>
                    <a:cubicBezTo>
                      <a:pt x="1746" y="5488"/>
                      <a:pt x="1746" y="5488"/>
                      <a:pt x="1746" y="5488"/>
                    </a:cubicBezTo>
                    <a:cubicBezTo>
                      <a:pt x="1739" y="5469"/>
                      <a:pt x="1732" y="5451"/>
                      <a:pt x="1725" y="5433"/>
                    </a:cubicBezTo>
                    <a:cubicBezTo>
                      <a:pt x="1605" y="5104"/>
                      <a:pt x="1548" y="4767"/>
                      <a:pt x="1548" y="4437"/>
                    </a:cubicBezTo>
                    <a:cubicBezTo>
                      <a:pt x="1548" y="4411"/>
                      <a:pt x="1549" y="4386"/>
                      <a:pt x="1549" y="4360"/>
                    </a:cubicBezTo>
                    <a:cubicBezTo>
                      <a:pt x="1549" y="4356"/>
                      <a:pt x="1549" y="4356"/>
                      <a:pt x="1549" y="4356"/>
                    </a:cubicBezTo>
                    <a:cubicBezTo>
                      <a:pt x="1403" y="4346"/>
                      <a:pt x="1403" y="4346"/>
                      <a:pt x="1403" y="4346"/>
                    </a:cubicBezTo>
                    <a:moveTo>
                      <a:pt x="2053" y="4271"/>
                    </a:moveTo>
                    <a:cubicBezTo>
                      <a:pt x="2049" y="4318"/>
                      <a:pt x="2047" y="4365"/>
                      <a:pt x="2047" y="4412"/>
                    </a:cubicBezTo>
                    <a:cubicBezTo>
                      <a:pt x="2050" y="4410"/>
                      <a:pt x="2053" y="4407"/>
                      <a:pt x="2055" y="4404"/>
                    </a:cubicBezTo>
                    <a:cubicBezTo>
                      <a:pt x="2056" y="4361"/>
                      <a:pt x="2057" y="4319"/>
                      <a:pt x="2060" y="4277"/>
                    </a:cubicBezTo>
                    <a:cubicBezTo>
                      <a:pt x="2053" y="4271"/>
                      <a:pt x="2053" y="4271"/>
                      <a:pt x="2053" y="4271"/>
                    </a:cubicBezTo>
                    <a:moveTo>
                      <a:pt x="2108" y="3937"/>
                    </a:moveTo>
                    <a:cubicBezTo>
                      <a:pt x="2104" y="3939"/>
                      <a:pt x="2101" y="3941"/>
                      <a:pt x="2098" y="3943"/>
                    </a:cubicBezTo>
                    <a:cubicBezTo>
                      <a:pt x="2076" y="4046"/>
                      <a:pt x="2062" y="4151"/>
                      <a:pt x="2054" y="4257"/>
                    </a:cubicBezTo>
                    <a:cubicBezTo>
                      <a:pt x="2061" y="4263"/>
                      <a:pt x="2061" y="4263"/>
                      <a:pt x="2061" y="4263"/>
                    </a:cubicBezTo>
                    <a:cubicBezTo>
                      <a:pt x="2069" y="4153"/>
                      <a:pt x="2085" y="4044"/>
                      <a:pt x="2108" y="3937"/>
                    </a:cubicBezTo>
                    <a:moveTo>
                      <a:pt x="6745" y="2640"/>
                    </a:moveTo>
                    <a:cubicBezTo>
                      <a:pt x="6844" y="2554"/>
                      <a:pt x="6844" y="2554"/>
                      <a:pt x="6844" y="2554"/>
                    </a:cubicBezTo>
                    <a:cubicBezTo>
                      <a:pt x="7266" y="3091"/>
                      <a:pt x="7495" y="3757"/>
                      <a:pt x="7495" y="4438"/>
                    </a:cubicBezTo>
                    <a:cubicBezTo>
                      <a:pt x="7495" y="4464"/>
                      <a:pt x="7494" y="4490"/>
                      <a:pt x="7494" y="4516"/>
                    </a:cubicBezTo>
                    <a:cubicBezTo>
                      <a:pt x="7363" y="4507"/>
                      <a:pt x="7363" y="4507"/>
                      <a:pt x="7363" y="4507"/>
                    </a:cubicBezTo>
                    <a:cubicBezTo>
                      <a:pt x="7364" y="4482"/>
                      <a:pt x="7364" y="4458"/>
                      <a:pt x="7364" y="4434"/>
                    </a:cubicBezTo>
                    <a:cubicBezTo>
                      <a:pt x="7364" y="4102"/>
                      <a:pt x="7308" y="3765"/>
                      <a:pt x="7187" y="3435"/>
                    </a:cubicBezTo>
                    <a:cubicBezTo>
                      <a:pt x="7079" y="3140"/>
                      <a:pt x="6928" y="2874"/>
                      <a:pt x="6745" y="2640"/>
                    </a:cubicBezTo>
                    <a:moveTo>
                      <a:pt x="6845" y="2543"/>
                    </a:moveTo>
                    <a:cubicBezTo>
                      <a:pt x="6734" y="2638"/>
                      <a:pt x="6734" y="2638"/>
                      <a:pt x="6734" y="2638"/>
                    </a:cubicBezTo>
                    <a:cubicBezTo>
                      <a:pt x="6736" y="2641"/>
                      <a:pt x="6736" y="2641"/>
                      <a:pt x="6736" y="2641"/>
                    </a:cubicBezTo>
                    <a:cubicBezTo>
                      <a:pt x="6920" y="2876"/>
                      <a:pt x="7072" y="3143"/>
                      <a:pt x="7180" y="3438"/>
                    </a:cubicBezTo>
                    <a:cubicBezTo>
                      <a:pt x="7300" y="3767"/>
                      <a:pt x="7356" y="4103"/>
                      <a:pt x="7356" y="4434"/>
                    </a:cubicBezTo>
                    <a:cubicBezTo>
                      <a:pt x="7356" y="4459"/>
                      <a:pt x="7356" y="4485"/>
                      <a:pt x="7355" y="4510"/>
                    </a:cubicBezTo>
                    <a:cubicBezTo>
                      <a:pt x="7355" y="4514"/>
                      <a:pt x="7355" y="4514"/>
                      <a:pt x="7355" y="4514"/>
                    </a:cubicBezTo>
                    <a:cubicBezTo>
                      <a:pt x="7501" y="4525"/>
                      <a:pt x="7501" y="4525"/>
                      <a:pt x="7501" y="4525"/>
                    </a:cubicBezTo>
                    <a:cubicBezTo>
                      <a:pt x="7501" y="4520"/>
                      <a:pt x="7501" y="4520"/>
                      <a:pt x="7501" y="4520"/>
                    </a:cubicBezTo>
                    <a:cubicBezTo>
                      <a:pt x="7502" y="4493"/>
                      <a:pt x="7503" y="4465"/>
                      <a:pt x="7503" y="4438"/>
                    </a:cubicBezTo>
                    <a:cubicBezTo>
                      <a:pt x="7503" y="3754"/>
                      <a:pt x="7272" y="3085"/>
                      <a:pt x="6847" y="2546"/>
                    </a:cubicBezTo>
                    <a:cubicBezTo>
                      <a:pt x="6845" y="2543"/>
                      <a:pt x="6845" y="2543"/>
                      <a:pt x="6845" y="2543"/>
                    </a:cubicBezTo>
                    <a:moveTo>
                      <a:pt x="1431" y="4074"/>
                    </a:moveTo>
                    <a:cubicBezTo>
                      <a:pt x="1474" y="3719"/>
                      <a:pt x="1580" y="3366"/>
                      <a:pt x="1755" y="3030"/>
                    </a:cubicBezTo>
                    <a:cubicBezTo>
                      <a:pt x="1915" y="2722"/>
                      <a:pt x="2120" y="2454"/>
                      <a:pt x="2359" y="2228"/>
                    </a:cubicBezTo>
                    <a:cubicBezTo>
                      <a:pt x="2444" y="2326"/>
                      <a:pt x="2444" y="2326"/>
                      <a:pt x="2444" y="2326"/>
                    </a:cubicBezTo>
                    <a:cubicBezTo>
                      <a:pt x="1955" y="2792"/>
                      <a:pt x="1643" y="3416"/>
                      <a:pt x="1562" y="4084"/>
                    </a:cubicBezTo>
                    <a:cubicBezTo>
                      <a:pt x="1431" y="4074"/>
                      <a:pt x="1431" y="4074"/>
                      <a:pt x="1431" y="4074"/>
                    </a:cubicBezTo>
                    <a:moveTo>
                      <a:pt x="2359" y="2216"/>
                    </a:moveTo>
                    <a:cubicBezTo>
                      <a:pt x="2356" y="2219"/>
                      <a:pt x="2356" y="2219"/>
                      <a:pt x="2356" y="2219"/>
                    </a:cubicBezTo>
                    <a:cubicBezTo>
                      <a:pt x="2116" y="2446"/>
                      <a:pt x="1909" y="2716"/>
                      <a:pt x="1747" y="3026"/>
                    </a:cubicBezTo>
                    <a:cubicBezTo>
                      <a:pt x="1571" y="3364"/>
                      <a:pt x="1465" y="3720"/>
                      <a:pt x="1423" y="4078"/>
                    </a:cubicBezTo>
                    <a:cubicBezTo>
                      <a:pt x="1422" y="4082"/>
                      <a:pt x="1422" y="4082"/>
                      <a:pt x="1422" y="4082"/>
                    </a:cubicBezTo>
                    <a:cubicBezTo>
                      <a:pt x="1427" y="4082"/>
                      <a:pt x="1427" y="4082"/>
                      <a:pt x="1427" y="4082"/>
                    </a:cubicBezTo>
                    <a:cubicBezTo>
                      <a:pt x="1427" y="4078"/>
                      <a:pt x="1427" y="4078"/>
                      <a:pt x="1427" y="4078"/>
                    </a:cubicBezTo>
                    <a:cubicBezTo>
                      <a:pt x="1427" y="4082"/>
                      <a:pt x="1427" y="4082"/>
                      <a:pt x="1427" y="4082"/>
                    </a:cubicBezTo>
                    <a:cubicBezTo>
                      <a:pt x="1569" y="4092"/>
                      <a:pt x="1569" y="4092"/>
                      <a:pt x="1569" y="4092"/>
                    </a:cubicBezTo>
                    <a:cubicBezTo>
                      <a:pt x="1569" y="4089"/>
                      <a:pt x="1569" y="4089"/>
                      <a:pt x="1569" y="4089"/>
                    </a:cubicBezTo>
                    <a:cubicBezTo>
                      <a:pt x="1650" y="3420"/>
                      <a:pt x="1962" y="2795"/>
                      <a:pt x="2452" y="2329"/>
                    </a:cubicBezTo>
                    <a:cubicBezTo>
                      <a:pt x="2455" y="2327"/>
                      <a:pt x="2455" y="2327"/>
                      <a:pt x="2455" y="2327"/>
                    </a:cubicBezTo>
                    <a:cubicBezTo>
                      <a:pt x="2359" y="2216"/>
                      <a:pt x="2359" y="2216"/>
                      <a:pt x="2359" y="2216"/>
                    </a:cubicBezTo>
                    <a:moveTo>
                      <a:pt x="4452" y="2030"/>
                    </a:moveTo>
                    <a:cubicBezTo>
                      <a:pt x="4452" y="2030"/>
                      <a:pt x="4452" y="2030"/>
                      <a:pt x="4452" y="2030"/>
                    </a:cubicBezTo>
                    <a:cubicBezTo>
                      <a:pt x="4178" y="2030"/>
                      <a:pt x="3899" y="2077"/>
                      <a:pt x="3626" y="2177"/>
                    </a:cubicBezTo>
                    <a:cubicBezTo>
                      <a:pt x="2823" y="2471"/>
                      <a:pt x="2270" y="3149"/>
                      <a:pt x="2101" y="3928"/>
                    </a:cubicBezTo>
                    <a:cubicBezTo>
                      <a:pt x="2104" y="3926"/>
                      <a:pt x="2107" y="3925"/>
                      <a:pt x="2110" y="3924"/>
                    </a:cubicBezTo>
                    <a:cubicBezTo>
                      <a:pt x="2280" y="3150"/>
                      <a:pt x="2830" y="2477"/>
                      <a:pt x="3629" y="2184"/>
                    </a:cubicBezTo>
                    <a:cubicBezTo>
                      <a:pt x="3901" y="2085"/>
                      <a:pt x="4179" y="2038"/>
                      <a:pt x="4452" y="2038"/>
                    </a:cubicBezTo>
                    <a:cubicBezTo>
                      <a:pt x="5430" y="2038"/>
                      <a:pt x="6348" y="2641"/>
                      <a:pt x="6703" y="3612"/>
                    </a:cubicBezTo>
                    <a:cubicBezTo>
                      <a:pt x="6802" y="3884"/>
                      <a:pt x="6850" y="4162"/>
                      <a:pt x="6850" y="4435"/>
                    </a:cubicBezTo>
                    <a:cubicBezTo>
                      <a:pt x="6850" y="5328"/>
                      <a:pt x="6346" y="6172"/>
                      <a:pt x="5518" y="6582"/>
                    </a:cubicBezTo>
                    <a:cubicBezTo>
                      <a:pt x="5571" y="6564"/>
                      <a:pt x="5571" y="6564"/>
                      <a:pt x="5571" y="6564"/>
                    </a:cubicBezTo>
                    <a:cubicBezTo>
                      <a:pt x="5571" y="6564"/>
                      <a:pt x="5571" y="6564"/>
                      <a:pt x="5571" y="6564"/>
                    </a:cubicBezTo>
                    <a:cubicBezTo>
                      <a:pt x="6373" y="6144"/>
                      <a:pt x="6858" y="5313"/>
                      <a:pt x="6858" y="4435"/>
                    </a:cubicBezTo>
                    <a:cubicBezTo>
                      <a:pt x="6858" y="4161"/>
                      <a:pt x="6810" y="3882"/>
                      <a:pt x="6711" y="3609"/>
                    </a:cubicBezTo>
                    <a:cubicBezTo>
                      <a:pt x="6354" y="2635"/>
                      <a:pt x="5433" y="2030"/>
                      <a:pt x="4452" y="2030"/>
                    </a:cubicBezTo>
                    <a:moveTo>
                      <a:pt x="4804" y="1545"/>
                    </a:moveTo>
                    <a:cubicBezTo>
                      <a:pt x="4813" y="1414"/>
                      <a:pt x="4813" y="1414"/>
                      <a:pt x="4813" y="1414"/>
                    </a:cubicBezTo>
                    <a:cubicBezTo>
                      <a:pt x="5168" y="1457"/>
                      <a:pt x="5522" y="1563"/>
                      <a:pt x="5858" y="1738"/>
                    </a:cubicBezTo>
                    <a:cubicBezTo>
                      <a:pt x="5859" y="1734"/>
                      <a:pt x="5859" y="1734"/>
                      <a:pt x="5859" y="1734"/>
                    </a:cubicBezTo>
                    <a:cubicBezTo>
                      <a:pt x="5861" y="1730"/>
                      <a:pt x="5861" y="1730"/>
                      <a:pt x="5861" y="1730"/>
                    </a:cubicBezTo>
                    <a:cubicBezTo>
                      <a:pt x="5859" y="1734"/>
                      <a:pt x="5859" y="1734"/>
                      <a:pt x="5859" y="1734"/>
                    </a:cubicBezTo>
                    <a:cubicBezTo>
                      <a:pt x="5858" y="1738"/>
                      <a:pt x="5858" y="1738"/>
                      <a:pt x="5858" y="1738"/>
                    </a:cubicBezTo>
                    <a:cubicBezTo>
                      <a:pt x="6165" y="1898"/>
                      <a:pt x="6434" y="2103"/>
                      <a:pt x="6660" y="2342"/>
                    </a:cubicBezTo>
                    <a:cubicBezTo>
                      <a:pt x="6561" y="2427"/>
                      <a:pt x="6561" y="2427"/>
                      <a:pt x="6561" y="2427"/>
                    </a:cubicBezTo>
                    <a:cubicBezTo>
                      <a:pt x="6095" y="1938"/>
                      <a:pt x="5471" y="1626"/>
                      <a:pt x="4804" y="1545"/>
                    </a:cubicBezTo>
                    <a:moveTo>
                      <a:pt x="4806" y="1405"/>
                    </a:moveTo>
                    <a:cubicBezTo>
                      <a:pt x="4795" y="1552"/>
                      <a:pt x="4795" y="1552"/>
                      <a:pt x="4795" y="1552"/>
                    </a:cubicBezTo>
                    <a:cubicBezTo>
                      <a:pt x="4799" y="1552"/>
                      <a:pt x="4799" y="1552"/>
                      <a:pt x="4799" y="1552"/>
                    </a:cubicBezTo>
                    <a:cubicBezTo>
                      <a:pt x="5467" y="1633"/>
                      <a:pt x="6092" y="1945"/>
                      <a:pt x="6558" y="2435"/>
                    </a:cubicBezTo>
                    <a:cubicBezTo>
                      <a:pt x="6561" y="2438"/>
                      <a:pt x="6561" y="2438"/>
                      <a:pt x="6561" y="2438"/>
                    </a:cubicBezTo>
                    <a:cubicBezTo>
                      <a:pt x="6672" y="2342"/>
                      <a:pt x="6672" y="2342"/>
                      <a:pt x="6672" y="2342"/>
                    </a:cubicBezTo>
                    <a:cubicBezTo>
                      <a:pt x="6669" y="2339"/>
                      <a:pt x="6669" y="2339"/>
                      <a:pt x="6669" y="2339"/>
                    </a:cubicBezTo>
                    <a:cubicBezTo>
                      <a:pt x="6441" y="2099"/>
                      <a:pt x="6171" y="1892"/>
                      <a:pt x="5861" y="1730"/>
                    </a:cubicBezTo>
                    <a:cubicBezTo>
                      <a:pt x="5861" y="1730"/>
                      <a:pt x="5861" y="1730"/>
                      <a:pt x="5861" y="1730"/>
                    </a:cubicBezTo>
                    <a:cubicBezTo>
                      <a:pt x="5523" y="1554"/>
                      <a:pt x="5167" y="1448"/>
                      <a:pt x="4810" y="1406"/>
                    </a:cubicBezTo>
                    <a:cubicBezTo>
                      <a:pt x="4806" y="1405"/>
                      <a:pt x="4806" y="1405"/>
                      <a:pt x="4806" y="1405"/>
                    </a:cubicBezTo>
                    <a:moveTo>
                      <a:pt x="2571" y="2044"/>
                    </a:moveTo>
                    <a:cubicBezTo>
                      <a:pt x="3108" y="1622"/>
                      <a:pt x="3774" y="1393"/>
                      <a:pt x="4455" y="1393"/>
                    </a:cubicBezTo>
                    <a:cubicBezTo>
                      <a:pt x="4481" y="1393"/>
                      <a:pt x="4507" y="1393"/>
                      <a:pt x="4533" y="1394"/>
                    </a:cubicBezTo>
                    <a:cubicBezTo>
                      <a:pt x="4524" y="1524"/>
                      <a:pt x="4524" y="1524"/>
                      <a:pt x="4524" y="1524"/>
                    </a:cubicBezTo>
                    <a:cubicBezTo>
                      <a:pt x="4499" y="1524"/>
                      <a:pt x="4475" y="1523"/>
                      <a:pt x="4451" y="1523"/>
                    </a:cubicBezTo>
                    <a:cubicBezTo>
                      <a:pt x="4119" y="1523"/>
                      <a:pt x="3782" y="1580"/>
                      <a:pt x="3452" y="1700"/>
                    </a:cubicBezTo>
                    <a:cubicBezTo>
                      <a:pt x="3157" y="1808"/>
                      <a:pt x="2891" y="1959"/>
                      <a:pt x="2657" y="2143"/>
                    </a:cubicBezTo>
                    <a:cubicBezTo>
                      <a:pt x="2571" y="2044"/>
                      <a:pt x="2571" y="2044"/>
                      <a:pt x="2571" y="2044"/>
                    </a:cubicBezTo>
                    <a:moveTo>
                      <a:pt x="4537" y="1390"/>
                    </a:moveTo>
                    <a:cubicBezTo>
                      <a:pt x="4537" y="1386"/>
                      <a:pt x="4537" y="1386"/>
                      <a:pt x="4537" y="1386"/>
                    </a:cubicBezTo>
                    <a:cubicBezTo>
                      <a:pt x="4537" y="1390"/>
                      <a:pt x="4537" y="1390"/>
                      <a:pt x="4537" y="1390"/>
                    </a:cubicBezTo>
                    <a:cubicBezTo>
                      <a:pt x="4533" y="1390"/>
                      <a:pt x="4533" y="1390"/>
                      <a:pt x="4533" y="1390"/>
                    </a:cubicBezTo>
                    <a:cubicBezTo>
                      <a:pt x="4537" y="1390"/>
                      <a:pt x="4537" y="1390"/>
                      <a:pt x="4537" y="1390"/>
                    </a:cubicBezTo>
                    <a:moveTo>
                      <a:pt x="4455" y="1385"/>
                    </a:moveTo>
                    <a:cubicBezTo>
                      <a:pt x="3771" y="1385"/>
                      <a:pt x="3102" y="1615"/>
                      <a:pt x="2563" y="2040"/>
                    </a:cubicBezTo>
                    <a:cubicBezTo>
                      <a:pt x="2560" y="2043"/>
                      <a:pt x="2560" y="2043"/>
                      <a:pt x="2560" y="2043"/>
                    </a:cubicBezTo>
                    <a:cubicBezTo>
                      <a:pt x="2655" y="2154"/>
                      <a:pt x="2655" y="2154"/>
                      <a:pt x="2655" y="2154"/>
                    </a:cubicBezTo>
                    <a:cubicBezTo>
                      <a:pt x="2658" y="2151"/>
                      <a:pt x="2658" y="2151"/>
                      <a:pt x="2658" y="2151"/>
                    </a:cubicBezTo>
                    <a:cubicBezTo>
                      <a:pt x="2893" y="1967"/>
                      <a:pt x="3160" y="1816"/>
                      <a:pt x="3455" y="1708"/>
                    </a:cubicBezTo>
                    <a:cubicBezTo>
                      <a:pt x="3784" y="1588"/>
                      <a:pt x="4120" y="1531"/>
                      <a:pt x="4451" y="1531"/>
                    </a:cubicBezTo>
                    <a:cubicBezTo>
                      <a:pt x="4476" y="1531"/>
                      <a:pt x="4502" y="1532"/>
                      <a:pt x="4527" y="1532"/>
                    </a:cubicBezTo>
                    <a:cubicBezTo>
                      <a:pt x="4531" y="1532"/>
                      <a:pt x="4531" y="1532"/>
                      <a:pt x="4531" y="1532"/>
                    </a:cubicBezTo>
                    <a:cubicBezTo>
                      <a:pt x="4542" y="1386"/>
                      <a:pt x="4542" y="1386"/>
                      <a:pt x="4542" y="1386"/>
                    </a:cubicBezTo>
                    <a:cubicBezTo>
                      <a:pt x="4537" y="1386"/>
                      <a:pt x="4537" y="1386"/>
                      <a:pt x="4537" y="1386"/>
                    </a:cubicBezTo>
                    <a:cubicBezTo>
                      <a:pt x="4510" y="1385"/>
                      <a:pt x="4482" y="1385"/>
                      <a:pt x="4455" y="1385"/>
                    </a:cubicBezTo>
                    <a:moveTo>
                      <a:pt x="4068" y="0"/>
                    </a:moveTo>
                    <a:cubicBezTo>
                      <a:pt x="4061" y="0"/>
                      <a:pt x="4055" y="1"/>
                      <a:pt x="4048" y="1"/>
                    </a:cubicBezTo>
                    <a:cubicBezTo>
                      <a:pt x="3989" y="7"/>
                      <a:pt x="3929" y="14"/>
                      <a:pt x="3870" y="21"/>
                    </a:cubicBezTo>
                    <a:cubicBezTo>
                      <a:pt x="3767" y="35"/>
                      <a:pt x="3693" y="124"/>
                      <a:pt x="3693" y="224"/>
                    </a:cubicBezTo>
                    <a:cubicBezTo>
                      <a:pt x="3693" y="239"/>
                      <a:pt x="3695" y="255"/>
                      <a:pt x="3698" y="271"/>
                    </a:cubicBezTo>
                    <a:cubicBezTo>
                      <a:pt x="3723" y="377"/>
                      <a:pt x="3723" y="377"/>
                      <a:pt x="3723" y="377"/>
                    </a:cubicBezTo>
                    <a:cubicBezTo>
                      <a:pt x="3729" y="401"/>
                      <a:pt x="3732" y="425"/>
                      <a:pt x="3732" y="449"/>
                    </a:cubicBezTo>
                    <a:cubicBezTo>
                      <a:pt x="3732" y="592"/>
                      <a:pt x="3634" y="722"/>
                      <a:pt x="3490" y="757"/>
                    </a:cubicBezTo>
                    <a:cubicBezTo>
                      <a:pt x="3488" y="757"/>
                      <a:pt x="3488" y="757"/>
                      <a:pt x="3488" y="757"/>
                    </a:cubicBezTo>
                    <a:cubicBezTo>
                      <a:pt x="3487" y="759"/>
                      <a:pt x="3487" y="759"/>
                      <a:pt x="3487" y="759"/>
                    </a:cubicBezTo>
                    <a:cubicBezTo>
                      <a:pt x="3470" y="791"/>
                      <a:pt x="3446" y="815"/>
                      <a:pt x="3419" y="831"/>
                    </a:cubicBezTo>
                    <a:cubicBezTo>
                      <a:pt x="3392" y="847"/>
                      <a:pt x="3361" y="854"/>
                      <a:pt x="3330" y="854"/>
                    </a:cubicBezTo>
                    <a:cubicBezTo>
                      <a:pt x="3330" y="854"/>
                      <a:pt x="3330" y="854"/>
                      <a:pt x="3330" y="854"/>
                    </a:cubicBezTo>
                    <a:cubicBezTo>
                      <a:pt x="3292" y="854"/>
                      <a:pt x="3254" y="842"/>
                      <a:pt x="3222" y="819"/>
                    </a:cubicBezTo>
                    <a:cubicBezTo>
                      <a:pt x="3191" y="796"/>
                      <a:pt x="3167" y="762"/>
                      <a:pt x="3156" y="718"/>
                    </a:cubicBezTo>
                    <a:cubicBezTo>
                      <a:pt x="3090" y="438"/>
                      <a:pt x="3090" y="438"/>
                      <a:pt x="3090" y="438"/>
                    </a:cubicBezTo>
                    <a:cubicBezTo>
                      <a:pt x="3067" y="343"/>
                      <a:pt x="2982" y="281"/>
                      <a:pt x="2891" y="281"/>
                    </a:cubicBezTo>
                    <a:cubicBezTo>
                      <a:pt x="2891" y="281"/>
                      <a:pt x="2891" y="281"/>
                      <a:pt x="2891" y="281"/>
                    </a:cubicBezTo>
                    <a:cubicBezTo>
                      <a:pt x="2866" y="281"/>
                      <a:pt x="2841" y="285"/>
                      <a:pt x="2816" y="295"/>
                    </a:cubicBezTo>
                    <a:cubicBezTo>
                      <a:pt x="2761" y="317"/>
                      <a:pt x="2705" y="340"/>
                      <a:pt x="2651" y="364"/>
                    </a:cubicBezTo>
                    <a:cubicBezTo>
                      <a:pt x="2574" y="398"/>
                      <a:pt x="2529" y="473"/>
                      <a:pt x="2529" y="551"/>
                    </a:cubicBezTo>
                    <a:cubicBezTo>
                      <a:pt x="2529" y="586"/>
                      <a:pt x="2538" y="621"/>
                      <a:pt x="2556" y="653"/>
                    </a:cubicBezTo>
                    <a:cubicBezTo>
                      <a:pt x="2610" y="746"/>
                      <a:pt x="2610" y="746"/>
                      <a:pt x="2610" y="746"/>
                    </a:cubicBezTo>
                    <a:cubicBezTo>
                      <a:pt x="2638" y="796"/>
                      <a:pt x="2651" y="849"/>
                      <a:pt x="2651" y="902"/>
                    </a:cubicBezTo>
                    <a:cubicBezTo>
                      <a:pt x="2651" y="1012"/>
                      <a:pt x="2594" y="1119"/>
                      <a:pt x="2492" y="1177"/>
                    </a:cubicBezTo>
                    <a:cubicBezTo>
                      <a:pt x="2443" y="1205"/>
                      <a:pt x="2390" y="1218"/>
                      <a:pt x="2337" y="1218"/>
                    </a:cubicBezTo>
                    <a:cubicBezTo>
                      <a:pt x="2227" y="1218"/>
                      <a:pt x="2120" y="1161"/>
                      <a:pt x="2062" y="1060"/>
                    </a:cubicBezTo>
                    <a:cubicBezTo>
                      <a:pt x="2018" y="983"/>
                      <a:pt x="2018" y="983"/>
                      <a:pt x="2018" y="983"/>
                    </a:cubicBezTo>
                    <a:cubicBezTo>
                      <a:pt x="1980" y="916"/>
                      <a:pt x="1911" y="880"/>
                      <a:pt x="1840" y="880"/>
                    </a:cubicBezTo>
                    <a:cubicBezTo>
                      <a:pt x="1840" y="880"/>
                      <a:pt x="1840" y="880"/>
                      <a:pt x="1840" y="880"/>
                    </a:cubicBezTo>
                    <a:cubicBezTo>
                      <a:pt x="1797" y="880"/>
                      <a:pt x="1753" y="894"/>
                      <a:pt x="1716" y="923"/>
                    </a:cubicBezTo>
                    <a:cubicBezTo>
                      <a:pt x="1668" y="960"/>
                      <a:pt x="1622" y="997"/>
                      <a:pt x="1576" y="1036"/>
                    </a:cubicBezTo>
                    <a:cubicBezTo>
                      <a:pt x="1528" y="1077"/>
                      <a:pt x="1504" y="1134"/>
                      <a:pt x="1504" y="1192"/>
                    </a:cubicBezTo>
                    <a:cubicBezTo>
                      <a:pt x="1504" y="1246"/>
                      <a:pt x="1524" y="1299"/>
                      <a:pt x="1566" y="1339"/>
                    </a:cubicBezTo>
                    <a:cubicBezTo>
                      <a:pt x="1645" y="1414"/>
                      <a:pt x="1645" y="1414"/>
                      <a:pt x="1645" y="1414"/>
                    </a:cubicBezTo>
                    <a:cubicBezTo>
                      <a:pt x="1645" y="1414"/>
                      <a:pt x="1645" y="1414"/>
                      <a:pt x="1645" y="1414"/>
                    </a:cubicBezTo>
                    <a:cubicBezTo>
                      <a:pt x="1709" y="1475"/>
                      <a:pt x="1741" y="1558"/>
                      <a:pt x="1741" y="1641"/>
                    </a:cubicBezTo>
                    <a:cubicBezTo>
                      <a:pt x="1741" y="1720"/>
                      <a:pt x="1713" y="1798"/>
                      <a:pt x="1655" y="1857"/>
                    </a:cubicBezTo>
                    <a:cubicBezTo>
                      <a:pt x="1655" y="1857"/>
                      <a:pt x="1655" y="1857"/>
                      <a:pt x="1655" y="1857"/>
                    </a:cubicBezTo>
                    <a:cubicBezTo>
                      <a:pt x="1654" y="1858"/>
                      <a:pt x="1654" y="1858"/>
                      <a:pt x="1654" y="1858"/>
                    </a:cubicBezTo>
                    <a:cubicBezTo>
                      <a:pt x="1592" y="1923"/>
                      <a:pt x="1509" y="1956"/>
                      <a:pt x="1426" y="1956"/>
                    </a:cubicBezTo>
                    <a:cubicBezTo>
                      <a:pt x="1347" y="1956"/>
                      <a:pt x="1268" y="1927"/>
                      <a:pt x="1208" y="1868"/>
                    </a:cubicBezTo>
                    <a:cubicBezTo>
                      <a:pt x="1208" y="1868"/>
                      <a:pt x="1208" y="1868"/>
                      <a:pt x="1208" y="1868"/>
                    </a:cubicBezTo>
                    <a:cubicBezTo>
                      <a:pt x="1144" y="1808"/>
                      <a:pt x="1144" y="1808"/>
                      <a:pt x="1144" y="1808"/>
                    </a:cubicBezTo>
                    <a:cubicBezTo>
                      <a:pt x="1145" y="1808"/>
                      <a:pt x="1145" y="1808"/>
                      <a:pt x="1145" y="1808"/>
                    </a:cubicBezTo>
                    <a:cubicBezTo>
                      <a:pt x="1105" y="1770"/>
                      <a:pt x="1054" y="1751"/>
                      <a:pt x="1003" y="1751"/>
                    </a:cubicBezTo>
                    <a:cubicBezTo>
                      <a:pt x="1003" y="1751"/>
                      <a:pt x="1003" y="1751"/>
                      <a:pt x="1003" y="1751"/>
                    </a:cubicBezTo>
                    <a:cubicBezTo>
                      <a:pt x="940" y="1751"/>
                      <a:pt x="877" y="1780"/>
                      <a:pt x="837" y="1836"/>
                    </a:cubicBezTo>
                    <a:cubicBezTo>
                      <a:pt x="802" y="1885"/>
                      <a:pt x="768" y="1934"/>
                      <a:pt x="735" y="1984"/>
                    </a:cubicBezTo>
                    <a:cubicBezTo>
                      <a:pt x="713" y="2019"/>
                      <a:pt x="702" y="2058"/>
                      <a:pt x="702" y="2097"/>
                    </a:cubicBezTo>
                    <a:cubicBezTo>
                      <a:pt x="702" y="2170"/>
                      <a:pt x="741" y="2241"/>
                      <a:pt x="812" y="2278"/>
                    </a:cubicBezTo>
                    <a:cubicBezTo>
                      <a:pt x="812" y="2278"/>
                      <a:pt x="812" y="2278"/>
                      <a:pt x="812" y="2278"/>
                    </a:cubicBezTo>
                    <a:cubicBezTo>
                      <a:pt x="908" y="2329"/>
                      <a:pt x="908" y="2329"/>
                      <a:pt x="908" y="2329"/>
                    </a:cubicBezTo>
                    <a:cubicBezTo>
                      <a:pt x="908" y="2329"/>
                      <a:pt x="908" y="2329"/>
                      <a:pt x="908" y="2329"/>
                    </a:cubicBezTo>
                    <a:cubicBezTo>
                      <a:pt x="1015" y="2385"/>
                      <a:pt x="1077" y="2494"/>
                      <a:pt x="1077" y="2608"/>
                    </a:cubicBezTo>
                    <a:cubicBezTo>
                      <a:pt x="1077" y="2657"/>
                      <a:pt x="1066" y="2707"/>
                      <a:pt x="1042" y="2755"/>
                    </a:cubicBezTo>
                    <a:cubicBezTo>
                      <a:pt x="1042" y="2755"/>
                      <a:pt x="1042" y="2755"/>
                      <a:pt x="1042" y="2755"/>
                    </a:cubicBezTo>
                    <a:cubicBezTo>
                      <a:pt x="985" y="2861"/>
                      <a:pt x="874" y="2923"/>
                      <a:pt x="759" y="2923"/>
                    </a:cubicBezTo>
                    <a:cubicBezTo>
                      <a:pt x="711" y="2923"/>
                      <a:pt x="662" y="2912"/>
                      <a:pt x="616" y="2888"/>
                    </a:cubicBezTo>
                    <a:cubicBezTo>
                      <a:pt x="616" y="2888"/>
                      <a:pt x="616" y="2888"/>
                      <a:pt x="616" y="2888"/>
                    </a:cubicBezTo>
                    <a:cubicBezTo>
                      <a:pt x="539" y="2848"/>
                      <a:pt x="539" y="2848"/>
                      <a:pt x="539" y="2848"/>
                    </a:cubicBezTo>
                    <a:cubicBezTo>
                      <a:pt x="539" y="2848"/>
                      <a:pt x="539" y="2848"/>
                      <a:pt x="539" y="2848"/>
                    </a:cubicBezTo>
                    <a:cubicBezTo>
                      <a:pt x="508" y="2832"/>
                      <a:pt x="476" y="2824"/>
                      <a:pt x="444" y="2824"/>
                    </a:cubicBezTo>
                    <a:cubicBezTo>
                      <a:pt x="444" y="2824"/>
                      <a:pt x="444" y="2824"/>
                      <a:pt x="444" y="2824"/>
                    </a:cubicBezTo>
                    <a:cubicBezTo>
                      <a:pt x="361" y="2824"/>
                      <a:pt x="282" y="2876"/>
                      <a:pt x="252" y="2960"/>
                    </a:cubicBezTo>
                    <a:cubicBezTo>
                      <a:pt x="232" y="3017"/>
                      <a:pt x="213" y="3074"/>
                      <a:pt x="195" y="3131"/>
                    </a:cubicBezTo>
                    <a:cubicBezTo>
                      <a:pt x="189" y="3151"/>
                      <a:pt x="186" y="3171"/>
                      <a:pt x="186" y="3191"/>
                    </a:cubicBezTo>
                    <a:cubicBezTo>
                      <a:pt x="186" y="3286"/>
                      <a:pt x="253" y="3372"/>
                      <a:pt x="351" y="3391"/>
                    </a:cubicBezTo>
                    <a:cubicBezTo>
                      <a:pt x="449" y="3410"/>
                      <a:pt x="449" y="3410"/>
                      <a:pt x="449" y="3410"/>
                    </a:cubicBezTo>
                    <a:cubicBezTo>
                      <a:pt x="524" y="3425"/>
                      <a:pt x="589" y="3465"/>
                      <a:pt x="637" y="3520"/>
                    </a:cubicBezTo>
                    <a:cubicBezTo>
                      <a:pt x="684" y="3575"/>
                      <a:pt x="712" y="3645"/>
                      <a:pt x="712" y="3720"/>
                    </a:cubicBezTo>
                    <a:cubicBezTo>
                      <a:pt x="712" y="3723"/>
                      <a:pt x="712" y="3726"/>
                      <a:pt x="712" y="3728"/>
                    </a:cubicBezTo>
                    <a:cubicBezTo>
                      <a:pt x="710" y="3817"/>
                      <a:pt x="672" y="3895"/>
                      <a:pt x="614" y="3950"/>
                    </a:cubicBezTo>
                    <a:cubicBezTo>
                      <a:pt x="557" y="4004"/>
                      <a:pt x="479" y="4037"/>
                      <a:pt x="397" y="4037"/>
                    </a:cubicBezTo>
                    <a:cubicBezTo>
                      <a:pt x="376" y="4037"/>
                      <a:pt x="356" y="4035"/>
                      <a:pt x="336" y="4031"/>
                    </a:cubicBezTo>
                    <a:cubicBezTo>
                      <a:pt x="249" y="4014"/>
                      <a:pt x="249" y="4014"/>
                      <a:pt x="249" y="4014"/>
                    </a:cubicBezTo>
                    <a:cubicBezTo>
                      <a:pt x="236" y="4011"/>
                      <a:pt x="222" y="4010"/>
                      <a:pt x="209" y="4010"/>
                    </a:cubicBezTo>
                    <a:cubicBezTo>
                      <a:pt x="209" y="4010"/>
                      <a:pt x="209" y="4010"/>
                      <a:pt x="209" y="4010"/>
                    </a:cubicBezTo>
                    <a:cubicBezTo>
                      <a:pt x="103" y="4010"/>
                      <a:pt x="11" y="4093"/>
                      <a:pt x="5" y="4204"/>
                    </a:cubicBezTo>
                    <a:cubicBezTo>
                      <a:pt x="2" y="4264"/>
                      <a:pt x="1" y="4323"/>
                      <a:pt x="0" y="4383"/>
                    </a:cubicBezTo>
                    <a:cubicBezTo>
                      <a:pt x="0" y="4384"/>
                      <a:pt x="0" y="4385"/>
                      <a:pt x="0" y="4385"/>
                    </a:cubicBezTo>
                    <a:cubicBezTo>
                      <a:pt x="0" y="4499"/>
                      <a:pt x="92" y="4590"/>
                      <a:pt x="204" y="4590"/>
                    </a:cubicBezTo>
                    <a:cubicBezTo>
                      <a:pt x="204" y="4590"/>
                      <a:pt x="204" y="4590"/>
                      <a:pt x="204" y="4590"/>
                    </a:cubicBezTo>
                    <a:cubicBezTo>
                      <a:pt x="210" y="4590"/>
                      <a:pt x="217" y="4589"/>
                      <a:pt x="223" y="4589"/>
                    </a:cubicBezTo>
                    <a:cubicBezTo>
                      <a:pt x="331" y="4577"/>
                      <a:pt x="331" y="4577"/>
                      <a:pt x="331" y="4577"/>
                    </a:cubicBezTo>
                    <a:cubicBezTo>
                      <a:pt x="341" y="4577"/>
                      <a:pt x="350" y="4576"/>
                      <a:pt x="360" y="4576"/>
                    </a:cubicBezTo>
                    <a:cubicBezTo>
                      <a:pt x="360" y="4576"/>
                      <a:pt x="360" y="4576"/>
                      <a:pt x="360" y="4576"/>
                    </a:cubicBezTo>
                    <a:cubicBezTo>
                      <a:pt x="521" y="4576"/>
                      <a:pt x="659" y="4701"/>
                      <a:pt x="674" y="4861"/>
                    </a:cubicBezTo>
                    <a:cubicBezTo>
                      <a:pt x="674" y="4864"/>
                      <a:pt x="674" y="4864"/>
                      <a:pt x="674" y="4864"/>
                    </a:cubicBezTo>
                    <a:cubicBezTo>
                      <a:pt x="675" y="4872"/>
                      <a:pt x="675" y="4881"/>
                      <a:pt x="675" y="4890"/>
                    </a:cubicBezTo>
                    <a:cubicBezTo>
                      <a:pt x="675" y="4947"/>
                      <a:pt x="660" y="5000"/>
                      <a:pt x="634" y="5047"/>
                    </a:cubicBezTo>
                    <a:cubicBezTo>
                      <a:pt x="642" y="5048"/>
                      <a:pt x="642" y="5048"/>
                      <a:pt x="642" y="5048"/>
                    </a:cubicBezTo>
                    <a:cubicBezTo>
                      <a:pt x="669" y="5001"/>
                      <a:pt x="683" y="4947"/>
                      <a:pt x="683" y="4890"/>
                    </a:cubicBezTo>
                    <a:cubicBezTo>
                      <a:pt x="683" y="4880"/>
                      <a:pt x="683" y="4871"/>
                      <a:pt x="682" y="4861"/>
                    </a:cubicBezTo>
                    <a:cubicBezTo>
                      <a:pt x="682" y="4857"/>
                      <a:pt x="682" y="4857"/>
                      <a:pt x="682" y="4857"/>
                    </a:cubicBezTo>
                    <a:cubicBezTo>
                      <a:pt x="682" y="4857"/>
                      <a:pt x="682" y="4857"/>
                      <a:pt x="682" y="4857"/>
                    </a:cubicBezTo>
                    <a:cubicBezTo>
                      <a:pt x="665" y="4694"/>
                      <a:pt x="524" y="4568"/>
                      <a:pt x="360" y="4568"/>
                    </a:cubicBezTo>
                    <a:cubicBezTo>
                      <a:pt x="350" y="4568"/>
                      <a:pt x="340" y="4569"/>
                      <a:pt x="331" y="4570"/>
                    </a:cubicBezTo>
                    <a:cubicBezTo>
                      <a:pt x="222" y="4581"/>
                      <a:pt x="222" y="4581"/>
                      <a:pt x="222" y="4581"/>
                    </a:cubicBezTo>
                    <a:cubicBezTo>
                      <a:pt x="216" y="4582"/>
                      <a:pt x="210" y="4582"/>
                      <a:pt x="204" y="4582"/>
                    </a:cubicBezTo>
                    <a:cubicBezTo>
                      <a:pt x="150" y="4582"/>
                      <a:pt x="101" y="4560"/>
                      <a:pt x="66" y="4525"/>
                    </a:cubicBezTo>
                    <a:cubicBezTo>
                      <a:pt x="30" y="4489"/>
                      <a:pt x="8" y="4440"/>
                      <a:pt x="8" y="4385"/>
                    </a:cubicBezTo>
                    <a:cubicBezTo>
                      <a:pt x="8" y="4385"/>
                      <a:pt x="8" y="4384"/>
                      <a:pt x="8" y="4383"/>
                    </a:cubicBezTo>
                    <a:cubicBezTo>
                      <a:pt x="9" y="4324"/>
                      <a:pt x="10" y="4264"/>
                      <a:pt x="13" y="4204"/>
                    </a:cubicBezTo>
                    <a:cubicBezTo>
                      <a:pt x="19" y="4098"/>
                      <a:pt x="107" y="4018"/>
                      <a:pt x="209" y="4018"/>
                    </a:cubicBezTo>
                    <a:cubicBezTo>
                      <a:pt x="222" y="4018"/>
                      <a:pt x="235" y="4019"/>
                      <a:pt x="248" y="4022"/>
                    </a:cubicBezTo>
                    <a:cubicBezTo>
                      <a:pt x="334" y="4039"/>
                      <a:pt x="334" y="4039"/>
                      <a:pt x="334" y="4039"/>
                    </a:cubicBezTo>
                    <a:cubicBezTo>
                      <a:pt x="355" y="4043"/>
                      <a:pt x="376" y="4045"/>
                      <a:pt x="397" y="4045"/>
                    </a:cubicBezTo>
                    <a:cubicBezTo>
                      <a:pt x="481" y="4045"/>
                      <a:pt x="561" y="4012"/>
                      <a:pt x="620" y="3955"/>
                    </a:cubicBezTo>
                    <a:cubicBezTo>
                      <a:pt x="679" y="3899"/>
                      <a:pt x="718" y="3820"/>
                      <a:pt x="720" y="3728"/>
                    </a:cubicBezTo>
                    <a:cubicBezTo>
                      <a:pt x="720" y="3726"/>
                      <a:pt x="720" y="3723"/>
                      <a:pt x="720" y="3720"/>
                    </a:cubicBezTo>
                    <a:cubicBezTo>
                      <a:pt x="720" y="3643"/>
                      <a:pt x="691" y="3571"/>
                      <a:pt x="643" y="3514"/>
                    </a:cubicBezTo>
                    <a:cubicBezTo>
                      <a:pt x="594" y="3458"/>
                      <a:pt x="527" y="3418"/>
                      <a:pt x="450" y="3403"/>
                    </a:cubicBezTo>
                    <a:cubicBezTo>
                      <a:pt x="353" y="3383"/>
                      <a:pt x="353" y="3383"/>
                      <a:pt x="353" y="3383"/>
                    </a:cubicBezTo>
                    <a:cubicBezTo>
                      <a:pt x="258" y="3365"/>
                      <a:pt x="194" y="3282"/>
                      <a:pt x="194" y="3191"/>
                    </a:cubicBezTo>
                    <a:cubicBezTo>
                      <a:pt x="194" y="3172"/>
                      <a:pt x="197" y="3152"/>
                      <a:pt x="203" y="3133"/>
                    </a:cubicBezTo>
                    <a:cubicBezTo>
                      <a:pt x="220" y="3076"/>
                      <a:pt x="239" y="3020"/>
                      <a:pt x="259" y="2963"/>
                    </a:cubicBezTo>
                    <a:cubicBezTo>
                      <a:pt x="288" y="2882"/>
                      <a:pt x="364" y="2832"/>
                      <a:pt x="444" y="2832"/>
                    </a:cubicBezTo>
                    <a:cubicBezTo>
                      <a:pt x="475" y="2832"/>
                      <a:pt x="506" y="2840"/>
                      <a:pt x="535" y="2855"/>
                    </a:cubicBezTo>
                    <a:cubicBezTo>
                      <a:pt x="535" y="2855"/>
                      <a:pt x="535" y="2855"/>
                      <a:pt x="535" y="2855"/>
                    </a:cubicBezTo>
                    <a:cubicBezTo>
                      <a:pt x="613" y="2896"/>
                      <a:pt x="613" y="2896"/>
                      <a:pt x="613" y="2896"/>
                    </a:cubicBezTo>
                    <a:cubicBezTo>
                      <a:pt x="613" y="2896"/>
                      <a:pt x="613" y="2896"/>
                      <a:pt x="613" y="2896"/>
                    </a:cubicBezTo>
                    <a:cubicBezTo>
                      <a:pt x="659" y="2920"/>
                      <a:pt x="710" y="2931"/>
                      <a:pt x="759" y="2931"/>
                    </a:cubicBezTo>
                    <a:cubicBezTo>
                      <a:pt x="876" y="2931"/>
                      <a:pt x="990" y="2868"/>
                      <a:pt x="1048" y="2761"/>
                    </a:cubicBezTo>
                    <a:cubicBezTo>
                      <a:pt x="1048" y="2761"/>
                      <a:pt x="1048" y="2761"/>
                      <a:pt x="1048" y="2761"/>
                    </a:cubicBezTo>
                    <a:cubicBezTo>
                      <a:pt x="1049" y="2759"/>
                      <a:pt x="1049" y="2759"/>
                      <a:pt x="1049" y="2759"/>
                    </a:cubicBezTo>
                    <a:cubicBezTo>
                      <a:pt x="1074" y="2710"/>
                      <a:pt x="1085" y="2659"/>
                      <a:pt x="1085" y="2608"/>
                    </a:cubicBezTo>
                    <a:cubicBezTo>
                      <a:pt x="1085" y="2491"/>
                      <a:pt x="1022" y="2379"/>
                      <a:pt x="911" y="2322"/>
                    </a:cubicBezTo>
                    <a:cubicBezTo>
                      <a:pt x="912" y="2322"/>
                      <a:pt x="912" y="2322"/>
                      <a:pt x="912" y="2322"/>
                    </a:cubicBezTo>
                    <a:cubicBezTo>
                      <a:pt x="815" y="2271"/>
                      <a:pt x="815" y="2271"/>
                      <a:pt x="815" y="2271"/>
                    </a:cubicBezTo>
                    <a:cubicBezTo>
                      <a:pt x="815" y="2271"/>
                      <a:pt x="815" y="2271"/>
                      <a:pt x="815" y="2271"/>
                    </a:cubicBezTo>
                    <a:cubicBezTo>
                      <a:pt x="748" y="2236"/>
                      <a:pt x="710" y="2167"/>
                      <a:pt x="710" y="2097"/>
                    </a:cubicBezTo>
                    <a:cubicBezTo>
                      <a:pt x="710" y="2060"/>
                      <a:pt x="720" y="2022"/>
                      <a:pt x="742" y="1989"/>
                    </a:cubicBezTo>
                    <a:cubicBezTo>
                      <a:pt x="775" y="1939"/>
                      <a:pt x="809" y="1889"/>
                      <a:pt x="844" y="1841"/>
                    </a:cubicBezTo>
                    <a:cubicBezTo>
                      <a:pt x="882" y="1787"/>
                      <a:pt x="942" y="1759"/>
                      <a:pt x="1003" y="1759"/>
                    </a:cubicBezTo>
                    <a:cubicBezTo>
                      <a:pt x="1052" y="1759"/>
                      <a:pt x="1101" y="1777"/>
                      <a:pt x="1139" y="1814"/>
                    </a:cubicBezTo>
                    <a:cubicBezTo>
                      <a:pt x="1139" y="1814"/>
                      <a:pt x="1139" y="1814"/>
                      <a:pt x="1139" y="1814"/>
                    </a:cubicBezTo>
                    <a:cubicBezTo>
                      <a:pt x="1202" y="1874"/>
                      <a:pt x="1202" y="1874"/>
                      <a:pt x="1202" y="1874"/>
                    </a:cubicBezTo>
                    <a:cubicBezTo>
                      <a:pt x="1202" y="1874"/>
                      <a:pt x="1202" y="1874"/>
                      <a:pt x="1202" y="1874"/>
                    </a:cubicBezTo>
                    <a:cubicBezTo>
                      <a:pt x="1264" y="1934"/>
                      <a:pt x="1345" y="1964"/>
                      <a:pt x="1426" y="1964"/>
                    </a:cubicBezTo>
                    <a:cubicBezTo>
                      <a:pt x="1426" y="1964"/>
                      <a:pt x="1426" y="1964"/>
                      <a:pt x="1426" y="1964"/>
                    </a:cubicBezTo>
                    <a:cubicBezTo>
                      <a:pt x="1511" y="1964"/>
                      <a:pt x="1596" y="1931"/>
                      <a:pt x="1659" y="1864"/>
                    </a:cubicBezTo>
                    <a:cubicBezTo>
                      <a:pt x="1659" y="1864"/>
                      <a:pt x="1659" y="1864"/>
                      <a:pt x="1659" y="1864"/>
                    </a:cubicBezTo>
                    <a:cubicBezTo>
                      <a:pt x="1720" y="1803"/>
                      <a:pt x="1749" y="1722"/>
                      <a:pt x="1749" y="1641"/>
                    </a:cubicBezTo>
                    <a:cubicBezTo>
                      <a:pt x="1749" y="1556"/>
                      <a:pt x="1716" y="1471"/>
                      <a:pt x="1651" y="1408"/>
                    </a:cubicBezTo>
                    <a:cubicBezTo>
                      <a:pt x="1572" y="1334"/>
                      <a:pt x="1572" y="1334"/>
                      <a:pt x="1572" y="1334"/>
                    </a:cubicBezTo>
                    <a:cubicBezTo>
                      <a:pt x="1572" y="1334"/>
                      <a:pt x="1572" y="1334"/>
                      <a:pt x="1572" y="1334"/>
                    </a:cubicBezTo>
                    <a:cubicBezTo>
                      <a:pt x="1532" y="1295"/>
                      <a:pt x="1512" y="1244"/>
                      <a:pt x="1512" y="1192"/>
                    </a:cubicBezTo>
                    <a:cubicBezTo>
                      <a:pt x="1512" y="1137"/>
                      <a:pt x="1535" y="1081"/>
                      <a:pt x="1581" y="1042"/>
                    </a:cubicBezTo>
                    <a:cubicBezTo>
                      <a:pt x="1627" y="1004"/>
                      <a:pt x="1673" y="966"/>
                      <a:pt x="1720" y="929"/>
                    </a:cubicBezTo>
                    <a:cubicBezTo>
                      <a:pt x="1756" y="901"/>
                      <a:pt x="1799" y="888"/>
                      <a:pt x="1840" y="888"/>
                    </a:cubicBezTo>
                    <a:cubicBezTo>
                      <a:pt x="1908" y="888"/>
                      <a:pt x="1975" y="923"/>
                      <a:pt x="2011" y="987"/>
                    </a:cubicBezTo>
                    <a:cubicBezTo>
                      <a:pt x="2055" y="1064"/>
                      <a:pt x="2055" y="1064"/>
                      <a:pt x="2055" y="1064"/>
                    </a:cubicBezTo>
                    <a:cubicBezTo>
                      <a:pt x="2115" y="1168"/>
                      <a:pt x="2224" y="1226"/>
                      <a:pt x="2337" y="1226"/>
                    </a:cubicBezTo>
                    <a:cubicBezTo>
                      <a:pt x="2337" y="1226"/>
                      <a:pt x="2337" y="1226"/>
                      <a:pt x="2337" y="1226"/>
                    </a:cubicBezTo>
                    <a:cubicBezTo>
                      <a:pt x="2391" y="1226"/>
                      <a:pt x="2446" y="1213"/>
                      <a:pt x="2496" y="1184"/>
                    </a:cubicBezTo>
                    <a:cubicBezTo>
                      <a:pt x="2600" y="1124"/>
                      <a:pt x="2659" y="1015"/>
                      <a:pt x="2659" y="902"/>
                    </a:cubicBezTo>
                    <a:cubicBezTo>
                      <a:pt x="2659" y="848"/>
                      <a:pt x="2645" y="793"/>
                      <a:pt x="2617" y="743"/>
                    </a:cubicBezTo>
                    <a:cubicBezTo>
                      <a:pt x="2563" y="649"/>
                      <a:pt x="2563" y="649"/>
                      <a:pt x="2563" y="649"/>
                    </a:cubicBezTo>
                    <a:cubicBezTo>
                      <a:pt x="2545" y="618"/>
                      <a:pt x="2537" y="584"/>
                      <a:pt x="2537" y="551"/>
                    </a:cubicBezTo>
                    <a:cubicBezTo>
                      <a:pt x="2537" y="477"/>
                      <a:pt x="2580" y="404"/>
                      <a:pt x="2654" y="372"/>
                    </a:cubicBezTo>
                    <a:cubicBezTo>
                      <a:pt x="2709" y="347"/>
                      <a:pt x="2764" y="324"/>
                      <a:pt x="2819" y="303"/>
                    </a:cubicBezTo>
                    <a:cubicBezTo>
                      <a:pt x="2843" y="293"/>
                      <a:pt x="2867" y="289"/>
                      <a:pt x="2891" y="289"/>
                    </a:cubicBezTo>
                    <a:cubicBezTo>
                      <a:pt x="2979" y="289"/>
                      <a:pt x="3060" y="349"/>
                      <a:pt x="3082" y="440"/>
                    </a:cubicBezTo>
                    <a:cubicBezTo>
                      <a:pt x="3148" y="720"/>
                      <a:pt x="3148" y="720"/>
                      <a:pt x="3148" y="720"/>
                    </a:cubicBezTo>
                    <a:cubicBezTo>
                      <a:pt x="3159" y="766"/>
                      <a:pt x="3185" y="802"/>
                      <a:pt x="3218" y="826"/>
                    </a:cubicBezTo>
                    <a:cubicBezTo>
                      <a:pt x="3250" y="850"/>
                      <a:pt x="3290" y="862"/>
                      <a:pt x="3330" y="862"/>
                    </a:cubicBezTo>
                    <a:cubicBezTo>
                      <a:pt x="3362" y="862"/>
                      <a:pt x="3394" y="854"/>
                      <a:pt x="3423" y="838"/>
                    </a:cubicBezTo>
                    <a:cubicBezTo>
                      <a:pt x="3451" y="822"/>
                      <a:pt x="3476" y="797"/>
                      <a:pt x="3493" y="764"/>
                    </a:cubicBezTo>
                    <a:cubicBezTo>
                      <a:pt x="3640" y="728"/>
                      <a:pt x="3740" y="595"/>
                      <a:pt x="3740" y="449"/>
                    </a:cubicBezTo>
                    <a:cubicBezTo>
                      <a:pt x="3740" y="425"/>
                      <a:pt x="3737" y="400"/>
                      <a:pt x="3731" y="375"/>
                    </a:cubicBezTo>
                    <a:cubicBezTo>
                      <a:pt x="3706" y="269"/>
                      <a:pt x="3706" y="269"/>
                      <a:pt x="3706" y="269"/>
                    </a:cubicBezTo>
                    <a:cubicBezTo>
                      <a:pt x="3702" y="254"/>
                      <a:pt x="3701" y="239"/>
                      <a:pt x="3701" y="224"/>
                    </a:cubicBezTo>
                    <a:cubicBezTo>
                      <a:pt x="3701" y="128"/>
                      <a:pt x="3772" y="43"/>
                      <a:pt x="3871" y="29"/>
                    </a:cubicBezTo>
                    <a:cubicBezTo>
                      <a:pt x="3930" y="21"/>
                      <a:pt x="3990" y="15"/>
                      <a:pt x="4049" y="9"/>
                    </a:cubicBezTo>
                    <a:cubicBezTo>
                      <a:pt x="4055" y="9"/>
                      <a:pt x="4061" y="8"/>
                      <a:pt x="4068" y="8"/>
                    </a:cubicBezTo>
                    <a:cubicBezTo>
                      <a:pt x="4121" y="8"/>
                      <a:pt x="4170" y="30"/>
                      <a:pt x="4206" y="66"/>
                    </a:cubicBezTo>
                    <a:cubicBezTo>
                      <a:pt x="4241" y="101"/>
                      <a:pt x="4263" y="150"/>
                      <a:pt x="4263" y="205"/>
                    </a:cubicBezTo>
                    <a:cubicBezTo>
                      <a:pt x="4263" y="208"/>
                      <a:pt x="4263" y="212"/>
                      <a:pt x="4263" y="215"/>
                    </a:cubicBezTo>
                    <a:cubicBezTo>
                      <a:pt x="4258" y="303"/>
                      <a:pt x="4258" y="303"/>
                      <a:pt x="4258" y="303"/>
                    </a:cubicBezTo>
                    <a:cubicBezTo>
                      <a:pt x="4258" y="308"/>
                      <a:pt x="4258" y="314"/>
                      <a:pt x="4258" y="320"/>
                    </a:cubicBezTo>
                    <a:cubicBezTo>
                      <a:pt x="4258" y="496"/>
                      <a:pt x="4402" y="643"/>
                      <a:pt x="4582" y="643"/>
                    </a:cubicBezTo>
                    <a:cubicBezTo>
                      <a:pt x="4594" y="643"/>
                      <a:pt x="4608" y="642"/>
                      <a:pt x="4621" y="641"/>
                    </a:cubicBezTo>
                    <a:cubicBezTo>
                      <a:pt x="4700" y="631"/>
                      <a:pt x="4769" y="593"/>
                      <a:pt x="4819" y="536"/>
                    </a:cubicBezTo>
                    <a:cubicBezTo>
                      <a:pt x="4869" y="480"/>
                      <a:pt x="4901" y="406"/>
                      <a:pt x="4905" y="327"/>
                    </a:cubicBezTo>
                    <a:cubicBezTo>
                      <a:pt x="4910" y="227"/>
                      <a:pt x="4910" y="227"/>
                      <a:pt x="4910" y="227"/>
                    </a:cubicBezTo>
                    <a:cubicBezTo>
                      <a:pt x="4916" y="121"/>
                      <a:pt x="5003" y="41"/>
                      <a:pt x="5106" y="41"/>
                    </a:cubicBezTo>
                    <a:cubicBezTo>
                      <a:pt x="5116" y="41"/>
                      <a:pt x="5126" y="42"/>
                      <a:pt x="5136" y="43"/>
                    </a:cubicBezTo>
                    <a:cubicBezTo>
                      <a:pt x="5195" y="52"/>
                      <a:pt x="5254" y="63"/>
                      <a:pt x="5313" y="75"/>
                    </a:cubicBezTo>
                    <a:cubicBezTo>
                      <a:pt x="5408" y="93"/>
                      <a:pt x="5471" y="176"/>
                      <a:pt x="5471" y="267"/>
                    </a:cubicBezTo>
                    <a:cubicBezTo>
                      <a:pt x="5471" y="289"/>
                      <a:pt x="5467" y="311"/>
                      <a:pt x="5460" y="332"/>
                    </a:cubicBezTo>
                    <a:cubicBezTo>
                      <a:pt x="5431" y="416"/>
                      <a:pt x="5431" y="416"/>
                      <a:pt x="5431" y="416"/>
                    </a:cubicBezTo>
                    <a:cubicBezTo>
                      <a:pt x="5418" y="451"/>
                      <a:pt x="5412" y="486"/>
                      <a:pt x="5412" y="522"/>
                    </a:cubicBezTo>
                    <a:cubicBezTo>
                      <a:pt x="5412" y="597"/>
                      <a:pt x="5439" y="670"/>
                      <a:pt x="5486" y="728"/>
                    </a:cubicBezTo>
                    <a:cubicBezTo>
                      <a:pt x="5533" y="786"/>
                      <a:pt x="5601" y="828"/>
                      <a:pt x="5683" y="842"/>
                    </a:cubicBezTo>
                    <a:cubicBezTo>
                      <a:pt x="5700" y="845"/>
                      <a:pt x="5718" y="846"/>
                      <a:pt x="5735" y="846"/>
                    </a:cubicBezTo>
                    <a:cubicBezTo>
                      <a:pt x="5872" y="846"/>
                      <a:pt x="5997" y="754"/>
                      <a:pt x="6044" y="621"/>
                    </a:cubicBezTo>
                    <a:cubicBezTo>
                      <a:pt x="6077" y="528"/>
                      <a:pt x="6077" y="528"/>
                      <a:pt x="6077" y="528"/>
                    </a:cubicBezTo>
                    <a:cubicBezTo>
                      <a:pt x="6105" y="446"/>
                      <a:pt x="6182" y="396"/>
                      <a:pt x="6262" y="396"/>
                    </a:cubicBezTo>
                    <a:cubicBezTo>
                      <a:pt x="6290" y="396"/>
                      <a:pt x="6318" y="402"/>
                      <a:pt x="6344" y="414"/>
                    </a:cubicBezTo>
                    <a:cubicBezTo>
                      <a:pt x="6398" y="440"/>
                      <a:pt x="6452" y="466"/>
                      <a:pt x="6505" y="494"/>
                    </a:cubicBezTo>
                    <a:cubicBezTo>
                      <a:pt x="6506" y="494"/>
                      <a:pt x="6507" y="495"/>
                      <a:pt x="6507" y="495"/>
                    </a:cubicBezTo>
                    <a:cubicBezTo>
                      <a:pt x="6507" y="495"/>
                      <a:pt x="6507" y="495"/>
                      <a:pt x="6507" y="495"/>
                    </a:cubicBezTo>
                    <a:cubicBezTo>
                      <a:pt x="6575" y="530"/>
                      <a:pt x="6612" y="598"/>
                      <a:pt x="6612" y="668"/>
                    </a:cubicBezTo>
                    <a:cubicBezTo>
                      <a:pt x="6612" y="708"/>
                      <a:pt x="6600" y="748"/>
                      <a:pt x="6575" y="783"/>
                    </a:cubicBezTo>
                    <a:cubicBezTo>
                      <a:pt x="6529" y="847"/>
                      <a:pt x="6529" y="847"/>
                      <a:pt x="6529" y="847"/>
                    </a:cubicBezTo>
                    <a:cubicBezTo>
                      <a:pt x="6486" y="906"/>
                      <a:pt x="6465" y="976"/>
                      <a:pt x="6465" y="1045"/>
                    </a:cubicBezTo>
                    <a:cubicBezTo>
                      <a:pt x="6465" y="1127"/>
                      <a:pt x="6494" y="1208"/>
                      <a:pt x="6555" y="1269"/>
                    </a:cubicBezTo>
                    <a:cubicBezTo>
                      <a:pt x="6620" y="1334"/>
                      <a:pt x="6703" y="1366"/>
                      <a:pt x="6785" y="1366"/>
                    </a:cubicBezTo>
                    <a:cubicBezTo>
                      <a:pt x="6785" y="1366"/>
                      <a:pt x="6785" y="1366"/>
                      <a:pt x="6785" y="1366"/>
                    </a:cubicBezTo>
                    <a:cubicBezTo>
                      <a:pt x="6886" y="1366"/>
                      <a:pt x="6986" y="1319"/>
                      <a:pt x="7049" y="1231"/>
                    </a:cubicBezTo>
                    <a:cubicBezTo>
                      <a:pt x="7112" y="1143"/>
                      <a:pt x="7112" y="1143"/>
                      <a:pt x="7112" y="1143"/>
                    </a:cubicBezTo>
                    <a:cubicBezTo>
                      <a:pt x="7151" y="1089"/>
                      <a:pt x="7211" y="1061"/>
                      <a:pt x="7272" y="1061"/>
                    </a:cubicBezTo>
                    <a:cubicBezTo>
                      <a:pt x="7318" y="1061"/>
                      <a:pt x="7364" y="1077"/>
                      <a:pt x="7402" y="1111"/>
                    </a:cubicBezTo>
                    <a:cubicBezTo>
                      <a:pt x="7447" y="1150"/>
                      <a:pt x="7491" y="1191"/>
                      <a:pt x="7534" y="1232"/>
                    </a:cubicBezTo>
                    <a:cubicBezTo>
                      <a:pt x="7574" y="1271"/>
                      <a:pt x="7594" y="1322"/>
                      <a:pt x="7594" y="1373"/>
                    </a:cubicBezTo>
                    <a:cubicBezTo>
                      <a:pt x="7594" y="1431"/>
                      <a:pt x="7568" y="1489"/>
                      <a:pt x="7518" y="1528"/>
                    </a:cubicBezTo>
                    <a:cubicBezTo>
                      <a:pt x="7358" y="1653"/>
                      <a:pt x="7358" y="1653"/>
                      <a:pt x="7358" y="1653"/>
                    </a:cubicBezTo>
                    <a:cubicBezTo>
                      <a:pt x="7299" y="1699"/>
                      <a:pt x="7270" y="1767"/>
                      <a:pt x="7270" y="1834"/>
                    </a:cubicBezTo>
                    <a:cubicBezTo>
                      <a:pt x="7270" y="1914"/>
                      <a:pt x="7312" y="1995"/>
                      <a:pt x="7393" y="2037"/>
                    </a:cubicBezTo>
                    <a:cubicBezTo>
                      <a:pt x="7456" y="2118"/>
                      <a:pt x="7552" y="2161"/>
                      <a:pt x="7648" y="2161"/>
                    </a:cubicBezTo>
                    <a:cubicBezTo>
                      <a:pt x="7648" y="2161"/>
                      <a:pt x="7648" y="2161"/>
                      <a:pt x="7648" y="2161"/>
                    </a:cubicBezTo>
                    <a:cubicBezTo>
                      <a:pt x="7717" y="2161"/>
                      <a:pt x="7787" y="2138"/>
                      <a:pt x="7846" y="2093"/>
                    </a:cubicBezTo>
                    <a:cubicBezTo>
                      <a:pt x="7932" y="2026"/>
                      <a:pt x="7932" y="2026"/>
                      <a:pt x="7932" y="2026"/>
                    </a:cubicBezTo>
                    <a:cubicBezTo>
                      <a:pt x="7968" y="1998"/>
                      <a:pt x="8010" y="1984"/>
                      <a:pt x="8052" y="1984"/>
                    </a:cubicBezTo>
                    <a:cubicBezTo>
                      <a:pt x="8117" y="1984"/>
                      <a:pt x="8182" y="2017"/>
                      <a:pt x="8219" y="2077"/>
                    </a:cubicBezTo>
                    <a:cubicBezTo>
                      <a:pt x="8251" y="2127"/>
                      <a:pt x="8281" y="2179"/>
                      <a:pt x="8311" y="2230"/>
                    </a:cubicBezTo>
                    <a:cubicBezTo>
                      <a:pt x="8328" y="2261"/>
                      <a:pt x="8337" y="2294"/>
                      <a:pt x="8337" y="2327"/>
                    </a:cubicBezTo>
                    <a:cubicBezTo>
                      <a:pt x="8337" y="2405"/>
                      <a:pt x="8290" y="2479"/>
                      <a:pt x="8212" y="2510"/>
                    </a:cubicBezTo>
                    <a:cubicBezTo>
                      <a:pt x="8131" y="2542"/>
                      <a:pt x="8131" y="2542"/>
                      <a:pt x="8131" y="2542"/>
                    </a:cubicBezTo>
                    <a:cubicBezTo>
                      <a:pt x="8004" y="2592"/>
                      <a:pt x="7926" y="2715"/>
                      <a:pt x="7926" y="2844"/>
                    </a:cubicBezTo>
                    <a:cubicBezTo>
                      <a:pt x="7926" y="2901"/>
                      <a:pt x="7941" y="2959"/>
                      <a:pt x="7974" y="3012"/>
                    </a:cubicBezTo>
                    <a:cubicBezTo>
                      <a:pt x="8034" y="3111"/>
                      <a:pt x="8141" y="3164"/>
                      <a:pt x="8251" y="3164"/>
                    </a:cubicBezTo>
                    <a:cubicBezTo>
                      <a:pt x="8251" y="3164"/>
                      <a:pt x="8251" y="3164"/>
                      <a:pt x="8251" y="3164"/>
                    </a:cubicBezTo>
                    <a:cubicBezTo>
                      <a:pt x="8294" y="3164"/>
                      <a:pt x="8336" y="3156"/>
                      <a:pt x="8377" y="3140"/>
                    </a:cubicBezTo>
                    <a:cubicBezTo>
                      <a:pt x="8469" y="3104"/>
                      <a:pt x="8469" y="3104"/>
                      <a:pt x="8469" y="3104"/>
                    </a:cubicBezTo>
                    <a:cubicBezTo>
                      <a:pt x="8493" y="3095"/>
                      <a:pt x="8517" y="3090"/>
                      <a:pt x="8541" y="3090"/>
                    </a:cubicBezTo>
                    <a:cubicBezTo>
                      <a:pt x="8626" y="3090"/>
                      <a:pt x="8706" y="3146"/>
                      <a:pt x="8730" y="3233"/>
                    </a:cubicBezTo>
                    <a:cubicBezTo>
                      <a:pt x="8746" y="3291"/>
                      <a:pt x="8761" y="3349"/>
                      <a:pt x="8775" y="3407"/>
                    </a:cubicBezTo>
                    <a:cubicBezTo>
                      <a:pt x="8779" y="3422"/>
                      <a:pt x="8781" y="3437"/>
                      <a:pt x="8781" y="3452"/>
                    </a:cubicBezTo>
                    <a:cubicBezTo>
                      <a:pt x="8781" y="3551"/>
                      <a:pt x="8705" y="3638"/>
                      <a:pt x="8602" y="3647"/>
                    </a:cubicBezTo>
                    <a:cubicBezTo>
                      <a:pt x="8515" y="3655"/>
                      <a:pt x="8515" y="3655"/>
                      <a:pt x="8515" y="3655"/>
                    </a:cubicBezTo>
                    <a:cubicBezTo>
                      <a:pt x="8348" y="3671"/>
                      <a:pt x="8221" y="3812"/>
                      <a:pt x="8221" y="3977"/>
                    </a:cubicBezTo>
                    <a:cubicBezTo>
                      <a:pt x="8221" y="4005"/>
                      <a:pt x="8225" y="4033"/>
                      <a:pt x="8232" y="4062"/>
                    </a:cubicBezTo>
                    <a:cubicBezTo>
                      <a:pt x="8251" y="4134"/>
                      <a:pt x="8295" y="4193"/>
                      <a:pt x="8351" y="4235"/>
                    </a:cubicBezTo>
                    <a:cubicBezTo>
                      <a:pt x="8408" y="4276"/>
                      <a:pt x="8479" y="4300"/>
                      <a:pt x="8552" y="4300"/>
                    </a:cubicBezTo>
                    <a:cubicBezTo>
                      <a:pt x="8562" y="4300"/>
                      <a:pt x="8573" y="4300"/>
                      <a:pt x="8583" y="4299"/>
                    </a:cubicBezTo>
                    <a:cubicBezTo>
                      <a:pt x="8682" y="4290"/>
                      <a:pt x="8682" y="4290"/>
                      <a:pt x="8682" y="4290"/>
                    </a:cubicBezTo>
                    <a:cubicBezTo>
                      <a:pt x="8689" y="4289"/>
                      <a:pt x="8695" y="4289"/>
                      <a:pt x="8701" y="4289"/>
                    </a:cubicBezTo>
                    <a:cubicBezTo>
                      <a:pt x="8754" y="4289"/>
                      <a:pt x="8803" y="4310"/>
                      <a:pt x="8839" y="4346"/>
                    </a:cubicBezTo>
                    <a:cubicBezTo>
                      <a:pt x="8874" y="4381"/>
                      <a:pt x="8897" y="4430"/>
                      <a:pt x="8897" y="4485"/>
                    </a:cubicBezTo>
                    <a:cubicBezTo>
                      <a:pt x="8897" y="4486"/>
                      <a:pt x="8897" y="4486"/>
                      <a:pt x="8897" y="4487"/>
                    </a:cubicBezTo>
                    <a:cubicBezTo>
                      <a:pt x="8897" y="4487"/>
                      <a:pt x="8897" y="4487"/>
                      <a:pt x="8897" y="4487"/>
                    </a:cubicBezTo>
                    <a:cubicBezTo>
                      <a:pt x="8896" y="4547"/>
                      <a:pt x="8894" y="4607"/>
                      <a:pt x="8891" y="4666"/>
                    </a:cubicBezTo>
                    <a:cubicBezTo>
                      <a:pt x="8886" y="4772"/>
                      <a:pt x="8797" y="4852"/>
                      <a:pt x="8695" y="4852"/>
                    </a:cubicBezTo>
                    <a:cubicBezTo>
                      <a:pt x="8683" y="4852"/>
                      <a:pt x="8670" y="4851"/>
                      <a:pt x="8657" y="4849"/>
                    </a:cubicBezTo>
                    <a:cubicBezTo>
                      <a:pt x="8570" y="4832"/>
                      <a:pt x="8570" y="4832"/>
                      <a:pt x="8570" y="4832"/>
                    </a:cubicBezTo>
                    <a:cubicBezTo>
                      <a:pt x="8549" y="4827"/>
                      <a:pt x="8529" y="4825"/>
                      <a:pt x="8508" y="4825"/>
                    </a:cubicBezTo>
                    <a:cubicBezTo>
                      <a:pt x="8424" y="4825"/>
                      <a:pt x="8344" y="4859"/>
                      <a:pt x="8285" y="4915"/>
                    </a:cubicBezTo>
                    <a:cubicBezTo>
                      <a:pt x="8225" y="4971"/>
                      <a:pt x="8187" y="5051"/>
                      <a:pt x="8184" y="5142"/>
                    </a:cubicBezTo>
                    <a:cubicBezTo>
                      <a:pt x="8184" y="5142"/>
                      <a:pt x="8184" y="5142"/>
                      <a:pt x="8184" y="5142"/>
                    </a:cubicBezTo>
                    <a:cubicBezTo>
                      <a:pt x="8184" y="5145"/>
                      <a:pt x="8184" y="5147"/>
                      <a:pt x="8184" y="5150"/>
                    </a:cubicBezTo>
                    <a:cubicBezTo>
                      <a:pt x="8184" y="5228"/>
                      <a:pt x="8213" y="5300"/>
                      <a:pt x="8262" y="5356"/>
                    </a:cubicBezTo>
                    <a:cubicBezTo>
                      <a:pt x="8310" y="5412"/>
                      <a:pt x="8378" y="5453"/>
                      <a:pt x="8454" y="5468"/>
                    </a:cubicBezTo>
                    <a:cubicBezTo>
                      <a:pt x="8552" y="5487"/>
                      <a:pt x="8552" y="5487"/>
                      <a:pt x="8552" y="5487"/>
                    </a:cubicBezTo>
                    <a:cubicBezTo>
                      <a:pt x="8646" y="5506"/>
                      <a:pt x="8710" y="5589"/>
                      <a:pt x="8710" y="5680"/>
                    </a:cubicBezTo>
                    <a:cubicBezTo>
                      <a:pt x="8710" y="5699"/>
                      <a:pt x="8708" y="5718"/>
                      <a:pt x="8702" y="5737"/>
                    </a:cubicBezTo>
                    <a:cubicBezTo>
                      <a:pt x="8684" y="5794"/>
                      <a:pt x="8665" y="5851"/>
                      <a:pt x="8645" y="5908"/>
                    </a:cubicBezTo>
                    <a:cubicBezTo>
                      <a:pt x="8617" y="5989"/>
                      <a:pt x="8540" y="6038"/>
                      <a:pt x="8460" y="6038"/>
                    </a:cubicBezTo>
                    <a:cubicBezTo>
                      <a:pt x="8430" y="6038"/>
                      <a:pt x="8399" y="6031"/>
                      <a:pt x="8370" y="6016"/>
                    </a:cubicBezTo>
                    <a:cubicBezTo>
                      <a:pt x="8292" y="5976"/>
                      <a:pt x="8292" y="5976"/>
                      <a:pt x="8292" y="5976"/>
                    </a:cubicBezTo>
                    <a:cubicBezTo>
                      <a:pt x="8244" y="5951"/>
                      <a:pt x="8194" y="5939"/>
                      <a:pt x="8143" y="5939"/>
                    </a:cubicBezTo>
                    <a:cubicBezTo>
                      <a:pt x="8026" y="5939"/>
                      <a:pt x="7913" y="6003"/>
                      <a:pt x="7856" y="6113"/>
                    </a:cubicBezTo>
                    <a:cubicBezTo>
                      <a:pt x="7831" y="6160"/>
                      <a:pt x="7819" y="6211"/>
                      <a:pt x="7819" y="6262"/>
                    </a:cubicBezTo>
                    <a:cubicBezTo>
                      <a:pt x="7819" y="6378"/>
                      <a:pt x="7883" y="6492"/>
                      <a:pt x="7993" y="6549"/>
                    </a:cubicBezTo>
                    <a:cubicBezTo>
                      <a:pt x="8089" y="6599"/>
                      <a:pt x="8089" y="6599"/>
                      <a:pt x="8089" y="6599"/>
                    </a:cubicBezTo>
                    <a:cubicBezTo>
                      <a:pt x="8157" y="6635"/>
                      <a:pt x="8195" y="6703"/>
                      <a:pt x="8195" y="6774"/>
                    </a:cubicBezTo>
                    <a:cubicBezTo>
                      <a:pt x="8195" y="6811"/>
                      <a:pt x="8184" y="6848"/>
                      <a:pt x="8162" y="6882"/>
                    </a:cubicBezTo>
                    <a:cubicBezTo>
                      <a:pt x="8129" y="6932"/>
                      <a:pt x="8096" y="6981"/>
                      <a:pt x="8061" y="7029"/>
                    </a:cubicBezTo>
                    <a:cubicBezTo>
                      <a:pt x="8022" y="7083"/>
                      <a:pt x="7962" y="7111"/>
                      <a:pt x="7902" y="7111"/>
                    </a:cubicBezTo>
                    <a:cubicBezTo>
                      <a:pt x="7853" y="7111"/>
                      <a:pt x="7804" y="7093"/>
                      <a:pt x="7766" y="7056"/>
                    </a:cubicBezTo>
                    <a:cubicBezTo>
                      <a:pt x="7702" y="6995"/>
                      <a:pt x="7702" y="6995"/>
                      <a:pt x="7702" y="6995"/>
                    </a:cubicBezTo>
                    <a:cubicBezTo>
                      <a:pt x="7640" y="6935"/>
                      <a:pt x="7559" y="6905"/>
                      <a:pt x="7478" y="6905"/>
                    </a:cubicBezTo>
                    <a:cubicBezTo>
                      <a:pt x="7478" y="6905"/>
                      <a:pt x="7478" y="6905"/>
                      <a:pt x="7478" y="6905"/>
                    </a:cubicBezTo>
                    <a:cubicBezTo>
                      <a:pt x="7375" y="6905"/>
                      <a:pt x="7271" y="6954"/>
                      <a:pt x="7207" y="7051"/>
                    </a:cubicBezTo>
                    <a:cubicBezTo>
                      <a:pt x="7172" y="7104"/>
                      <a:pt x="7156" y="7164"/>
                      <a:pt x="7156" y="7224"/>
                    </a:cubicBezTo>
                    <a:cubicBezTo>
                      <a:pt x="7156" y="7313"/>
                      <a:pt x="7192" y="7402"/>
                      <a:pt x="7260" y="7467"/>
                    </a:cubicBezTo>
                    <a:cubicBezTo>
                      <a:pt x="7333" y="7537"/>
                      <a:pt x="7333" y="7537"/>
                      <a:pt x="7333" y="7537"/>
                    </a:cubicBezTo>
                    <a:cubicBezTo>
                      <a:pt x="7373" y="7576"/>
                      <a:pt x="7393" y="7627"/>
                      <a:pt x="7393" y="7678"/>
                    </a:cubicBezTo>
                    <a:cubicBezTo>
                      <a:pt x="7393" y="7734"/>
                      <a:pt x="7369" y="7789"/>
                      <a:pt x="7323" y="7828"/>
                    </a:cubicBezTo>
                    <a:cubicBezTo>
                      <a:pt x="7278" y="7867"/>
                      <a:pt x="7231" y="7905"/>
                      <a:pt x="7184" y="7941"/>
                    </a:cubicBezTo>
                    <a:cubicBezTo>
                      <a:pt x="7148" y="7969"/>
                      <a:pt x="7106" y="7982"/>
                      <a:pt x="7064" y="7982"/>
                    </a:cubicBezTo>
                    <a:cubicBezTo>
                      <a:pt x="6996" y="7982"/>
                      <a:pt x="6930" y="7948"/>
                      <a:pt x="6893" y="7883"/>
                    </a:cubicBezTo>
                    <a:cubicBezTo>
                      <a:pt x="6850" y="7807"/>
                      <a:pt x="6850" y="7807"/>
                      <a:pt x="6850" y="7807"/>
                    </a:cubicBezTo>
                    <a:cubicBezTo>
                      <a:pt x="6790" y="7703"/>
                      <a:pt x="6680" y="7644"/>
                      <a:pt x="6568" y="7644"/>
                    </a:cubicBezTo>
                    <a:cubicBezTo>
                      <a:pt x="6568" y="7644"/>
                      <a:pt x="6568" y="7644"/>
                      <a:pt x="6568" y="7644"/>
                    </a:cubicBezTo>
                    <a:cubicBezTo>
                      <a:pt x="6496" y="7644"/>
                      <a:pt x="6424" y="7668"/>
                      <a:pt x="6362" y="7719"/>
                    </a:cubicBezTo>
                    <a:cubicBezTo>
                      <a:pt x="6286" y="7781"/>
                      <a:pt x="6247" y="7873"/>
                      <a:pt x="6247" y="7966"/>
                    </a:cubicBezTo>
                    <a:cubicBezTo>
                      <a:pt x="6247" y="8024"/>
                      <a:pt x="6262" y="8083"/>
                      <a:pt x="6293" y="8136"/>
                    </a:cubicBezTo>
                    <a:cubicBezTo>
                      <a:pt x="6342" y="8222"/>
                      <a:pt x="6342" y="8222"/>
                      <a:pt x="6342" y="8222"/>
                    </a:cubicBezTo>
                    <a:cubicBezTo>
                      <a:pt x="6359" y="8253"/>
                      <a:pt x="6368" y="8286"/>
                      <a:pt x="6368" y="8319"/>
                    </a:cubicBezTo>
                    <a:cubicBezTo>
                      <a:pt x="6368" y="8394"/>
                      <a:pt x="6325" y="8466"/>
                      <a:pt x="6251" y="8499"/>
                    </a:cubicBezTo>
                    <a:cubicBezTo>
                      <a:pt x="6196" y="8523"/>
                      <a:pt x="6141" y="8546"/>
                      <a:pt x="6085" y="8568"/>
                    </a:cubicBezTo>
                    <a:cubicBezTo>
                      <a:pt x="6062" y="8577"/>
                      <a:pt x="6038" y="8582"/>
                      <a:pt x="6014" y="8582"/>
                    </a:cubicBezTo>
                    <a:cubicBezTo>
                      <a:pt x="5926" y="8582"/>
                      <a:pt x="5844" y="8522"/>
                      <a:pt x="5823" y="8431"/>
                    </a:cubicBezTo>
                    <a:cubicBezTo>
                      <a:pt x="5756" y="8151"/>
                      <a:pt x="5756" y="8151"/>
                      <a:pt x="5756" y="8151"/>
                    </a:cubicBezTo>
                    <a:cubicBezTo>
                      <a:pt x="5745" y="8105"/>
                      <a:pt x="5720" y="8069"/>
                      <a:pt x="5687" y="8045"/>
                    </a:cubicBezTo>
                    <a:cubicBezTo>
                      <a:pt x="5658" y="8023"/>
                      <a:pt x="5623" y="8011"/>
                      <a:pt x="5587" y="8008"/>
                    </a:cubicBezTo>
                    <a:cubicBezTo>
                      <a:pt x="5586" y="8011"/>
                      <a:pt x="5585" y="8014"/>
                      <a:pt x="5584" y="8016"/>
                    </a:cubicBezTo>
                    <a:cubicBezTo>
                      <a:pt x="5619" y="8018"/>
                      <a:pt x="5653" y="8030"/>
                      <a:pt x="5682" y="8051"/>
                    </a:cubicBezTo>
                    <a:cubicBezTo>
                      <a:pt x="5713" y="8074"/>
                      <a:pt x="5738" y="8108"/>
                      <a:pt x="5748" y="8153"/>
                    </a:cubicBezTo>
                    <a:cubicBezTo>
                      <a:pt x="5752" y="8152"/>
                      <a:pt x="5752" y="8152"/>
                      <a:pt x="5752" y="8152"/>
                    </a:cubicBezTo>
                    <a:cubicBezTo>
                      <a:pt x="5756" y="8151"/>
                      <a:pt x="5756" y="8151"/>
                      <a:pt x="5756" y="8151"/>
                    </a:cubicBezTo>
                    <a:cubicBezTo>
                      <a:pt x="5752" y="8152"/>
                      <a:pt x="5752" y="8152"/>
                      <a:pt x="5752" y="8152"/>
                    </a:cubicBezTo>
                    <a:cubicBezTo>
                      <a:pt x="5748" y="8153"/>
                      <a:pt x="5748" y="8153"/>
                      <a:pt x="5748" y="8153"/>
                    </a:cubicBezTo>
                    <a:cubicBezTo>
                      <a:pt x="5815" y="8432"/>
                      <a:pt x="5815" y="8432"/>
                      <a:pt x="5815" y="8432"/>
                    </a:cubicBezTo>
                    <a:cubicBezTo>
                      <a:pt x="5838" y="8527"/>
                      <a:pt x="5922" y="8590"/>
                      <a:pt x="6014" y="8590"/>
                    </a:cubicBezTo>
                    <a:cubicBezTo>
                      <a:pt x="6038" y="8590"/>
                      <a:pt x="6064" y="8585"/>
                      <a:pt x="6088" y="8575"/>
                    </a:cubicBezTo>
                    <a:cubicBezTo>
                      <a:pt x="6144" y="8553"/>
                      <a:pt x="6199" y="8530"/>
                      <a:pt x="6254" y="8506"/>
                    </a:cubicBezTo>
                    <a:cubicBezTo>
                      <a:pt x="6331" y="8472"/>
                      <a:pt x="6376" y="8397"/>
                      <a:pt x="6376" y="8319"/>
                    </a:cubicBezTo>
                    <a:cubicBezTo>
                      <a:pt x="6376" y="8285"/>
                      <a:pt x="6367" y="8250"/>
                      <a:pt x="6349" y="8218"/>
                    </a:cubicBezTo>
                    <a:cubicBezTo>
                      <a:pt x="6299" y="8132"/>
                      <a:pt x="6299" y="8132"/>
                      <a:pt x="6299" y="8132"/>
                    </a:cubicBezTo>
                    <a:cubicBezTo>
                      <a:pt x="6270" y="8080"/>
                      <a:pt x="6255" y="8023"/>
                      <a:pt x="6255" y="7966"/>
                    </a:cubicBezTo>
                    <a:cubicBezTo>
                      <a:pt x="6255" y="7875"/>
                      <a:pt x="6293" y="7785"/>
                      <a:pt x="6367" y="7725"/>
                    </a:cubicBezTo>
                    <a:cubicBezTo>
                      <a:pt x="6427" y="7675"/>
                      <a:pt x="6498" y="7652"/>
                      <a:pt x="6568" y="7652"/>
                    </a:cubicBezTo>
                    <a:cubicBezTo>
                      <a:pt x="6678" y="7652"/>
                      <a:pt x="6785" y="7709"/>
                      <a:pt x="6843" y="7811"/>
                    </a:cubicBezTo>
                    <a:cubicBezTo>
                      <a:pt x="6886" y="7887"/>
                      <a:pt x="6886" y="7887"/>
                      <a:pt x="6886" y="7887"/>
                    </a:cubicBezTo>
                    <a:cubicBezTo>
                      <a:pt x="6924" y="7954"/>
                      <a:pt x="6994" y="7990"/>
                      <a:pt x="7064" y="7990"/>
                    </a:cubicBezTo>
                    <a:cubicBezTo>
                      <a:pt x="7064" y="7990"/>
                      <a:pt x="7064" y="7990"/>
                      <a:pt x="7064" y="7990"/>
                    </a:cubicBezTo>
                    <a:cubicBezTo>
                      <a:pt x="7108" y="7990"/>
                      <a:pt x="7152" y="7977"/>
                      <a:pt x="7189" y="7948"/>
                    </a:cubicBezTo>
                    <a:cubicBezTo>
                      <a:pt x="7236" y="7911"/>
                      <a:pt x="7283" y="7873"/>
                      <a:pt x="7328" y="7834"/>
                    </a:cubicBezTo>
                    <a:cubicBezTo>
                      <a:pt x="7376" y="7794"/>
                      <a:pt x="7401" y="7736"/>
                      <a:pt x="7401" y="7678"/>
                    </a:cubicBezTo>
                    <a:cubicBezTo>
                      <a:pt x="7401" y="7625"/>
                      <a:pt x="7380" y="7571"/>
                      <a:pt x="7338" y="7531"/>
                    </a:cubicBezTo>
                    <a:cubicBezTo>
                      <a:pt x="7265" y="7461"/>
                      <a:pt x="7265" y="7461"/>
                      <a:pt x="7265" y="7461"/>
                    </a:cubicBezTo>
                    <a:cubicBezTo>
                      <a:pt x="7199" y="7397"/>
                      <a:pt x="7164" y="7311"/>
                      <a:pt x="7164" y="7224"/>
                    </a:cubicBezTo>
                    <a:cubicBezTo>
                      <a:pt x="7164" y="7166"/>
                      <a:pt x="7180" y="7107"/>
                      <a:pt x="7214" y="7056"/>
                    </a:cubicBezTo>
                    <a:cubicBezTo>
                      <a:pt x="7276" y="6961"/>
                      <a:pt x="7377" y="6913"/>
                      <a:pt x="7478" y="6913"/>
                    </a:cubicBezTo>
                    <a:cubicBezTo>
                      <a:pt x="7557" y="6913"/>
                      <a:pt x="7636" y="6942"/>
                      <a:pt x="7697" y="7001"/>
                    </a:cubicBezTo>
                    <a:cubicBezTo>
                      <a:pt x="7760" y="7062"/>
                      <a:pt x="7760" y="7062"/>
                      <a:pt x="7760" y="7062"/>
                    </a:cubicBezTo>
                    <a:cubicBezTo>
                      <a:pt x="7800" y="7100"/>
                      <a:pt x="7851" y="7119"/>
                      <a:pt x="7902" y="7119"/>
                    </a:cubicBezTo>
                    <a:cubicBezTo>
                      <a:pt x="7902" y="7119"/>
                      <a:pt x="7902" y="7119"/>
                      <a:pt x="7902" y="7119"/>
                    </a:cubicBezTo>
                    <a:cubicBezTo>
                      <a:pt x="7965" y="7119"/>
                      <a:pt x="8027" y="7090"/>
                      <a:pt x="8067" y="7034"/>
                    </a:cubicBezTo>
                    <a:cubicBezTo>
                      <a:pt x="8102" y="6985"/>
                      <a:pt x="8136" y="6936"/>
                      <a:pt x="8169" y="6886"/>
                    </a:cubicBezTo>
                    <a:cubicBezTo>
                      <a:pt x="8192" y="6851"/>
                      <a:pt x="8203" y="6812"/>
                      <a:pt x="8203" y="6774"/>
                    </a:cubicBezTo>
                    <a:cubicBezTo>
                      <a:pt x="8203" y="6700"/>
                      <a:pt x="8163" y="6629"/>
                      <a:pt x="8093" y="6592"/>
                    </a:cubicBezTo>
                    <a:cubicBezTo>
                      <a:pt x="7997" y="6542"/>
                      <a:pt x="7997" y="6542"/>
                      <a:pt x="7997" y="6542"/>
                    </a:cubicBezTo>
                    <a:cubicBezTo>
                      <a:pt x="7889" y="6486"/>
                      <a:pt x="7827" y="6376"/>
                      <a:pt x="7827" y="6262"/>
                    </a:cubicBezTo>
                    <a:cubicBezTo>
                      <a:pt x="7827" y="6213"/>
                      <a:pt x="7839" y="6163"/>
                      <a:pt x="7863" y="6117"/>
                    </a:cubicBezTo>
                    <a:cubicBezTo>
                      <a:pt x="7919" y="6009"/>
                      <a:pt x="8029" y="5947"/>
                      <a:pt x="8143" y="5947"/>
                    </a:cubicBezTo>
                    <a:cubicBezTo>
                      <a:pt x="8192" y="5947"/>
                      <a:pt x="8242" y="5959"/>
                      <a:pt x="8288" y="5983"/>
                    </a:cubicBezTo>
                    <a:cubicBezTo>
                      <a:pt x="8366" y="6023"/>
                      <a:pt x="8366" y="6023"/>
                      <a:pt x="8366" y="6023"/>
                    </a:cubicBezTo>
                    <a:cubicBezTo>
                      <a:pt x="8396" y="6039"/>
                      <a:pt x="8428" y="6046"/>
                      <a:pt x="8460" y="6046"/>
                    </a:cubicBezTo>
                    <a:cubicBezTo>
                      <a:pt x="8543" y="6046"/>
                      <a:pt x="8623" y="5995"/>
                      <a:pt x="8653" y="5910"/>
                    </a:cubicBezTo>
                    <a:cubicBezTo>
                      <a:pt x="8673" y="5854"/>
                      <a:pt x="8692" y="5797"/>
                      <a:pt x="8709" y="5740"/>
                    </a:cubicBezTo>
                    <a:cubicBezTo>
                      <a:pt x="8715" y="5720"/>
                      <a:pt x="8718" y="5700"/>
                      <a:pt x="8718" y="5680"/>
                    </a:cubicBezTo>
                    <a:cubicBezTo>
                      <a:pt x="8718" y="5585"/>
                      <a:pt x="8652" y="5499"/>
                      <a:pt x="8553" y="5479"/>
                    </a:cubicBezTo>
                    <a:cubicBezTo>
                      <a:pt x="8456" y="5460"/>
                      <a:pt x="8456" y="5460"/>
                      <a:pt x="8456" y="5460"/>
                    </a:cubicBezTo>
                    <a:cubicBezTo>
                      <a:pt x="8381" y="5445"/>
                      <a:pt x="8315" y="5406"/>
                      <a:pt x="8268" y="5351"/>
                    </a:cubicBezTo>
                    <a:cubicBezTo>
                      <a:pt x="8221" y="5296"/>
                      <a:pt x="8192" y="5226"/>
                      <a:pt x="8192" y="5150"/>
                    </a:cubicBezTo>
                    <a:cubicBezTo>
                      <a:pt x="8192" y="5147"/>
                      <a:pt x="8192" y="5145"/>
                      <a:pt x="8192" y="5142"/>
                    </a:cubicBezTo>
                    <a:cubicBezTo>
                      <a:pt x="8192" y="5142"/>
                      <a:pt x="8192" y="5142"/>
                      <a:pt x="8192" y="5142"/>
                    </a:cubicBezTo>
                    <a:cubicBezTo>
                      <a:pt x="8195" y="5053"/>
                      <a:pt x="8232" y="4976"/>
                      <a:pt x="8290" y="4921"/>
                    </a:cubicBezTo>
                    <a:cubicBezTo>
                      <a:pt x="8348" y="4866"/>
                      <a:pt x="8426" y="4833"/>
                      <a:pt x="8508" y="4833"/>
                    </a:cubicBezTo>
                    <a:cubicBezTo>
                      <a:pt x="8528" y="4833"/>
                      <a:pt x="8548" y="4835"/>
                      <a:pt x="8569" y="4839"/>
                    </a:cubicBezTo>
                    <a:cubicBezTo>
                      <a:pt x="8655" y="4856"/>
                      <a:pt x="8655" y="4856"/>
                      <a:pt x="8655" y="4856"/>
                    </a:cubicBezTo>
                    <a:cubicBezTo>
                      <a:pt x="8669" y="4859"/>
                      <a:pt x="8682" y="4860"/>
                      <a:pt x="8695" y="4860"/>
                    </a:cubicBezTo>
                    <a:cubicBezTo>
                      <a:pt x="8801" y="4860"/>
                      <a:pt x="8893" y="4777"/>
                      <a:pt x="8899" y="4667"/>
                    </a:cubicBezTo>
                    <a:cubicBezTo>
                      <a:pt x="8902" y="4607"/>
                      <a:pt x="8904" y="4547"/>
                      <a:pt x="8905" y="4487"/>
                    </a:cubicBezTo>
                    <a:cubicBezTo>
                      <a:pt x="8905" y="4487"/>
                      <a:pt x="8905" y="4487"/>
                      <a:pt x="8905" y="4487"/>
                    </a:cubicBezTo>
                    <a:cubicBezTo>
                      <a:pt x="8905" y="4486"/>
                      <a:pt x="8905" y="4486"/>
                      <a:pt x="8905" y="4485"/>
                    </a:cubicBezTo>
                    <a:cubicBezTo>
                      <a:pt x="8905" y="4371"/>
                      <a:pt x="8812" y="4281"/>
                      <a:pt x="8701" y="4281"/>
                    </a:cubicBezTo>
                    <a:cubicBezTo>
                      <a:pt x="8694" y="4281"/>
                      <a:pt x="8688" y="4281"/>
                      <a:pt x="8682" y="4282"/>
                    </a:cubicBezTo>
                    <a:cubicBezTo>
                      <a:pt x="8582" y="4291"/>
                      <a:pt x="8582" y="4291"/>
                      <a:pt x="8582" y="4291"/>
                    </a:cubicBezTo>
                    <a:cubicBezTo>
                      <a:pt x="8572" y="4292"/>
                      <a:pt x="8562" y="4292"/>
                      <a:pt x="8552" y="4292"/>
                    </a:cubicBezTo>
                    <a:cubicBezTo>
                      <a:pt x="8552" y="4292"/>
                      <a:pt x="8552" y="4292"/>
                      <a:pt x="8552" y="4292"/>
                    </a:cubicBezTo>
                    <a:cubicBezTo>
                      <a:pt x="8480" y="4292"/>
                      <a:pt x="8412" y="4269"/>
                      <a:pt x="8356" y="4228"/>
                    </a:cubicBezTo>
                    <a:cubicBezTo>
                      <a:pt x="8301" y="4188"/>
                      <a:pt x="8259" y="4130"/>
                      <a:pt x="8240" y="4060"/>
                    </a:cubicBezTo>
                    <a:cubicBezTo>
                      <a:pt x="8233" y="4032"/>
                      <a:pt x="8229" y="4004"/>
                      <a:pt x="8229" y="3977"/>
                    </a:cubicBezTo>
                    <a:cubicBezTo>
                      <a:pt x="8229" y="3816"/>
                      <a:pt x="8353" y="3678"/>
                      <a:pt x="8516" y="3663"/>
                    </a:cubicBezTo>
                    <a:cubicBezTo>
                      <a:pt x="8603" y="3655"/>
                      <a:pt x="8603" y="3655"/>
                      <a:pt x="8603" y="3655"/>
                    </a:cubicBezTo>
                    <a:cubicBezTo>
                      <a:pt x="8710" y="3645"/>
                      <a:pt x="8789" y="3555"/>
                      <a:pt x="8789" y="3452"/>
                    </a:cubicBezTo>
                    <a:cubicBezTo>
                      <a:pt x="8789" y="3437"/>
                      <a:pt x="8787" y="3421"/>
                      <a:pt x="8783" y="3405"/>
                    </a:cubicBezTo>
                    <a:cubicBezTo>
                      <a:pt x="8769" y="3347"/>
                      <a:pt x="8754" y="3289"/>
                      <a:pt x="8738" y="3231"/>
                    </a:cubicBezTo>
                    <a:cubicBezTo>
                      <a:pt x="8712" y="3140"/>
                      <a:pt x="8630" y="3082"/>
                      <a:pt x="8541" y="3082"/>
                    </a:cubicBezTo>
                    <a:cubicBezTo>
                      <a:pt x="8541" y="3082"/>
                      <a:pt x="8541" y="3082"/>
                      <a:pt x="8541" y="3082"/>
                    </a:cubicBezTo>
                    <a:cubicBezTo>
                      <a:pt x="8516" y="3082"/>
                      <a:pt x="8491" y="3087"/>
                      <a:pt x="8466" y="3097"/>
                    </a:cubicBezTo>
                    <a:cubicBezTo>
                      <a:pt x="8374" y="3133"/>
                      <a:pt x="8374" y="3133"/>
                      <a:pt x="8374" y="3133"/>
                    </a:cubicBezTo>
                    <a:cubicBezTo>
                      <a:pt x="8334" y="3149"/>
                      <a:pt x="8293" y="3156"/>
                      <a:pt x="8251" y="3156"/>
                    </a:cubicBezTo>
                    <a:cubicBezTo>
                      <a:pt x="8143" y="3156"/>
                      <a:pt x="8039" y="3104"/>
                      <a:pt x="7981" y="3008"/>
                    </a:cubicBezTo>
                    <a:cubicBezTo>
                      <a:pt x="7949" y="2956"/>
                      <a:pt x="7934" y="2899"/>
                      <a:pt x="7934" y="2844"/>
                    </a:cubicBezTo>
                    <a:cubicBezTo>
                      <a:pt x="7934" y="2718"/>
                      <a:pt x="8010" y="2599"/>
                      <a:pt x="8134" y="2550"/>
                    </a:cubicBezTo>
                    <a:cubicBezTo>
                      <a:pt x="8215" y="2517"/>
                      <a:pt x="8215" y="2517"/>
                      <a:pt x="8215" y="2517"/>
                    </a:cubicBezTo>
                    <a:cubicBezTo>
                      <a:pt x="8296" y="2485"/>
                      <a:pt x="8345" y="2408"/>
                      <a:pt x="8345" y="2327"/>
                    </a:cubicBezTo>
                    <a:cubicBezTo>
                      <a:pt x="8345" y="2293"/>
                      <a:pt x="8336" y="2258"/>
                      <a:pt x="8318" y="2226"/>
                    </a:cubicBezTo>
                    <a:cubicBezTo>
                      <a:pt x="8288" y="2175"/>
                      <a:pt x="8258" y="2123"/>
                      <a:pt x="8226" y="2072"/>
                    </a:cubicBezTo>
                    <a:cubicBezTo>
                      <a:pt x="8187" y="2010"/>
                      <a:pt x="8120" y="1976"/>
                      <a:pt x="8052" y="1976"/>
                    </a:cubicBezTo>
                    <a:cubicBezTo>
                      <a:pt x="8052" y="1976"/>
                      <a:pt x="8052" y="1976"/>
                      <a:pt x="8052" y="1976"/>
                    </a:cubicBezTo>
                    <a:cubicBezTo>
                      <a:pt x="8009" y="1976"/>
                      <a:pt x="7964" y="1990"/>
                      <a:pt x="7927" y="2020"/>
                    </a:cubicBezTo>
                    <a:cubicBezTo>
                      <a:pt x="7841" y="2086"/>
                      <a:pt x="7841" y="2086"/>
                      <a:pt x="7841" y="2086"/>
                    </a:cubicBezTo>
                    <a:cubicBezTo>
                      <a:pt x="7784" y="2131"/>
                      <a:pt x="7716" y="2153"/>
                      <a:pt x="7648" y="2153"/>
                    </a:cubicBezTo>
                    <a:cubicBezTo>
                      <a:pt x="7554" y="2153"/>
                      <a:pt x="7461" y="2111"/>
                      <a:pt x="7399" y="2032"/>
                    </a:cubicBezTo>
                    <a:cubicBezTo>
                      <a:pt x="7398" y="2031"/>
                      <a:pt x="7398" y="2031"/>
                      <a:pt x="7398" y="2031"/>
                    </a:cubicBezTo>
                    <a:cubicBezTo>
                      <a:pt x="7397" y="2030"/>
                      <a:pt x="7397" y="2030"/>
                      <a:pt x="7397" y="2030"/>
                    </a:cubicBezTo>
                    <a:cubicBezTo>
                      <a:pt x="7319" y="1990"/>
                      <a:pt x="7278" y="1912"/>
                      <a:pt x="7278" y="1834"/>
                    </a:cubicBezTo>
                    <a:cubicBezTo>
                      <a:pt x="7278" y="1769"/>
                      <a:pt x="7306" y="1704"/>
                      <a:pt x="7363" y="1659"/>
                    </a:cubicBezTo>
                    <a:cubicBezTo>
                      <a:pt x="7523" y="1535"/>
                      <a:pt x="7523" y="1535"/>
                      <a:pt x="7523" y="1535"/>
                    </a:cubicBezTo>
                    <a:cubicBezTo>
                      <a:pt x="7575" y="1494"/>
                      <a:pt x="7602" y="1434"/>
                      <a:pt x="7602" y="1373"/>
                    </a:cubicBezTo>
                    <a:cubicBezTo>
                      <a:pt x="7602" y="1320"/>
                      <a:pt x="7581" y="1267"/>
                      <a:pt x="7539" y="1226"/>
                    </a:cubicBezTo>
                    <a:cubicBezTo>
                      <a:pt x="7496" y="1185"/>
                      <a:pt x="7452" y="1144"/>
                      <a:pt x="7407" y="1105"/>
                    </a:cubicBezTo>
                    <a:cubicBezTo>
                      <a:pt x="7368" y="1070"/>
                      <a:pt x="7320" y="1053"/>
                      <a:pt x="7272" y="1053"/>
                    </a:cubicBezTo>
                    <a:cubicBezTo>
                      <a:pt x="7272" y="1053"/>
                      <a:pt x="7272" y="1053"/>
                      <a:pt x="7272" y="1053"/>
                    </a:cubicBezTo>
                    <a:cubicBezTo>
                      <a:pt x="7209" y="1053"/>
                      <a:pt x="7146" y="1082"/>
                      <a:pt x="7106" y="1138"/>
                    </a:cubicBezTo>
                    <a:cubicBezTo>
                      <a:pt x="7042" y="1227"/>
                      <a:pt x="7042" y="1227"/>
                      <a:pt x="7042" y="1227"/>
                    </a:cubicBezTo>
                    <a:cubicBezTo>
                      <a:pt x="6981" y="1312"/>
                      <a:pt x="6884" y="1358"/>
                      <a:pt x="6785" y="1358"/>
                    </a:cubicBezTo>
                    <a:cubicBezTo>
                      <a:pt x="6705" y="1358"/>
                      <a:pt x="6624" y="1327"/>
                      <a:pt x="6560" y="1263"/>
                    </a:cubicBezTo>
                    <a:cubicBezTo>
                      <a:pt x="6502" y="1204"/>
                      <a:pt x="6473" y="1125"/>
                      <a:pt x="6473" y="1045"/>
                    </a:cubicBezTo>
                    <a:cubicBezTo>
                      <a:pt x="6473" y="978"/>
                      <a:pt x="6494" y="909"/>
                      <a:pt x="6535" y="851"/>
                    </a:cubicBezTo>
                    <a:cubicBezTo>
                      <a:pt x="6581" y="787"/>
                      <a:pt x="6581" y="787"/>
                      <a:pt x="6581" y="787"/>
                    </a:cubicBezTo>
                    <a:cubicBezTo>
                      <a:pt x="6607" y="751"/>
                      <a:pt x="6620" y="709"/>
                      <a:pt x="6620" y="668"/>
                    </a:cubicBezTo>
                    <a:cubicBezTo>
                      <a:pt x="6620" y="596"/>
                      <a:pt x="6581" y="525"/>
                      <a:pt x="6511" y="488"/>
                    </a:cubicBezTo>
                    <a:cubicBezTo>
                      <a:pt x="6511" y="488"/>
                      <a:pt x="6511" y="488"/>
                      <a:pt x="6511" y="488"/>
                    </a:cubicBezTo>
                    <a:cubicBezTo>
                      <a:pt x="6510" y="488"/>
                      <a:pt x="6510" y="487"/>
                      <a:pt x="6509" y="487"/>
                    </a:cubicBezTo>
                    <a:cubicBezTo>
                      <a:pt x="6456" y="459"/>
                      <a:pt x="6402" y="433"/>
                      <a:pt x="6348" y="407"/>
                    </a:cubicBezTo>
                    <a:cubicBezTo>
                      <a:pt x="6320" y="394"/>
                      <a:pt x="6291" y="388"/>
                      <a:pt x="6262" y="388"/>
                    </a:cubicBezTo>
                    <a:cubicBezTo>
                      <a:pt x="6262" y="388"/>
                      <a:pt x="6262" y="388"/>
                      <a:pt x="6262" y="388"/>
                    </a:cubicBezTo>
                    <a:cubicBezTo>
                      <a:pt x="6178" y="388"/>
                      <a:pt x="6099" y="440"/>
                      <a:pt x="6069" y="525"/>
                    </a:cubicBezTo>
                    <a:cubicBezTo>
                      <a:pt x="6036" y="618"/>
                      <a:pt x="6036" y="618"/>
                      <a:pt x="6036" y="618"/>
                    </a:cubicBezTo>
                    <a:cubicBezTo>
                      <a:pt x="5991" y="749"/>
                      <a:pt x="5869" y="838"/>
                      <a:pt x="5735" y="838"/>
                    </a:cubicBezTo>
                    <a:cubicBezTo>
                      <a:pt x="5718" y="838"/>
                      <a:pt x="5701" y="837"/>
                      <a:pt x="5684" y="834"/>
                    </a:cubicBezTo>
                    <a:cubicBezTo>
                      <a:pt x="5604" y="820"/>
                      <a:pt x="5538" y="779"/>
                      <a:pt x="5492" y="723"/>
                    </a:cubicBezTo>
                    <a:cubicBezTo>
                      <a:pt x="5446" y="667"/>
                      <a:pt x="5420" y="595"/>
                      <a:pt x="5420" y="522"/>
                    </a:cubicBezTo>
                    <a:cubicBezTo>
                      <a:pt x="5420" y="487"/>
                      <a:pt x="5426" y="452"/>
                      <a:pt x="5438" y="418"/>
                    </a:cubicBezTo>
                    <a:cubicBezTo>
                      <a:pt x="5467" y="335"/>
                      <a:pt x="5467" y="335"/>
                      <a:pt x="5467" y="335"/>
                    </a:cubicBezTo>
                    <a:cubicBezTo>
                      <a:pt x="5475" y="312"/>
                      <a:pt x="5479" y="289"/>
                      <a:pt x="5479" y="267"/>
                    </a:cubicBezTo>
                    <a:cubicBezTo>
                      <a:pt x="5479" y="173"/>
                      <a:pt x="5413" y="86"/>
                      <a:pt x="5315" y="67"/>
                    </a:cubicBezTo>
                    <a:cubicBezTo>
                      <a:pt x="5256" y="55"/>
                      <a:pt x="5197" y="45"/>
                      <a:pt x="5138" y="35"/>
                    </a:cubicBezTo>
                    <a:cubicBezTo>
                      <a:pt x="5127" y="34"/>
                      <a:pt x="5116" y="33"/>
                      <a:pt x="5106" y="33"/>
                    </a:cubicBezTo>
                    <a:cubicBezTo>
                      <a:pt x="4999" y="33"/>
                      <a:pt x="4908" y="117"/>
                      <a:pt x="4902" y="227"/>
                    </a:cubicBezTo>
                    <a:cubicBezTo>
                      <a:pt x="4897" y="327"/>
                      <a:pt x="4897" y="327"/>
                      <a:pt x="4897" y="327"/>
                    </a:cubicBezTo>
                    <a:cubicBezTo>
                      <a:pt x="4893" y="404"/>
                      <a:pt x="4862" y="476"/>
                      <a:pt x="4813" y="531"/>
                    </a:cubicBezTo>
                    <a:cubicBezTo>
                      <a:pt x="4764" y="586"/>
                      <a:pt x="4697" y="624"/>
                      <a:pt x="4620" y="633"/>
                    </a:cubicBezTo>
                    <a:cubicBezTo>
                      <a:pt x="4607" y="634"/>
                      <a:pt x="4594" y="635"/>
                      <a:pt x="4582" y="635"/>
                    </a:cubicBezTo>
                    <a:cubicBezTo>
                      <a:pt x="4494" y="635"/>
                      <a:pt x="4415" y="599"/>
                      <a:pt x="4358" y="542"/>
                    </a:cubicBezTo>
                    <a:cubicBezTo>
                      <a:pt x="4301" y="484"/>
                      <a:pt x="4266" y="405"/>
                      <a:pt x="4266" y="320"/>
                    </a:cubicBezTo>
                    <a:cubicBezTo>
                      <a:pt x="4266" y="314"/>
                      <a:pt x="4266" y="309"/>
                      <a:pt x="4266" y="303"/>
                    </a:cubicBezTo>
                    <a:cubicBezTo>
                      <a:pt x="4271" y="215"/>
                      <a:pt x="4271" y="215"/>
                      <a:pt x="4271" y="215"/>
                    </a:cubicBezTo>
                    <a:cubicBezTo>
                      <a:pt x="4271" y="212"/>
                      <a:pt x="4271" y="208"/>
                      <a:pt x="4271" y="205"/>
                    </a:cubicBezTo>
                    <a:cubicBezTo>
                      <a:pt x="4271" y="92"/>
                      <a:pt x="4179" y="0"/>
                      <a:pt x="4068"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0"/>
              <p:cNvSpPr>
                <a:spLocks noEditPoints="1"/>
              </p:cNvSpPr>
              <p:nvPr userDrawn="1"/>
            </p:nvSpPr>
            <p:spPr bwMode="auto">
              <a:xfrm>
                <a:off x="7332663" y="5449888"/>
                <a:ext cx="2300287" cy="2301875"/>
              </a:xfrm>
              <a:custGeom>
                <a:avLst/>
                <a:gdLst>
                  <a:gd name="T0" fmla="*/ 1618 w 3073"/>
                  <a:gd name="T1" fmla="*/ 2524 h 3074"/>
                  <a:gd name="T2" fmla="*/ 1669 w 3073"/>
                  <a:gd name="T3" fmla="*/ 2716 h 3074"/>
                  <a:gd name="T4" fmla="*/ 1214 w 3073"/>
                  <a:gd name="T5" fmla="*/ 2475 h 3074"/>
                  <a:gd name="T6" fmla="*/ 1858 w 3073"/>
                  <a:gd name="T7" fmla="*/ 2678 h 3074"/>
                  <a:gd name="T8" fmla="*/ 1092 w 3073"/>
                  <a:gd name="T9" fmla="*/ 2444 h 3074"/>
                  <a:gd name="T10" fmla="*/ 2021 w 3073"/>
                  <a:gd name="T11" fmla="*/ 2401 h 3074"/>
                  <a:gd name="T12" fmla="*/ 971 w 3073"/>
                  <a:gd name="T13" fmla="*/ 2604 h 3074"/>
                  <a:gd name="T14" fmla="*/ 854 w 3073"/>
                  <a:gd name="T15" fmla="*/ 2282 h 3074"/>
                  <a:gd name="T16" fmla="*/ 853 w 3073"/>
                  <a:gd name="T17" fmla="*/ 2257 h 3074"/>
                  <a:gd name="T18" fmla="*/ 691 w 3073"/>
                  <a:gd name="T19" fmla="*/ 2377 h 3074"/>
                  <a:gd name="T20" fmla="*/ 2501 w 3073"/>
                  <a:gd name="T21" fmla="*/ 2239 h 3074"/>
                  <a:gd name="T22" fmla="*/ 2336 w 3073"/>
                  <a:gd name="T23" fmla="*/ 2120 h 3074"/>
                  <a:gd name="T24" fmla="*/ 638 w 3073"/>
                  <a:gd name="T25" fmla="*/ 2226 h 3074"/>
                  <a:gd name="T26" fmla="*/ 605 w 3073"/>
                  <a:gd name="T27" fmla="*/ 1932 h 3074"/>
                  <a:gd name="T28" fmla="*/ 2599 w 3073"/>
                  <a:gd name="T29" fmla="*/ 2061 h 3074"/>
                  <a:gd name="T30" fmla="*/ 370 w 3073"/>
                  <a:gd name="T31" fmla="*/ 1831 h 3074"/>
                  <a:gd name="T32" fmla="*/ 2504 w 3073"/>
                  <a:gd name="T33" fmla="*/ 1744 h 3074"/>
                  <a:gd name="T34" fmla="*/ 568 w 3073"/>
                  <a:gd name="T35" fmla="*/ 1759 h 3074"/>
                  <a:gd name="T36" fmla="*/ 342 w 3073"/>
                  <a:gd name="T37" fmla="*/ 1500 h 3074"/>
                  <a:gd name="T38" fmla="*/ 2719 w 3073"/>
                  <a:gd name="T39" fmla="*/ 1454 h 3074"/>
                  <a:gd name="T40" fmla="*/ 527 w 3073"/>
                  <a:gd name="T41" fmla="*/ 1458 h 3074"/>
                  <a:gd name="T42" fmla="*/ 2712 w 3073"/>
                  <a:gd name="T43" fmla="*/ 1380 h 3074"/>
                  <a:gd name="T44" fmla="*/ 2730 w 3073"/>
                  <a:gd name="T45" fmla="*/ 1382 h 3074"/>
                  <a:gd name="T46" fmla="*/ 358 w 3073"/>
                  <a:gd name="T47" fmla="*/ 1287 h 3074"/>
                  <a:gd name="T48" fmla="*/ 2649 w 3073"/>
                  <a:gd name="T49" fmla="*/ 1124 h 3074"/>
                  <a:gd name="T50" fmla="*/ 627 w 3073"/>
                  <a:gd name="T51" fmla="*/ 1092 h 3074"/>
                  <a:gd name="T52" fmla="*/ 2642 w 3073"/>
                  <a:gd name="T53" fmla="*/ 1081 h 3074"/>
                  <a:gd name="T54" fmla="*/ 543 w 3073"/>
                  <a:gd name="T55" fmla="*/ 855 h 3074"/>
                  <a:gd name="T56" fmla="*/ 2554 w 3073"/>
                  <a:gd name="T57" fmla="*/ 924 h 3074"/>
                  <a:gd name="T58" fmla="*/ 656 w 3073"/>
                  <a:gd name="T59" fmla="*/ 701 h 3074"/>
                  <a:gd name="T60" fmla="*/ 2316 w 3073"/>
                  <a:gd name="T61" fmla="*/ 895 h 3074"/>
                  <a:gd name="T62" fmla="*/ 942 w 3073"/>
                  <a:gd name="T63" fmla="*/ 812 h 3074"/>
                  <a:gd name="T64" fmla="*/ 1534 w 3073"/>
                  <a:gd name="T65" fmla="*/ 619 h 3074"/>
                  <a:gd name="T66" fmla="*/ 665 w 3073"/>
                  <a:gd name="T67" fmla="*/ 1854 h 3074"/>
                  <a:gd name="T68" fmla="*/ 692 w 3073"/>
                  <a:gd name="T69" fmla="*/ 689 h 3074"/>
                  <a:gd name="T70" fmla="*/ 879 w 3073"/>
                  <a:gd name="T71" fmla="*/ 791 h 3074"/>
                  <a:gd name="T72" fmla="*/ 2367 w 3073"/>
                  <a:gd name="T73" fmla="*/ 661 h 3074"/>
                  <a:gd name="T74" fmla="*/ 927 w 3073"/>
                  <a:gd name="T75" fmla="*/ 487 h 3074"/>
                  <a:gd name="T76" fmla="*/ 966 w 3073"/>
                  <a:gd name="T77" fmla="*/ 487 h 3074"/>
                  <a:gd name="T78" fmla="*/ 2067 w 3073"/>
                  <a:gd name="T79" fmla="*/ 461 h 3074"/>
                  <a:gd name="T80" fmla="*/ 1121 w 3073"/>
                  <a:gd name="T81" fmla="*/ 417 h 3074"/>
                  <a:gd name="T82" fmla="*/ 1791 w 3073"/>
                  <a:gd name="T83" fmla="*/ 372 h 3074"/>
                  <a:gd name="T84" fmla="*/ 1401 w 3073"/>
                  <a:gd name="T85" fmla="*/ 342 h 3074"/>
                  <a:gd name="T86" fmla="*/ 1606 w 3073"/>
                  <a:gd name="T87" fmla="*/ 328 h 3074"/>
                  <a:gd name="T88" fmla="*/ 1581 w 3073"/>
                  <a:gd name="T89" fmla="*/ 335 h 3074"/>
                  <a:gd name="T90" fmla="*/ 2081 w 3073"/>
                  <a:gd name="T91" fmla="*/ 118 h 3074"/>
                  <a:gd name="T92" fmla="*/ 2846 w 3073"/>
                  <a:gd name="T93" fmla="*/ 768 h 3074"/>
                  <a:gd name="T94" fmla="*/ 2900 w 3073"/>
                  <a:gd name="T95" fmla="*/ 1678 h 3074"/>
                  <a:gd name="T96" fmla="*/ 2490 w 3073"/>
                  <a:gd name="T97" fmla="*/ 2718 h 3074"/>
                  <a:gd name="T98" fmla="*/ 1901 w 3073"/>
                  <a:gd name="T99" fmla="*/ 2858 h 3074"/>
                  <a:gd name="T100" fmla="*/ 901 w 3073"/>
                  <a:gd name="T101" fmla="*/ 2753 h 3074"/>
                  <a:gd name="T102" fmla="*/ 321 w 3073"/>
                  <a:gd name="T103" fmla="*/ 2176 h 3074"/>
                  <a:gd name="T104" fmla="*/ 51 w 3073"/>
                  <a:gd name="T105" fmla="*/ 1206 h 3074"/>
                  <a:gd name="T106" fmla="*/ 495 w 3073"/>
                  <a:gd name="T107" fmla="*/ 427 h 3074"/>
                  <a:gd name="T108" fmla="*/ 1626 w 3073"/>
                  <a:gd name="T109" fmla="*/ 0 h 3074"/>
                  <a:gd name="T110" fmla="*/ 355 w 3073"/>
                  <a:gd name="T111" fmla="*/ 799 h 3074"/>
                  <a:gd name="T112" fmla="*/ 224 w 3073"/>
                  <a:gd name="T113" fmla="*/ 1999 h 3074"/>
                  <a:gd name="T114" fmla="*/ 733 w 3073"/>
                  <a:gd name="T115" fmla="*/ 2847 h 3074"/>
                  <a:gd name="T116" fmla="*/ 1983 w 3073"/>
                  <a:gd name="T117" fmla="*/ 3007 h 3074"/>
                  <a:gd name="T118" fmla="*/ 2808 w 3073"/>
                  <a:gd name="T119" fmla="*/ 2094 h 3074"/>
                  <a:gd name="T120" fmla="*/ 2762 w 3073"/>
                  <a:gd name="T121" fmla="*/ 882 h 3074"/>
                  <a:gd name="T122" fmla="*/ 1626 w 3073"/>
                  <a:gd name="T123" fmla="*/ 0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 h="3074">
                    <a:moveTo>
                      <a:pt x="1534" y="2546"/>
                    </a:moveTo>
                    <a:cubicBezTo>
                      <a:pt x="1556" y="2546"/>
                      <a:pt x="1579" y="2545"/>
                      <a:pt x="1602" y="2544"/>
                    </a:cubicBezTo>
                    <a:cubicBezTo>
                      <a:pt x="1618" y="2721"/>
                      <a:pt x="1618" y="2721"/>
                      <a:pt x="1618" y="2721"/>
                    </a:cubicBezTo>
                    <a:cubicBezTo>
                      <a:pt x="1589" y="2723"/>
                      <a:pt x="1559" y="2724"/>
                      <a:pt x="1530" y="2724"/>
                    </a:cubicBezTo>
                    <a:cubicBezTo>
                      <a:pt x="1520" y="2724"/>
                      <a:pt x="1510" y="2724"/>
                      <a:pt x="1500" y="2724"/>
                    </a:cubicBezTo>
                    <a:cubicBezTo>
                      <a:pt x="1509" y="2546"/>
                      <a:pt x="1509" y="2546"/>
                      <a:pt x="1509" y="2546"/>
                    </a:cubicBezTo>
                    <a:cubicBezTo>
                      <a:pt x="1517" y="2546"/>
                      <a:pt x="1526" y="2546"/>
                      <a:pt x="1534" y="2546"/>
                    </a:cubicBezTo>
                    <a:moveTo>
                      <a:pt x="1618" y="2524"/>
                    </a:moveTo>
                    <a:cubicBezTo>
                      <a:pt x="1609" y="2525"/>
                      <a:pt x="1609" y="2525"/>
                      <a:pt x="1609" y="2525"/>
                    </a:cubicBezTo>
                    <a:cubicBezTo>
                      <a:pt x="1584" y="2527"/>
                      <a:pt x="1559" y="2528"/>
                      <a:pt x="1534" y="2528"/>
                    </a:cubicBezTo>
                    <a:cubicBezTo>
                      <a:pt x="1523" y="2528"/>
                      <a:pt x="1512" y="2528"/>
                      <a:pt x="1501" y="2527"/>
                    </a:cubicBezTo>
                    <a:cubicBezTo>
                      <a:pt x="1492" y="2527"/>
                      <a:pt x="1492" y="2527"/>
                      <a:pt x="1492" y="2527"/>
                    </a:cubicBezTo>
                    <a:cubicBezTo>
                      <a:pt x="1481" y="2741"/>
                      <a:pt x="1481" y="2741"/>
                      <a:pt x="1481" y="2741"/>
                    </a:cubicBezTo>
                    <a:cubicBezTo>
                      <a:pt x="1490" y="2742"/>
                      <a:pt x="1490" y="2742"/>
                      <a:pt x="1490" y="2742"/>
                    </a:cubicBezTo>
                    <a:cubicBezTo>
                      <a:pt x="1490" y="2733"/>
                      <a:pt x="1490" y="2733"/>
                      <a:pt x="1490" y="2733"/>
                    </a:cubicBezTo>
                    <a:cubicBezTo>
                      <a:pt x="1490" y="2742"/>
                      <a:pt x="1490" y="2742"/>
                      <a:pt x="1490" y="2742"/>
                    </a:cubicBezTo>
                    <a:cubicBezTo>
                      <a:pt x="1503" y="2742"/>
                      <a:pt x="1517" y="2742"/>
                      <a:pt x="1530" y="2742"/>
                    </a:cubicBezTo>
                    <a:cubicBezTo>
                      <a:pt x="1563" y="2742"/>
                      <a:pt x="1596" y="2741"/>
                      <a:pt x="1628" y="2738"/>
                    </a:cubicBezTo>
                    <a:cubicBezTo>
                      <a:pt x="1638" y="2738"/>
                      <a:pt x="1638" y="2738"/>
                      <a:pt x="1638" y="2738"/>
                    </a:cubicBezTo>
                    <a:cubicBezTo>
                      <a:pt x="1618" y="2524"/>
                      <a:pt x="1618" y="2524"/>
                      <a:pt x="1618" y="2524"/>
                    </a:cubicBezTo>
                    <a:moveTo>
                      <a:pt x="1331" y="2707"/>
                    </a:moveTo>
                    <a:cubicBezTo>
                      <a:pt x="1366" y="2532"/>
                      <a:pt x="1366" y="2532"/>
                      <a:pt x="1366" y="2532"/>
                    </a:cubicBezTo>
                    <a:cubicBezTo>
                      <a:pt x="1396" y="2537"/>
                      <a:pt x="1427" y="2541"/>
                      <a:pt x="1457" y="2543"/>
                    </a:cubicBezTo>
                    <a:cubicBezTo>
                      <a:pt x="1448" y="2721"/>
                      <a:pt x="1448" y="2721"/>
                      <a:pt x="1448" y="2721"/>
                    </a:cubicBezTo>
                    <a:cubicBezTo>
                      <a:pt x="1409" y="2719"/>
                      <a:pt x="1370" y="2714"/>
                      <a:pt x="1331" y="2707"/>
                    </a:cubicBezTo>
                    <a:moveTo>
                      <a:pt x="1351" y="2511"/>
                    </a:moveTo>
                    <a:cubicBezTo>
                      <a:pt x="1310" y="2722"/>
                      <a:pt x="1310" y="2722"/>
                      <a:pt x="1310" y="2722"/>
                    </a:cubicBezTo>
                    <a:cubicBezTo>
                      <a:pt x="1319" y="2724"/>
                      <a:pt x="1319" y="2724"/>
                      <a:pt x="1319" y="2724"/>
                    </a:cubicBezTo>
                    <a:cubicBezTo>
                      <a:pt x="1320" y="2715"/>
                      <a:pt x="1320" y="2715"/>
                      <a:pt x="1320" y="2715"/>
                    </a:cubicBezTo>
                    <a:cubicBezTo>
                      <a:pt x="1319" y="2724"/>
                      <a:pt x="1319" y="2724"/>
                      <a:pt x="1319" y="2724"/>
                    </a:cubicBezTo>
                    <a:cubicBezTo>
                      <a:pt x="1364" y="2732"/>
                      <a:pt x="1410" y="2737"/>
                      <a:pt x="1456" y="2740"/>
                    </a:cubicBezTo>
                    <a:cubicBezTo>
                      <a:pt x="1465" y="2741"/>
                      <a:pt x="1465" y="2741"/>
                      <a:pt x="1465" y="2741"/>
                    </a:cubicBezTo>
                    <a:cubicBezTo>
                      <a:pt x="1477" y="2526"/>
                      <a:pt x="1477" y="2526"/>
                      <a:pt x="1477" y="2526"/>
                    </a:cubicBezTo>
                    <a:cubicBezTo>
                      <a:pt x="1468" y="2526"/>
                      <a:pt x="1468" y="2526"/>
                      <a:pt x="1468" y="2526"/>
                    </a:cubicBezTo>
                    <a:cubicBezTo>
                      <a:pt x="1431" y="2523"/>
                      <a:pt x="1396" y="2519"/>
                      <a:pt x="1360" y="2512"/>
                    </a:cubicBezTo>
                    <a:cubicBezTo>
                      <a:pt x="1351" y="2511"/>
                      <a:pt x="1351" y="2511"/>
                      <a:pt x="1351" y="2511"/>
                    </a:cubicBezTo>
                    <a:moveTo>
                      <a:pt x="1653" y="2539"/>
                    </a:moveTo>
                    <a:cubicBezTo>
                      <a:pt x="1683" y="2536"/>
                      <a:pt x="1714" y="2530"/>
                      <a:pt x="1744" y="2524"/>
                    </a:cubicBezTo>
                    <a:cubicBezTo>
                      <a:pt x="1785" y="2696"/>
                      <a:pt x="1785" y="2696"/>
                      <a:pt x="1785" y="2696"/>
                    </a:cubicBezTo>
                    <a:cubicBezTo>
                      <a:pt x="1747" y="2705"/>
                      <a:pt x="1708" y="2711"/>
                      <a:pt x="1669" y="2716"/>
                    </a:cubicBezTo>
                    <a:cubicBezTo>
                      <a:pt x="1653" y="2539"/>
                      <a:pt x="1653" y="2539"/>
                      <a:pt x="1653" y="2539"/>
                    </a:cubicBezTo>
                    <a:moveTo>
                      <a:pt x="1758" y="2502"/>
                    </a:moveTo>
                    <a:cubicBezTo>
                      <a:pt x="1749" y="2504"/>
                      <a:pt x="1749" y="2504"/>
                      <a:pt x="1749" y="2504"/>
                    </a:cubicBezTo>
                    <a:cubicBezTo>
                      <a:pt x="1713" y="2512"/>
                      <a:pt x="1678" y="2518"/>
                      <a:pt x="1642" y="2522"/>
                    </a:cubicBezTo>
                    <a:cubicBezTo>
                      <a:pt x="1633" y="2523"/>
                      <a:pt x="1633" y="2523"/>
                      <a:pt x="1633" y="2523"/>
                    </a:cubicBezTo>
                    <a:cubicBezTo>
                      <a:pt x="1653" y="2736"/>
                      <a:pt x="1653" y="2736"/>
                      <a:pt x="1653" y="2736"/>
                    </a:cubicBezTo>
                    <a:cubicBezTo>
                      <a:pt x="1662" y="2735"/>
                      <a:pt x="1662" y="2735"/>
                      <a:pt x="1662" y="2735"/>
                    </a:cubicBezTo>
                    <a:cubicBezTo>
                      <a:pt x="1708" y="2730"/>
                      <a:pt x="1753" y="2722"/>
                      <a:pt x="1798" y="2712"/>
                    </a:cubicBezTo>
                    <a:cubicBezTo>
                      <a:pt x="1807" y="2710"/>
                      <a:pt x="1807" y="2710"/>
                      <a:pt x="1807" y="2710"/>
                    </a:cubicBezTo>
                    <a:cubicBezTo>
                      <a:pt x="1758" y="2502"/>
                      <a:pt x="1758" y="2502"/>
                      <a:pt x="1758" y="2502"/>
                    </a:cubicBezTo>
                    <a:moveTo>
                      <a:pt x="1166" y="2667"/>
                    </a:moveTo>
                    <a:cubicBezTo>
                      <a:pt x="1226" y="2498"/>
                      <a:pt x="1226" y="2498"/>
                      <a:pt x="1226" y="2498"/>
                    </a:cubicBezTo>
                    <a:cubicBezTo>
                      <a:pt x="1233" y="2500"/>
                      <a:pt x="1241" y="2502"/>
                      <a:pt x="1249" y="2505"/>
                    </a:cubicBezTo>
                    <a:cubicBezTo>
                      <a:pt x="1252" y="2506"/>
                      <a:pt x="1254" y="2506"/>
                      <a:pt x="1257" y="2507"/>
                    </a:cubicBezTo>
                    <a:cubicBezTo>
                      <a:pt x="1276" y="2513"/>
                      <a:pt x="1295" y="2518"/>
                      <a:pt x="1315" y="2522"/>
                    </a:cubicBezTo>
                    <a:cubicBezTo>
                      <a:pt x="1280" y="2697"/>
                      <a:pt x="1280" y="2697"/>
                      <a:pt x="1280" y="2697"/>
                    </a:cubicBezTo>
                    <a:cubicBezTo>
                      <a:pt x="1262" y="2693"/>
                      <a:pt x="1244" y="2689"/>
                      <a:pt x="1226" y="2684"/>
                    </a:cubicBezTo>
                    <a:cubicBezTo>
                      <a:pt x="1223" y="2684"/>
                      <a:pt x="1221" y="2683"/>
                      <a:pt x="1218" y="2682"/>
                    </a:cubicBezTo>
                    <a:cubicBezTo>
                      <a:pt x="1201" y="2677"/>
                      <a:pt x="1183" y="2672"/>
                      <a:pt x="1166" y="2667"/>
                    </a:cubicBezTo>
                    <a:moveTo>
                      <a:pt x="1214" y="2475"/>
                    </a:moveTo>
                    <a:cubicBezTo>
                      <a:pt x="1143" y="2678"/>
                      <a:pt x="1143" y="2678"/>
                      <a:pt x="1143" y="2678"/>
                    </a:cubicBezTo>
                    <a:cubicBezTo>
                      <a:pt x="1152" y="2681"/>
                      <a:pt x="1152" y="2681"/>
                      <a:pt x="1152" y="2681"/>
                    </a:cubicBezTo>
                    <a:cubicBezTo>
                      <a:pt x="1155" y="2672"/>
                      <a:pt x="1155" y="2672"/>
                      <a:pt x="1155" y="2672"/>
                    </a:cubicBezTo>
                    <a:cubicBezTo>
                      <a:pt x="1152" y="2681"/>
                      <a:pt x="1152" y="2681"/>
                      <a:pt x="1152" y="2681"/>
                    </a:cubicBezTo>
                    <a:cubicBezTo>
                      <a:pt x="1173" y="2688"/>
                      <a:pt x="1195" y="2695"/>
                      <a:pt x="1217" y="2701"/>
                    </a:cubicBezTo>
                    <a:cubicBezTo>
                      <a:pt x="1220" y="2701"/>
                      <a:pt x="1222" y="2702"/>
                      <a:pt x="1225" y="2703"/>
                    </a:cubicBezTo>
                    <a:cubicBezTo>
                      <a:pt x="1245" y="2708"/>
                      <a:pt x="1265" y="2713"/>
                      <a:pt x="1286" y="2717"/>
                    </a:cubicBezTo>
                    <a:cubicBezTo>
                      <a:pt x="1295" y="2719"/>
                      <a:pt x="1295" y="2719"/>
                      <a:pt x="1295" y="2719"/>
                    </a:cubicBezTo>
                    <a:cubicBezTo>
                      <a:pt x="1336" y="2508"/>
                      <a:pt x="1336" y="2508"/>
                      <a:pt x="1336" y="2508"/>
                    </a:cubicBezTo>
                    <a:cubicBezTo>
                      <a:pt x="1327" y="2506"/>
                      <a:pt x="1327" y="2506"/>
                      <a:pt x="1327" y="2506"/>
                    </a:cubicBezTo>
                    <a:cubicBezTo>
                      <a:pt x="1306" y="2502"/>
                      <a:pt x="1286" y="2496"/>
                      <a:pt x="1265" y="2491"/>
                    </a:cubicBezTo>
                    <a:cubicBezTo>
                      <a:pt x="1262" y="2490"/>
                      <a:pt x="1260" y="2489"/>
                      <a:pt x="1257" y="2488"/>
                    </a:cubicBezTo>
                    <a:cubicBezTo>
                      <a:pt x="1246" y="2485"/>
                      <a:pt x="1234" y="2481"/>
                      <a:pt x="1223" y="2478"/>
                    </a:cubicBezTo>
                    <a:cubicBezTo>
                      <a:pt x="1214" y="2475"/>
                      <a:pt x="1214" y="2475"/>
                      <a:pt x="1214" y="2475"/>
                    </a:cubicBezTo>
                    <a:moveTo>
                      <a:pt x="1837" y="2500"/>
                    </a:moveTo>
                    <a:cubicBezTo>
                      <a:pt x="1852" y="2495"/>
                      <a:pt x="1867" y="2490"/>
                      <a:pt x="1881" y="2485"/>
                    </a:cubicBezTo>
                    <a:cubicBezTo>
                      <a:pt x="1882" y="2485"/>
                      <a:pt x="1882" y="2484"/>
                      <a:pt x="1883" y="2484"/>
                    </a:cubicBezTo>
                    <a:cubicBezTo>
                      <a:pt x="1948" y="2649"/>
                      <a:pt x="1948" y="2649"/>
                      <a:pt x="1948" y="2649"/>
                    </a:cubicBezTo>
                    <a:cubicBezTo>
                      <a:pt x="1921" y="2659"/>
                      <a:pt x="1894" y="2668"/>
                      <a:pt x="1866" y="2676"/>
                    </a:cubicBezTo>
                    <a:cubicBezTo>
                      <a:pt x="1863" y="2677"/>
                      <a:pt x="1861" y="2677"/>
                      <a:pt x="1858" y="2678"/>
                    </a:cubicBezTo>
                    <a:cubicBezTo>
                      <a:pt x="1850" y="2680"/>
                      <a:pt x="1843" y="2682"/>
                      <a:pt x="1836" y="2684"/>
                    </a:cubicBezTo>
                    <a:cubicBezTo>
                      <a:pt x="1795" y="2512"/>
                      <a:pt x="1795" y="2512"/>
                      <a:pt x="1795" y="2512"/>
                    </a:cubicBezTo>
                    <a:cubicBezTo>
                      <a:pt x="1806" y="2509"/>
                      <a:pt x="1818" y="2506"/>
                      <a:pt x="1829" y="2502"/>
                    </a:cubicBezTo>
                    <a:cubicBezTo>
                      <a:pt x="1832" y="2501"/>
                      <a:pt x="1834" y="2501"/>
                      <a:pt x="1837" y="2500"/>
                    </a:cubicBezTo>
                    <a:moveTo>
                      <a:pt x="1893" y="2461"/>
                    </a:moveTo>
                    <a:cubicBezTo>
                      <a:pt x="1885" y="2464"/>
                      <a:pt x="1885" y="2464"/>
                      <a:pt x="1885" y="2464"/>
                    </a:cubicBezTo>
                    <a:cubicBezTo>
                      <a:pt x="1881" y="2465"/>
                      <a:pt x="1878" y="2467"/>
                      <a:pt x="1875" y="2468"/>
                    </a:cubicBezTo>
                    <a:cubicBezTo>
                      <a:pt x="1860" y="2473"/>
                      <a:pt x="1844" y="2479"/>
                      <a:pt x="1828" y="2483"/>
                    </a:cubicBezTo>
                    <a:cubicBezTo>
                      <a:pt x="1826" y="2484"/>
                      <a:pt x="1823" y="2485"/>
                      <a:pt x="1821" y="2486"/>
                    </a:cubicBezTo>
                    <a:cubicBezTo>
                      <a:pt x="1808" y="2490"/>
                      <a:pt x="1795" y="2493"/>
                      <a:pt x="1781" y="2497"/>
                    </a:cubicBezTo>
                    <a:cubicBezTo>
                      <a:pt x="1773" y="2499"/>
                      <a:pt x="1773" y="2499"/>
                      <a:pt x="1773" y="2499"/>
                    </a:cubicBezTo>
                    <a:cubicBezTo>
                      <a:pt x="1822" y="2707"/>
                      <a:pt x="1822" y="2707"/>
                      <a:pt x="1822" y="2707"/>
                    </a:cubicBezTo>
                    <a:cubicBezTo>
                      <a:pt x="1831" y="2704"/>
                      <a:pt x="1831" y="2704"/>
                      <a:pt x="1831" y="2704"/>
                    </a:cubicBezTo>
                    <a:cubicBezTo>
                      <a:pt x="1840" y="2702"/>
                      <a:pt x="1848" y="2700"/>
                      <a:pt x="1857" y="2697"/>
                    </a:cubicBezTo>
                    <a:cubicBezTo>
                      <a:pt x="1860" y="2697"/>
                      <a:pt x="1862" y="2696"/>
                      <a:pt x="1865" y="2695"/>
                    </a:cubicBezTo>
                    <a:cubicBezTo>
                      <a:pt x="1898" y="2686"/>
                      <a:pt x="1931" y="2675"/>
                      <a:pt x="1963" y="2662"/>
                    </a:cubicBezTo>
                    <a:cubicBezTo>
                      <a:pt x="1971" y="2659"/>
                      <a:pt x="1971" y="2659"/>
                      <a:pt x="1971" y="2659"/>
                    </a:cubicBezTo>
                    <a:cubicBezTo>
                      <a:pt x="1893" y="2461"/>
                      <a:pt x="1893" y="2461"/>
                      <a:pt x="1893" y="2461"/>
                    </a:cubicBezTo>
                    <a:moveTo>
                      <a:pt x="1009" y="2603"/>
                    </a:moveTo>
                    <a:cubicBezTo>
                      <a:pt x="1092" y="2444"/>
                      <a:pt x="1092" y="2444"/>
                      <a:pt x="1092" y="2444"/>
                    </a:cubicBezTo>
                    <a:cubicBezTo>
                      <a:pt x="1120" y="2457"/>
                      <a:pt x="1148" y="2470"/>
                      <a:pt x="1177" y="2481"/>
                    </a:cubicBezTo>
                    <a:cubicBezTo>
                      <a:pt x="1117" y="2650"/>
                      <a:pt x="1117" y="2650"/>
                      <a:pt x="1117" y="2650"/>
                    </a:cubicBezTo>
                    <a:cubicBezTo>
                      <a:pt x="1081" y="2636"/>
                      <a:pt x="1045" y="2621"/>
                      <a:pt x="1009" y="2603"/>
                    </a:cubicBezTo>
                    <a:moveTo>
                      <a:pt x="1084" y="2420"/>
                    </a:moveTo>
                    <a:cubicBezTo>
                      <a:pt x="984" y="2611"/>
                      <a:pt x="984" y="2611"/>
                      <a:pt x="984" y="2611"/>
                    </a:cubicBezTo>
                    <a:cubicBezTo>
                      <a:pt x="993" y="2615"/>
                      <a:pt x="993" y="2615"/>
                      <a:pt x="993" y="2615"/>
                    </a:cubicBezTo>
                    <a:cubicBezTo>
                      <a:pt x="997" y="2607"/>
                      <a:pt x="997" y="2607"/>
                      <a:pt x="997" y="2607"/>
                    </a:cubicBezTo>
                    <a:cubicBezTo>
                      <a:pt x="993" y="2615"/>
                      <a:pt x="993" y="2615"/>
                      <a:pt x="993" y="2615"/>
                    </a:cubicBezTo>
                    <a:cubicBezTo>
                      <a:pt x="1034" y="2636"/>
                      <a:pt x="1077" y="2654"/>
                      <a:pt x="1120" y="2670"/>
                    </a:cubicBezTo>
                    <a:cubicBezTo>
                      <a:pt x="1129" y="2673"/>
                      <a:pt x="1129" y="2673"/>
                      <a:pt x="1129" y="2673"/>
                    </a:cubicBezTo>
                    <a:cubicBezTo>
                      <a:pt x="1200" y="2470"/>
                      <a:pt x="1200" y="2470"/>
                      <a:pt x="1200" y="2470"/>
                    </a:cubicBezTo>
                    <a:cubicBezTo>
                      <a:pt x="1192" y="2467"/>
                      <a:pt x="1192" y="2467"/>
                      <a:pt x="1192" y="2467"/>
                    </a:cubicBezTo>
                    <a:cubicBezTo>
                      <a:pt x="1158" y="2454"/>
                      <a:pt x="1124" y="2440"/>
                      <a:pt x="1092" y="2424"/>
                    </a:cubicBezTo>
                    <a:cubicBezTo>
                      <a:pt x="1084" y="2420"/>
                      <a:pt x="1084" y="2420"/>
                      <a:pt x="1084" y="2420"/>
                    </a:cubicBezTo>
                    <a:moveTo>
                      <a:pt x="1931" y="2465"/>
                    </a:moveTo>
                    <a:cubicBezTo>
                      <a:pt x="1959" y="2453"/>
                      <a:pt x="1987" y="2440"/>
                      <a:pt x="2014" y="2425"/>
                    </a:cubicBezTo>
                    <a:cubicBezTo>
                      <a:pt x="2102" y="2578"/>
                      <a:pt x="2102" y="2578"/>
                      <a:pt x="2102" y="2578"/>
                    </a:cubicBezTo>
                    <a:cubicBezTo>
                      <a:pt x="2067" y="2597"/>
                      <a:pt x="2032" y="2614"/>
                      <a:pt x="1996" y="2630"/>
                    </a:cubicBezTo>
                    <a:cubicBezTo>
                      <a:pt x="1931" y="2465"/>
                      <a:pt x="1931" y="2465"/>
                      <a:pt x="1931" y="2465"/>
                    </a:cubicBezTo>
                    <a:moveTo>
                      <a:pt x="2021" y="2401"/>
                    </a:moveTo>
                    <a:cubicBezTo>
                      <a:pt x="2013" y="2405"/>
                      <a:pt x="2013" y="2405"/>
                      <a:pt x="2013" y="2405"/>
                    </a:cubicBezTo>
                    <a:cubicBezTo>
                      <a:pt x="1982" y="2422"/>
                      <a:pt x="1949" y="2438"/>
                      <a:pt x="1916" y="2452"/>
                    </a:cubicBezTo>
                    <a:cubicBezTo>
                      <a:pt x="1907" y="2455"/>
                      <a:pt x="1907" y="2455"/>
                      <a:pt x="1907" y="2455"/>
                    </a:cubicBezTo>
                    <a:cubicBezTo>
                      <a:pt x="1986" y="2653"/>
                      <a:pt x="1986" y="2653"/>
                      <a:pt x="1986" y="2653"/>
                    </a:cubicBezTo>
                    <a:cubicBezTo>
                      <a:pt x="1994" y="2650"/>
                      <a:pt x="1994" y="2650"/>
                      <a:pt x="1994" y="2650"/>
                    </a:cubicBezTo>
                    <a:cubicBezTo>
                      <a:pt x="2037" y="2632"/>
                      <a:pt x="2078" y="2612"/>
                      <a:pt x="2119" y="2590"/>
                    </a:cubicBezTo>
                    <a:cubicBezTo>
                      <a:pt x="2127" y="2585"/>
                      <a:pt x="2127" y="2585"/>
                      <a:pt x="2127" y="2585"/>
                    </a:cubicBezTo>
                    <a:cubicBezTo>
                      <a:pt x="2021" y="2401"/>
                      <a:pt x="2021" y="2401"/>
                      <a:pt x="2021" y="2401"/>
                    </a:cubicBezTo>
                    <a:moveTo>
                      <a:pt x="862" y="2518"/>
                    </a:moveTo>
                    <a:cubicBezTo>
                      <a:pt x="967" y="2372"/>
                      <a:pt x="967" y="2372"/>
                      <a:pt x="967" y="2372"/>
                    </a:cubicBezTo>
                    <a:cubicBezTo>
                      <a:pt x="993" y="2389"/>
                      <a:pt x="1019" y="2405"/>
                      <a:pt x="1046" y="2420"/>
                    </a:cubicBezTo>
                    <a:cubicBezTo>
                      <a:pt x="963" y="2579"/>
                      <a:pt x="963" y="2579"/>
                      <a:pt x="963" y="2579"/>
                    </a:cubicBezTo>
                    <a:cubicBezTo>
                      <a:pt x="928" y="2560"/>
                      <a:pt x="894" y="2540"/>
                      <a:pt x="862" y="2518"/>
                    </a:cubicBezTo>
                    <a:moveTo>
                      <a:pt x="963" y="2347"/>
                    </a:moveTo>
                    <a:cubicBezTo>
                      <a:pt x="836" y="2522"/>
                      <a:pt x="836" y="2522"/>
                      <a:pt x="836" y="2522"/>
                    </a:cubicBezTo>
                    <a:cubicBezTo>
                      <a:pt x="844" y="2528"/>
                      <a:pt x="844" y="2528"/>
                      <a:pt x="844" y="2528"/>
                    </a:cubicBezTo>
                    <a:cubicBezTo>
                      <a:pt x="849" y="2520"/>
                      <a:pt x="849" y="2520"/>
                      <a:pt x="849" y="2520"/>
                    </a:cubicBezTo>
                    <a:cubicBezTo>
                      <a:pt x="844" y="2528"/>
                      <a:pt x="844" y="2528"/>
                      <a:pt x="844" y="2528"/>
                    </a:cubicBezTo>
                    <a:cubicBezTo>
                      <a:pt x="882" y="2554"/>
                      <a:pt x="921" y="2578"/>
                      <a:pt x="963" y="2600"/>
                    </a:cubicBezTo>
                    <a:cubicBezTo>
                      <a:pt x="971" y="2604"/>
                      <a:pt x="971" y="2604"/>
                      <a:pt x="971" y="2604"/>
                    </a:cubicBezTo>
                    <a:cubicBezTo>
                      <a:pt x="1070" y="2413"/>
                      <a:pt x="1070" y="2413"/>
                      <a:pt x="1070" y="2413"/>
                    </a:cubicBezTo>
                    <a:cubicBezTo>
                      <a:pt x="1062" y="2408"/>
                      <a:pt x="1062" y="2408"/>
                      <a:pt x="1062" y="2408"/>
                    </a:cubicBezTo>
                    <a:cubicBezTo>
                      <a:pt x="1031" y="2391"/>
                      <a:pt x="1000" y="2372"/>
                      <a:pt x="970" y="2352"/>
                    </a:cubicBezTo>
                    <a:cubicBezTo>
                      <a:pt x="963" y="2347"/>
                      <a:pt x="963" y="2347"/>
                      <a:pt x="963" y="2347"/>
                    </a:cubicBezTo>
                    <a:moveTo>
                      <a:pt x="2059" y="2399"/>
                    </a:moveTo>
                    <a:cubicBezTo>
                      <a:pt x="2085" y="2383"/>
                      <a:pt x="2111" y="2366"/>
                      <a:pt x="2136" y="2348"/>
                    </a:cubicBezTo>
                    <a:cubicBezTo>
                      <a:pt x="2244" y="2487"/>
                      <a:pt x="2244" y="2487"/>
                      <a:pt x="2244" y="2487"/>
                    </a:cubicBezTo>
                    <a:cubicBezTo>
                      <a:pt x="2213" y="2511"/>
                      <a:pt x="2180" y="2533"/>
                      <a:pt x="2147" y="2553"/>
                    </a:cubicBezTo>
                    <a:cubicBezTo>
                      <a:pt x="2059" y="2399"/>
                      <a:pt x="2059" y="2399"/>
                      <a:pt x="2059" y="2399"/>
                    </a:cubicBezTo>
                    <a:moveTo>
                      <a:pt x="2139" y="2323"/>
                    </a:moveTo>
                    <a:cubicBezTo>
                      <a:pt x="2132" y="2328"/>
                      <a:pt x="2132" y="2328"/>
                      <a:pt x="2132" y="2328"/>
                    </a:cubicBezTo>
                    <a:cubicBezTo>
                      <a:pt x="2103" y="2350"/>
                      <a:pt x="2073" y="2370"/>
                      <a:pt x="2042" y="2388"/>
                    </a:cubicBezTo>
                    <a:cubicBezTo>
                      <a:pt x="2034" y="2393"/>
                      <a:pt x="2034" y="2393"/>
                      <a:pt x="2034" y="2393"/>
                    </a:cubicBezTo>
                    <a:cubicBezTo>
                      <a:pt x="2140" y="2578"/>
                      <a:pt x="2140" y="2578"/>
                      <a:pt x="2140" y="2578"/>
                    </a:cubicBezTo>
                    <a:cubicBezTo>
                      <a:pt x="2148" y="2573"/>
                      <a:pt x="2148" y="2573"/>
                      <a:pt x="2148" y="2573"/>
                    </a:cubicBezTo>
                    <a:cubicBezTo>
                      <a:pt x="2187" y="2550"/>
                      <a:pt x="2226" y="2524"/>
                      <a:pt x="2263" y="2496"/>
                    </a:cubicBezTo>
                    <a:cubicBezTo>
                      <a:pt x="2270" y="2490"/>
                      <a:pt x="2270" y="2490"/>
                      <a:pt x="2270" y="2490"/>
                    </a:cubicBezTo>
                    <a:cubicBezTo>
                      <a:pt x="2139" y="2323"/>
                      <a:pt x="2139" y="2323"/>
                      <a:pt x="2139" y="2323"/>
                    </a:cubicBezTo>
                    <a:moveTo>
                      <a:pt x="729" y="2413"/>
                    </a:moveTo>
                    <a:cubicBezTo>
                      <a:pt x="854" y="2282"/>
                      <a:pt x="854" y="2282"/>
                      <a:pt x="854" y="2282"/>
                    </a:cubicBezTo>
                    <a:cubicBezTo>
                      <a:pt x="877" y="2303"/>
                      <a:pt x="900" y="2323"/>
                      <a:pt x="925" y="2342"/>
                    </a:cubicBezTo>
                    <a:cubicBezTo>
                      <a:pt x="820" y="2488"/>
                      <a:pt x="820" y="2488"/>
                      <a:pt x="820" y="2488"/>
                    </a:cubicBezTo>
                    <a:cubicBezTo>
                      <a:pt x="788" y="2464"/>
                      <a:pt x="757" y="2439"/>
                      <a:pt x="729" y="2413"/>
                    </a:cubicBezTo>
                    <a:moveTo>
                      <a:pt x="853" y="2257"/>
                    </a:moveTo>
                    <a:cubicBezTo>
                      <a:pt x="712" y="2404"/>
                      <a:pt x="712" y="2404"/>
                      <a:pt x="712" y="2404"/>
                    </a:cubicBezTo>
                    <a:cubicBezTo>
                      <a:pt x="704" y="2412"/>
                      <a:pt x="704" y="2412"/>
                      <a:pt x="704" y="2412"/>
                    </a:cubicBezTo>
                    <a:cubicBezTo>
                      <a:pt x="703" y="2413"/>
                      <a:pt x="703" y="2413"/>
                      <a:pt x="703" y="2413"/>
                    </a:cubicBezTo>
                    <a:cubicBezTo>
                      <a:pt x="705" y="2415"/>
                      <a:pt x="705" y="2415"/>
                      <a:pt x="705" y="2415"/>
                    </a:cubicBezTo>
                    <a:cubicBezTo>
                      <a:pt x="709" y="2420"/>
                      <a:pt x="709" y="2420"/>
                      <a:pt x="709" y="2420"/>
                    </a:cubicBezTo>
                    <a:cubicBezTo>
                      <a:pt x="713" y="2416"/>
                      <a:pt x="713" y="2416"/>
                      <a:pt x="713" y="2416"/>
                    </a:cubicBezTo>
                    <a:cubicBezTo>
                      <a:pt x="716" y="2413"/>
                      <a:pt x="716" y="2413"/>
                      <a:pt x="716" y="2413"/>
                    </a:cubicBezTo>
                    <a:cubicBezTo>
                      <a:pt x="713" y="2416"/>
                      <a:pt x="713" y="2416"/>
                      <a:pt x="713" y="2416"/>
                    </a:cubicBezTo>
                    <a:cubicBezTo>
                      <a:pt x="709" y="2420"/>
                      <a:pt x="709" y="2420"/>
                      <a:pt x="709" y="2420"/>
                    </a:cubicBezTo>
                    <a:cubicBezTo>
                      <a:pt x="711" y="2421"/>
                      <a:pt x="712" y="2422"/>
                      <a:pt x="713" y="2423"/>
                    </a:cubicBezTo>
                    <a:cubicBezTo>
                      <a:pt x="746" y="2453"/>
                      <a:pt x="780" y="2481"/>
                      <a:pt x="816" y="2508"/>
                    </a:cubicBezTo>
                    <a:cubicBezTo>
                      <a:pt x="824" y="2513"/>
                      <a:pt x="824" y="2513"/>
                      <a:pt x="824" y="2513"/>
                    </a:cubicBezTo>
                    <a:cubicBezTo>
                      <a:pt x="950" y="2338"/>
                      <a:pt x="950" y="2338"/>
                      <a:pt x="950" y="2338"/>
                    </a:cubicBezTo>
                    <a:cubicBezTo>
                      <a:pt x="943" y="2332"/>
                      <a:pt x="943" y="2332"/>
                      <a:pt x="943" y="2332"/>
                    </a:cubicBezTo>
                    <a:cubicBezTo>
                      <a:pt x="914" y="2311"/>
                      <a:pt x="886" y="2288"/>
                      <a:pt x="860" y="2263"/>
                    </a:cubicBezTo>
                    <a:cubicBezTo>
                      <a:pt x="853" y="2257"/>
                      <a:pt x="853" y="2257"/>
                      <a:pt x="853" y="2257"/>
                    </a:cubicBezTo>
                    <a:moveTo>
                      <a:pt x="2176" y="2316"/>
                    </a:moveTo>
                    <a:cubicBezTo>
                      <a:pt x="2200" y="2296"/>
                      <a:pt x="2223" y="2276"/>
                      <a:pt x="2245" y="2254"/>
                    </a:cubicBezTo>
                    <a:cubicBezTo>
                      <a:pt x="2372" y="2376"/>
                      <a:pt x="2372" y="2376"/>
                      <a:pt x="2372" y="2376"/>
                    </a:cubicBezTo>
                    <a:cubicBezTo>
                      <a:pt x="2344" y="2404"/>
                      <a:pt x="2315" y="2431"/>
                      <a:pt x="2285" y="2455"/>
                    </a:cubicBezTo>
                    <a:cubicBezTo>
                      <a:pt x="2176" y="2316"/>
                      <a:pt x="2176" y="2316"/>
                      <a:pt x="2176" y="2316"/>
                    </a:cubicBezTo>
                    <a:moveTo>
                      <a:pt x="2245" y="2229"/>
                    </a:moveTo>
                    <a:cubicBezTo>
                      <a:pt x="2238" y="2235"/>
                      <a:pt x="2238" y="2235"/>
                      <a:pt x="2238" y="2235"/>
                    </a:cubicBezTo>
                    <a:cubicBezTo>
                      <a:pt x="2213" y="2260"/>
                      <a:pt x="2186" y="2285"/>
                      <a:pt x="2158" y="2307"/>
                    </a:cubicBezTo>
                    <a:cubicBezTo>
                      <a:pt x="2151" y="2313"/>
                      <a:pt x="2151" y="2313"/>
                      <a:pt x="2151" y="2313"/>
                    </a:cubicBezTo>
                    <a:cubicBezTo>
                      <a:pt x="2282" y="2481"/>
                      <a:pt x="2282" y="2481"/>
                      <a:pt x="2282" y="2481"/>
                    </a:cubicBezTo>
                    <a:cubicBezTo>
                      <a:pt x="2289" y="2475"/>
                      <a:pt x="2289" y="2475"/>
                      <a:pt x="2289" y="2475"/>
                    </a:cubicBezTo>
                    <a:cubicBezTo>
                      <a:pt x="2325" y="2447"/>
                      <a:pt x="2359" y="2416"/>
                      <a:pt x="2392" y="2383"/>
                    </a:cubicBezTo>
                    <a:cubicBezTo>
                      <a:pt x="2398" y="2376"/>
                      <a:pt x="2398" y="2376"/>
                      <a:pt x="2398" y="2376"/>
                    </a:cubicBezTo>
                    <a:cubicBezTo>
                      <a:pt x="2245" y="2229"/>
                      <a:pt x="2245" y="2229"/>
                      <a:pt x="2245" y="2229"/>
                    </a:cubicBezTo>
                    <a:moveTo>
                      <a:pt x="658" y="2253"/>
                    </a:moveTo>
                    <a:cubicBezTo>
                      <a:pt x="754" y="2178"/>
                      <a:pt x="754" y="2178"/>
                      <a:pt x="754" y="2178"/>
                    </a:cubicBezTo>
                    <a:cubicBezTo>
                      <a:pt x="774" y="2202"/>
                      <a:pt x="795" y="2225"/>
                      <a:pt x="816" y="2247"/>
                    </a:cubicBezTo>
                    <a:cubicBezTo>
                      <a:pt x="705" y="2363"/>
                      <a:pt x="705" y="2363"/>
                      <a:pt x="705" y="2363"/>
                    </a:cubicBezTo>
                    <a:cubicBezTo>
                      <a:pt x="698" y="2369"/>
                      <a:pt x="698" y="2369"/>
                      <a:pt x="698" y="2369"/>
                    </a:cubicBezTo>
                    <a:cubicBezTo>
                      <a:pt x="691" y="2377"/>
                      <a:pt x="691" y="2377"/>
                      <a:pt x="691" y="2377"/>
                    </a:cubicBezTo>
                    <a:cubicBezTo>
                      <a:pt x="663" y="2349"/>
                      <a:pt x="636" y="2320"/>
                      <a:pt x="611" y="2289"/>
                    </a:cubicBezTo>
                    <a:cubicBezTo>
                      <a:pt x="651" y="2258"/>
                      <a:pt x="651" y="2258"/>
                      <a:pt x="651" y="2258"/>
                    </a:cubicBezTo>
                    <a:cubicBezTo>
                      <a:pt x="658" y="2253"/>
                      <a:pt x="658" y="2253"/>
                      <a:pt x="658" y="2253"/>
                    </a:cubicBezTo>
                    <a:moveTo>
                      <a:pt x="757" y="2153"/>
                    </a:moveTo>
                    <a:cubicBezTo>
                      <a:pt x="647" y="2238"/>
                      <a:pt x="647" y="2238"/>
                      <a:pt x="647" y="2238"/>
                    </a:cubicBezTo>
                    <a:cubicBezTo>
                      <a:pt x="641" y="2243"/>
                      <a:pt x="641" y="2243"/>
                      <a:pt x="641" y="2243"/>
                    </a:cubicBezTo>
                    <a:cubicBezTo>
                      <a:pt x="586" y="2286"/>
                      <a:pt x="586" y="2286"/>
                      <a:pt x="586" y="2286"/>
                    </a:cubicBezTo>
                    <a:cubicBezTo>
                      <a:pt x="592" y="2293"/>
                      <a:pt x="592" y="2293"/>
                      <a:pt x="592" y="2293"/>
                    </a:cubicBezTo>
                    <a:cubicBezTo>
                      <a:pt x="599" y="2288"/>
                      <a:pt x="599" y="2288"/>
                      <a:pt x="599" y="2288"/>
                    </a:cubicBezTo>
                    <a:cubicBezTo>
                      <a:pt x="592" y="2293"/>
                      <a:pt x="592" y="2293"/>
                      <a:pt x="592" y="2293"/>
                    </a:cubicBezTo>
                    <a:cubicBezTo>
                      <a:pt x="620" y="2329"/>
                      <a:pt x="652" y="2364"/>
                      <a:pt x="685" y="2396"/>
                    </a:cubicBezTo>
                    <a:cubicBezTo>
                      <a:pt x="691" y="2403"/>
                      <a:pt x="691" y="2403"/>
                      <a:pt x="691" y="2403"/>
                    </a:cubicBezTo>
                    <a:cubicBezTo>
                      <a:pt x="702" y="2392"/>
                      <a:pt x="702" y="2392"/>
                      <a:pt x="702" y="2392"/>
                    </a:cubicBezTo>
                    <a:cubicBezTo>
                      <a:pt x="709" y="2384"/>
                      <a:pt x="709" y="2384"/>
                      <a:pt x="709" y="2384"/>
                    </a:cubicBezTo>
                    <a:cubicBezTo>
                      <a:pt x="842" y="2246"/>
                      <a:pt x="842" y="2246"/>
                      <a:pt x="842" y="2246"/>
                    </a:cubicBezTo>
                    <a:cubicBezTo>
                      <a:pt x="836" y="2240"/>
                      <a:pt x="836" y="2240"/>
                      <a:pt x="836" y="2240"/>
                    </a:cubicBezTo>
                    <a:cubicBezTo>
                      <a:pt x="810" y="2215"/>
                      <a:pt x="786" y="2188"/>
                      <a:pt x="763" y="2159"/>
                    </a:cubicBezTo>
                    <a:cubicBezTo>
                      <a:pt x="757" y="2153"/>
                      <a:pt x="757" y="2153"/>
                      <a:pt x="757" y="2153"/>
                    </a:cubicBezTo>
                    <a:moveTo>
                      <a:pt x="2496" y="2247"/>
                    </a:moveTo>
                    <a:cubicBezTo>
                      <a:pt x="2501" y="2239"/>
                      <a:pt x="2501" y="2239"/>
                      <a:pt x="2501" y="2239"/>
                    </a:cubicBezTo>
                    <a:cubicBezTo>
                      <a:pt x="2496" y="2247"/>
                      <a:pt x="2496" y="2247"/>
                      <a:pt x="2496" y="2247"/>
                    </a:cubicBezTo>
                    <a:cubicBezTo>
                      <a:pt x="2489" y="2241"/>
                      <a:pt x="2489" y="2241"/>
                      <a:pt x="2489" y="2241"/>
                    </a:cubicBezTo>
                    <a:cubicBezTo>
                      <a:pt x="2496" y="2247"/>
                      <a:pt x="2496" y="2247"/>
                      <a:pt x="2496" y="2247"/>
                    </a:cubicBezTo>
                    <a:moveTo>
                      <a:pt x="2281" y="2217"/>
                    </a:moveTo>
                    <a:cubicBezTo>
                      <a:pt x="2302" y="2194"/>
                      <a:pt x="2321" y="2170"/>
                      <a:pt x="2340" y="2146"/>
                    </a:cubicBezTo>
                    <a:cubicBezTo>
                      <a:pt x="2483" y="2249"/>
                      <a:pt x="2483" y="2249"/>
                      <a:pt x="2483" y="2249"/>
                    </a:cubicBezTo>
                    <a:cubicBezTo>
                      <a:pt x="2459" y="2280"/>
                      <a:pt x="2434" y="2310"/>
                      <a:pt x="2408" y="2339"/>
                    </a:cubicBezTo>
                    <a:cubicBezTo>
                      <a:pt x="2281" y="2217"/>
                      <a:pt x="2281" y="2217"/>
                      <a:pt x="2281" y="2217"/>
                    </a:cubicBezTo>
                    <a:moveTo>
                      <a:pt x="2336" y="2120"/>
                    </a:moveTo>
                    <a:cubicBezTo>
                      <a:pt x="2331" y="2128"/>
                      <a:pt x="2331" y="2128"/>
                      <a:pt x="2331" y="2128"/>
                    </a:cubicBezTo>
                    <a:cubicBezTo>
                      <a:pt x="2309" y="2157"/>
                      <a:pt x="2286" y="2184"/>
                      <a:pt x="2261" y="2211"/>
                    </a:cubicBezTo>
                    <a:cubicBezTo>
                      <a:pt x="2255" y="2217"/>
                      <a:pt x="2255" y="2217"/>
                      <a:pt x="2255" y="2217"/>
                    </a:cubicBezTo>
                    <a:cubicBezTo>
                      <a:pt x="2409" y="2365"/>
                      <a:pt x="2409" y="2365"/>
                      <a:pt x="2409" y="2365"/>
                    </a:cubicBezTo>
                    <a:cubicBezTo>
                      <a:pt x="2415" y="2358"/>
                      <a:pt x="2415" y="2358"/>
                      <a:pt x="2415" y="2358"/>
                    </a:cubicBezTo>
                    <a:cubicBezTo>
                      <a:pt x="2421" y="2352"/>
                      <a:pt x="2427" y="2345"/>
                      <a:pt x="2433" y="2339"/>
                    </a:cubicBezTo>
                    <a:cubicBezTo>
                      <a:pt x="2454" y="2316"/>
                      <a:pt x="2473" y="2292"/>
                      <a:pt x="2492" y="2267"/>
                    </a:cubicBezTo>
                    <a:cubicBezTo>
                      <a:pt x="2496" y="2262"/>
                      <a:pt x="2500" y="2257"/>
                      <a:pt x="2503" y="2252"/>
                    </a:cubicBezTo>
                    <a:cubicBezTo>
                      <a:pt x="2509" y="2245"/>
                      <a:pt x="2509" y="2245"/>
                      <a:pt x="2509" y="2245"/>
                    </a:cubicBezTo>
                    <a:cubicBezTo>
                      <a:pt x="2501" y="2239"/>
                      <a:pt x="2501" y="2239"/>
                      <a:pt x="2501" y="2239"/>
                    </a:cubicBezTo>
                    <a:cubicBezTo>
                      <a:pt x="2336" y="2120"/>
                      <a:pt x="2336" y="2120"/>
                      <a:pt x="2336" y="2120"/>
                    </a:cubicBezTo>
                    <a:moveTo>
                      <a:pt x="528" y="2142"/>
                    </a:moveTo>
                    <a:cubicBezTo>
                      <a:pt x="671" y="2060"/>
                      <a:pt x="671" y="2060"/>
                      <a:pt x="671" y="2060"/>
                    </a:cubicBezTo>
                    <a:cubicBezTo>
                      <a:pt x="687" y="2087"/>
                      <a:pt x="704" y="2112"/>
                      <a:pt x="722" y="2137"/>
                    </a:cubicBezTo>
                    <a:cubicBezTo>
                      <a:pt x="626" y="2213"/>
                      <a:pt x="626" y="2213"/>
                      <a:pt x="626" y="2213"/>
                    </a:cubicBezTo>
                    <a:cubicBezTo>
                      <a:pt x="619" y="2218"/>
                      <a:pt x="619" y="2218"/>
                      <a:pt x="619" y="2218"/>
                    </a:cubicBezTo>
                    <a:cubicBezTo>
                      <a:pt x="580" y="2249"/>
                      <a:pt x="580" y="2249"/>
                      <a:pt x="580" y="2249"/>
                    </a:cubicBezTo>
                    <a:cubicBezTo>
                      <a:pt x="556" y="2217"/>
                      <a:pt x="534" y="2184"/>
                      <a:pt x="513" y="2150"/>
                    </a:cubicBezTo>
                    <a:cubicBezTo>
                      <a:pt x="520" y="2147"/>
                      <a:pt x="520" y="2147"/>
                      <a:pt x="520" y="2147"/>
                    </a:cubicBezTo>
                    <a:cubicBezTo>
                      <a:pt x="528" y="2142"/>
                      <a:pt x="528" y="2142"/>
                      <a:pt x="528" y="2142"/>
                    </a:cubicBezTo>
                    <a:moveTo>
                      <a:pt x="677" y="2036"/>
                    </a:moveTo>
                    <a:cubicBezTo>
                      <a:pt x="507" y="2133"/>
                      <a:pt x="507" y="2133"/>
                      <a:pt x="507" y="2133"/>
                    </a:cubicBezTo>
                    <a:cubicBezTo>
                      <a:pt x="498" y="2138"/>
                      <a:pt x="498" y="2138"/>
                      <a:pt x="498" y="2138"/>
                    </a:cubicBezTo>
                    <a:cubicBezTo>
                      <a:pt x="488" y="2144"/>
                      <a:pt x="488" y="2144"/>
                      <a:pt x="488" y="2144"/>
                    </a:cubicBezTo>
                    <a:cubicBezTo>
                      <a:pt x="493" y="2152"/>
                      <a:pt x="493" y="2152"/>
                      <a:pt x="493" y="2152"/>
                    </a:cubicBezTo>
                    <a:cubicBezTo>
                      <a:pt x="501" y="2147"/>
                      <a:pt x="501" y="2147"/>
                      <a:pt x="501" y="2147"/>
                    </a:cubicBezTo>
                    <a:cubicBezTo>
                      <a:pt x="493" y="2152"/>
                      <a:pt x="493" y="2152"/>
                      <a:pt x="493" y="2152"/>
                    </a:cubicBezTo>
                    <a:cubicBezTo>
                      <a:pt x="517" y="2191"/>
                      <a:pt x="542" y="2230"/>
                      <a:pt x="571" y="2267"/>
                    </a:cubicBezTo>
                    <a:cubicBezTo>
                      <a:pt x="576" y="2274"/>
                      <a:pt x="576" y="2274"/>
                      <a:pt x="576" y="2274"/>
                    </a:cubicBezTo>
                    <a:cubicBezTo>
                      <a:pt x="631" y="2231"/>
                      <a:pt x="631" y="2231"/>
                      <a:pt x="631" y="2231"/>
                    </a:cubicBezTo>
                    <a:cubicBezTo>
                      <a:pt x="638" y="2226"/>
                      <a:pt x="638" y="2226"/>
                      <a:pt x="638" y="2226"/>
                    </a:cubicBezTo>
                    <a:cubicBezTo>
                      <a:pt x="748" y="2141"/>
                      <a:pt x="748" y="2141"/>
                      <a:pt x="748" y="2141"/>
                    </a:cubicBezTo>
                    <a:cubicBezTo>
                      <a:pt x="742" y="2133"/>
                      <a:pt x="742" y="2133"/>
                      <a:pt x="742" y="2133"/>
                    </a:cubicBezTo>
                    <a:cubicBezTo>
                      <a:pt x="721" y="2105"/>
                      <a:pt x="701" y="2075"/>
                      <a:pt x="682" y="2043"/>
                    </a:cubicBezTo>
                    <a:cubicBezTo>
                      <a:pt x="677" y="2036"/>
                      <a:pt x="677" y="2036"/>
                      <a:pt x="677" y="2036"/>
                    </a:cubicBezTo>
                    <a:moveTo>
                      <a:pt x="2370" y="2104"/>
                    </a:moveTo>
                    <a:cubicBezTo>
                      <a:pt x="2387" y="2078"/>
                      <a:pt x="2403" y="2052"/>
                      <a:pt x="2418" y="2025"/>
                    </a:cubicBezTo>
                    <a:cubicBezTo>
                      <a:pt x="2575" y="2106"/>
                      <a:pt x="2575" y="2106"/>
                      <a:pt x="2575" y="2106"/>
                    </a:cubicBezTo>
                    <a:cubicBezTo>
                      <a:pt x="2556" y="2141"/>
                      <a:pt x="2535" y="2175"/>
                      <a:pt x="2513" y="2207"/>
                    </a:cubicBezTo>
                    <a:cubicBezTo>
                      <a:pt x="2370" y="2104"/>
                      <a:pt x="2370" y="2104"/>
                      <a:pt x="2370" y="2104"/>
                    </a:cubicBezTo>
                    <a:moveTo>
                      <a:pt x="2411" y="2001"/>
                    </a:moveTo>
                    <a:cubicBezTo>
                      <a:pt x="2407" y="2008"/>
                      <a:pt x="2407" y="2008"/>
                      <a:pt x="2407" y="2008"/>
                    </a:cubicBezTo>
                    <a:cubicBezTo>
                      <a:pt x="2389" y="2040"/>
                      <a:pt x="2370" y="2071"/>
                      <a:pt x="2350" y="2101"/>
                    </a:cubicBezTo>
                    <a:cubicBezTo>
                      <a:pt x="2345" y="2108"/>
                      <a:pt x="2345" y="2108"/>
                      <a:pt x="2345" y="2108"/>
                    </a:cubicBezTo>
                    <a:cubicBezTo>
                      <a:pt x="2518" y="2232"/>
                      <a:pt x="2518" y="2232"/>
                      <a:pt x="2518" y="2232"/>
                    </a:cubicBezTo>
                    <a:cubicBezTo>
                      <a:pt x="2523" y="2225"/>
                      <a:pt x="2523" y="2225"/>
                      <a:pt x="2523" y="2225"/>
                    </a:cubicBezTo>
                    <a:cubicBezTo>
                      <a:pt x="2549" y="2187"/>
                      <a:pt x="2573" y="2148"/>
                      <a:pt x="2595" y="2107"/>
                    </a:cubicBezTo>
                    <a:cubicBezTo>
                      <a:pt x="2599" y="2099"/>
                      <a:pt x="2599" y="2099"/>
                      <a:pt x="2599" y="2099"/>
                    </a:cubicBezTo>
                    <a:cubicBezTo>
                      <a:pt x="2411" y="2001"/>
                      <a:pt x="2411" y="2001"/>
                      <a:pt x="2411" y="2001"/>
                    </a:cubicBezTo>
                    <a:moveTo>
                      <a:pt x="436" y="1999"/>
                    </a:moveTo>
                    <a:cubicBezTo>
                      <a:pt x="605" y="1932"/>
                      <a:pt x="605" y="1932"/>
                      <a:pt x="605" y="1932"/>
                    </a:cubicBezTo>
                    <a:cubicBezTo>
                      <a:pt x="617" y="1960"/>
                      <a:pt x="631" y="1988"/>
                      <a:pt x="645" y="2015"/>
                    </a:cubicBezTo>
                    <a:cubicBezTo>
                      <a:pt x="488" y="2105"/>
                      <a:pt x="488" y="2105"/>
                      <a:pt x="488" y="2105"/>
                    </a:cubicBezTo>
                    <a:cubicBezTo>
                      <a:pt x="469" y="2071"/>
                      <a:pt x="451" y="2035"/>
                      <a:pt x="436" y="1999"/>
                    </a:cubicBezTo>
                    <a:moveTo>
                      <a:pt x="615" y="1908"/>
                    </a:moveTo>
                    <a:cubicBezTo>
                      <a:pt x="412" y="1989"/>
                      <a:pt x="412" y="1989"/>
                      <a:pt x="412" y="1989"/>
                    </a:cubicBezTo>
                    <a:cubicBezTo>
                      <a:pt x="416" y="1997"/>
                      <a:pt x="416" y="1997"/>
                      <a:pt x="416" y="1997"/>
                    </a:cubicBezTo>
                    <a:cubicBezTo>
                      <a:pt x="424" y="1994"/>
                      <a:pt x="424" y="1994"/>
                      <a:pt x="424" y="1994"/>
                    </a:cubicBezTo>
                    <a:cubicBezTo>
                      <a:pt x="416" y="1997"/>
                      <a:pt x="416" y="1997"/>
                      <a:pt x="416" y="1997"/>
                    </a:cubicBezTo>
                    <a:cubicBezTo>
                      <a:pt x="433" y="2040"/>
                      <a:pt x="453" y="2082"/>
                      <a:pt x="476" y="2122"/>
                    </a:cubicBezTo>
                    <a:cubicBezTo>
                      <a:pt x="476" y="2122"/>
                      <a:pt x="476" y="2122"/>
                      <a:pt x="476" y="2122"/>
                    </a:cubicBezTo>
                    <a:cubicBezTo>
                      <a:pt x="481" y="2130"/>
                      <a:pt x="481" y="2130"/>
                      <a:pt x="481" y="2130"/>
                    </a:cubicBezTo>
                    <a:cubicBezTo>
                      <a:pt x="488" y="2126"/>
                      <a:pt x="488" y="2126"/>
                      <a:pt x="488" y="2126"/>
                    </a:cubicBezTo>
                    <a:cubicBezTo>
                      <a:pt x="670" y="2022"/>
                      <a:pt x="670" y="2022"/>
                      <a:pt x="670" y="2022"/>
                    </a:cubicBezTo>
                    <a:cubicBezTo>
                      <a:pt x="665" y="2015"/>
                      <a:pt x="665" y="2015"/>
                      <a:pt x="665" y="2015"/>
                    </a:cubicBezTo>
                    <a:cubicBezTo>
                      <a:pt x="648" y="1983"/>
                      <a:pt x="632" y="1950"/>
                      <a:pt x="618" y="1917"/>
                    </a:cubicBezTo>
                    <a:cubicBezTo>
                      <a:pt x="615" y="1908"/>
                      <a:pt x="615" y="1908"/>
                      <a:pt x="615" y="1908"/>
                    </a:cubicBezTo>
                    <a:moveTo>
                      <a:pt x="2442" y="1979"/>
                    </a:moveTo>
                    <a:cubicBezTo>
                      <a:pt x="2456" y="1951"/>
                      <a:pt x="2468" y="1923"/>
                      <a:pt x="2479" y="1894"/>
                    </a:cubicBezTo>
                    <a:cubicBezTo>
                      <a:pt x="2645" y="1953"/>
                      <a:pt x="2645" y="1953"/>
                      <a:pt x="2645" y="1953"/>
                    </a:cubicBezTo>
                    <a:cubicBezTo>
                      <a:pt x="2632" y="1989"/>
                      <a:pt x="2616" y="2025"/>
                      <a:pt x="2599" y="2061"/>
                    </a:cubicBezTo>
                    <a:cubicBezTo>
                      <a:pt x="2442" y="1979"/>
                      <a:pt x="2442" y="1979"/>
                      <a:pt x="2442" y="1979"/>
                    </a:cubicBezTo>
                    <a:moveTo>
                      <a:pt x="2468" y="1871"/>
                    </a:moveTo>
                    <a:cubicBezTo>
                      <a:pt x="2465" y="1880"/>
                      <a:pt x="2465" y="1880"/>
                      <a:pt x="2465" y="1880"/>
                    </a:cubicBezTo>
                    <a:cubicBezTo>
                      <a:pt x="2452" y="1914"/>
                      <a:pt x="2438" y="1947"/>
                      <a:pt x="2422" y="1979"/>
                    </a:cubicBezTo>
                    <a:cubicBezTo>
                      <a:pt x="2418" y="1987"/>
                      <a:pt x="2418" y="1987"/>
                      <a:pt x="2418" y="1987"/>
                    </a:cubicBezTo>
                    <a:cubicBezTo>
                      <a:pt x="2606" y="2085"/>
                      <a:pt x="2606" y="2085"/>
                      <a:pt x="2606" y="2085"/>
                    </a:cubicBezTo>
                    <a:cubicBezTo>
                      <a:pt x="2611" y="2077"/>
                      <a:pt x="2611" y="2077"/>
                      <a:pt x="2611" y="2077"/>
                    </a:cubicBezTo>
                    <a:cubicBezTo>
                      <a:pt x="2632" y="2035"/>
                      <a:pt x="2650" y="1993"/>
                      <a:pt x="2666" y="1950"/>
                    </a:cubicBezTo>
                    <a:cubicBezTo>
                      <a:pt x="2669" y="1942"/>
                      <a:pt x="2669" y="1942"/>
                      <a:pt x="2669" y="1942"/>
                    </a:cubicBezTo>
                    <a:cubicBezTo>
                      <a:pt x="2468" y="1871"/>
                      <a:pt x="2468" y="1871"/>
                      <a:pt x="2468" y="1871"/>
                    </a:cubicBezTo>
                    <a:moveTo>
                      <a:pt x="381" y="1838"/>
                    </a:moveTo>
                    <a:cubicBezTo>
                      <a:pt x="558" y="1795"/>
                      <a:pt x="558" y="1795"/>
                      <a:pt x="558" y="1795"/>
                    </a:cubicBezTo>
                    <a:cubicBezTo>
                      <a:pt x="566" y="1825"/>
                      <a:pt x="575" y="1854"/>
                      <a:pt x="586" y="1883"/>
                    </a:cubicBezTo>
                    <a:cubicBezTo>
                      <a:pt x="586" y="1883"/>
                      <a:pt x="586" y="1883"/>
                      <a:pt x="586" y="1884"/>
                    </a:cubicBezTo>
                    <a:cubicBezTo>
                      <a:pt x="417" y="1951"/>
                      <a:pt x="417" y="1951"/>
                      <a:pt x="417" y="1951"/>
                    </a:cubicBezTo>
                    <a:cubicBezTo>
                      <a:pt x="403" y="1914"/>
                      <a:pt x="391" y="1876"/>
                      <a:pt x="381" y="1838"/>
                    </a:cubicBezTo>
                    <a:moveTo>
                      <a:pt x="571" y="1774"/>
                    </a:moveTo>
                    <a:cubicBezTo>
                      <a:pt x="359" y="1824"/>
                      <a:pt x="359" y="1824"/>
                      <a:pt x="359" y="1824"/>
                    </a:cubicBezTo>
                    <a:cubicBezTo>
                      <a:pt x="361" y="1833"/>
                      <a:pt x="361" y="1833"/>
                      <a:pt x="361" y="1833"/>
                    </a:cubicBezTo>
                    <a:cubicBezTo>
                      <a:pt x="370" y="1831"/>
                      <a:pt x="370" y="1831"/>
                      <a:pt x="370" y="1831"/>
                    </a:cubicBezTo>
                    <a:cubicBezTo>
                      <a:pt x="361" y="1833"/>
                      <a:pt x="361" y="1833"/>
                      <a:pt x="361" y="1833"/>
                    </a:cubicBezTo>
                    <a:cubicBezTo>
                      <a:pt x="372" y="1878"/>
                      <a:pt x="386" y="1922"/>
                      <a:pt x="403" y="1966"/>
                    </a:cubicBezTo>
                    <a:cubicBezTo>
                      <a:pt x="406" y="1974"/>
                      <a:pt x="406" y="1974"/>
                      <a:pt x="406" y="1974"/>
                    </a:cubicBezTo>
                    <a:cubicBezTo>
                      <a:pt x="609" y="1894"/>
                      <a:pt x="609" y="1894"/>
                      <a:pt x="609" y="1894"/>
                    </a:cubicBezTo>
                    <a:cubicBezTo>
                      <a:pt x="606" y="1886"/>
                      <a:pt x="606" y="1886"/>
                      <a:pt x="606" y="1886"/>
                    </a:cubicBezTo>
                    <a:cubicBezTo>
                      <a:pt x="605" y="1882"/>
                      <a:pt x="604" y="1879"/>
                      <a:pt x="603" y="1877"/>
                    </a:cubicBezTo>
                    <a:cubicBezTo>
                      <a:pt x="591" y="1845"/>
                      <a:pt x="582" y="1814"/>
                      <a:pt x="573" y="1782"/>
                    </a:cubicBezTo>
                    <a:cubicBezTo>
                      <a:pt x="571" y="1774"/>
                      <a:pt x="571" y="1774"/>
                      <a:pt x="571" y="1774"/>
                    </a:cubicBezTo>
                    <a:moveTo>
                      <a:pt x="2705" y="1784"/>
                    </a:moveTo>
                    <a:cubicBezTo>
                      <a:pt x="2706" y="1775"/>
                      <a:pt x="2706" y="1775"/>
                      <a:pt x="2706" y="1775"/>
                    </a:cubicBezTo>
                    <a:cubicBezTo>
                      <a:pt x="2705" y="1784"/>
                      <a:pt x="2705" y="1784"/>
                      <a:pt x="2705" y="1784"/>
                    </a:cubicBezTo>
                    <a:cubicBezTo>
                      <a:pt x="2696" y="1782"/>
                      <a:pt x="2696" y="1782"/>
                      <a:pt x="2696" y="1782"/>
                    </a:cubicBezTo>
                    <a:cubicBezTo>
                      <a:pt x="2705" y="1784"/>
                      <a:pt x="2705" y="1784"/>
                      <a:pt x="2705" y="1784"/>
                    </a:cubicBezTo>
                    <a:moveTo>
                      <a:pt x="2496" y="1846"/>
                    </a:moveTo>
                    <a:cubicBezTo>
                      <a:pt x="2505" y="1816"/>
                      <a:pt x="2513" y="1787"/>
                      <a:pt x="2520" y="1756"/>
                    </a:cubicBezTo>
                    <a:cubicBezTo>
                      <a:pt x="2694" y="1791"/>
                      <a:pt x="2694" y="1791"/>
                      <a:pt x="2694" y="1791"/>
                    </a:cubicBezTo>
                    <a:cubicBezTo>
                      <a:pt x="2685" y="1829"/>
                      <a:pt x="2675" y="1867"/>
                      <a:pt x="2663" y="1904"/>
                    </a:cubicBezTo>
                    <a:cubicBezTo>
                      <a:pt x="2496" y="1846"/>
                      <a:pt x="2496" y="1846"/>
                      <a:pt x="2496" y="1846"/>
                    </a:cubicBezTo>
                    <a:moveTo>
                      <a:pt x="2506" y="1735"/>
                    </a:moveTo>
                    <a:cubicBezTo>
                      <a:pt x="2504" y="1744"/>
                      <a:pt x="2504" y="1744"/>
                      <a:pt x="2504" y="1744"/>
                    </a:cubicBezTo>
                    <a:cubicBezTo>
                      <a:pt x="2497" y="1779"/>
                      <a:pt x="2487" y="1814"/>
                      <a:pt x="2476" y="1848"/>
                    </a:cubicBezTo>
                    <a:cubicBezTo>
                      <a:pt x="2473" y="1857"/>
                      <a:pt x="2473" y="1857"/>
                      <a:pt x="2473" y="1857"/>
                    </a:cubicBezTo>
                    <a:cubicBezTo>
                      <a:pt x="2674" y="1927"/>
                      <a:pt x="2674" y="1927"/>
                      <a:pt x="2674" y="1927"/>
                    </a:cubicBezTo>
                    <a:cubicBezTo>
                      <a:pt x="2677" y="1919"/>
                      <a:pt x="2677" y="1919"/>
                      <a:pt x="2677" y="1919"/>
                    </a:cubicBezTo>
                    <a:cubicBezTo>
                      <a:pt x="2692" y="1875"/>
                      <a:pt x="2704" y="1830"/>
                      <a:pt x="2713" y="1785"/>
                    </a:cubicBezTo>
                    <a:cubicBezTo>
                      <a:pt x="2715" y="1776"/>
                      <a:pt x="2715" y="1776"/>
                      <a:pt x="2715" y="1776"/>
                    </a:cubicBezTo>
                    <a:cubicBezTo>
                      <a:pt x="2706" y="1775"/>
                      <a:pt x="2706" y="1775"/>
                      <a:pt x="2706" y="1775"/>
                    </a:cubicBezTo>
                    <a:cubicBezTo>
                      <a:pt x="2506" y="1735"/>
                      <a:pt x="2506" y="1735"/>
                      <a:pt x="2506" y="1735"/>
                    </a:cubicBezTo>
                    <a:moveTo>
                      <a:pt x="349" y="1670"/>
                    </a:moveTo>
                    <a:cubicBezTo>
                      <a:pt x="531" y="1654"/>
                      <a:pt x="531" y="1654"/>
                      <a:pt x="531" y="1654"/>
                    </a:cubicBezTo>
                    <a:cubicBezTo>
                      <a:pt x="535" y="1684"/>
                      <a:pt x="540" y="1715"/>
                      <a:pt x="546" y="1745"/>
                    </a:cubicBezTo>
                    <a:cubicBezTo>
                      <a:pt x="369" y="1787"/>
                      <a:pt x="369" y="1787"/>
                      <a:pt x="369" y="1787"/>
                    </a:cubicBezTo>
                    <a:cubicBezTo>
                      <a:pt x="360" y="1749"/>
                      <a:pt x="354" y="1710"/>
                      <a:pt x="349" y="1670"/>
                    </a:cubicBezTo>
                    <a:moveTo>
                      <a:pt x="547" y="1634"/>
                    </a:moveTo>
                    <a:cubicBezTo>
                      <a:pt x="329" y="1654"/>
                      <a:pt x="329" y="1654"/>
                      <a:pt x="329" y="1654"/>
                    </a:cubicBezTo>
                    <a:cubicBezTo>
                      <a:pt x="330" y="1663"/>
                      <a:pt x="330" y="1663"/>
                      <a:pt x="330" y="1663"/>
                    </a:cubicBezTo>
                    <a:cubicBezTo>
                      <a:pt x="335" y="1709"/>
                      <a:pt x="343" y="1755"/>
                      <a:pt x="353" y="1800"/>
                    </a:cubicBezTo>
                    <a:cubicBezTo>
                      <a:pt x="355" y="1809"/>
                      <a:pt x="355" y="1809"/>
                      <a:pt x="355" y="1809"/>
                    </a:cubicBezTo>
                    <a:cubicBezTo>
                      <a:pt x="364" y="1807"/>
                      <a:pt x="364" y="1807"/>
                      <a:pt x="364" y="1807"/>
                    </a:cubicBezTo>
                    <a:cubicBezTo>
                      <a:pt x="568" y="1759"/>
                      <a:pt x="568" y="1759"/>
                      <a:pt x="568" y="1759"/>
                    </a:cubicBezTo>
                    <a:cubicBezTo>
                      <a:pt x="566" y="1750"/>
                      <a:pt x="566" y="1750"/>
                      <a:pt x="566" y="1750"/>
                    </a:cubicBezTo>
                    <a:cubicBezTo>
                      <a:pt x="558" y="1714"/>
                      <a:pt x="552" y="1678"/>
                      <a:pt x="548" y="1643"/>
                    </a:cubicBezTo>
                    <a:cubicBezTo>
                      <a:pt x="547" y="1634"/>
                      <a:pt x="547" y="1634"/>
                      <a:pt x="547" y="1634"/>
                    </a:cubicBezTo>
                    <a:moveTo>
                      <a:pt x="2530" y="1706"/>
                    </a:moveTo>
                    <a:cubicBezTo>
                      <a:pt x="2535" y="1675"/>
                      <a:pt x="2539" y="1645"/>
                      <a:pt x="2542" y="1614"/>
                    </a:cubicBezTo>
                    <a:cubicBezTo>
                      <a:pt x="2718" y="1623"/>
                      <a:pt x="2718" y="1623"/>
                      <a:pt x="2718" y="1623"/>
                    </a:cubicBezTo>
                    <a:cubicBezTo>
                      <a:pt x="2715" y="1662"/>
                      <a:pt x="2711" y="1701"/>
                      <a:pt x="2704" y="1740"/>
                    </a:cubicBezTo>
                    <a:cubicBezTo>
                      <a:pt x="2530" y="1706"/>
                      <a:pt x="2530" y="1706"/>
                      <a:pt x="2530" y="1706"/>
                    </a:cubicBezTo>
                    <a:moveTo>
                      <a:pt x="2525" y="1595"/>
                    </a:moveTo>
                    <a:cubicBezTo>
                      <a:pt x="2524" y="1604"/>
                      <a:pt x="2524" y="1604"/>
                      <a:pt x="2524" y="1604"/>
                    </a:cubicBezTo>
                    <a:cubicBezTo>
                      <a:pt x="2522" y="1640"/>
                      <a:pt x="2517" y="1676"/>
                      <a:pt x="2511" y="1711"/>
                    </a:cubicBezTo>
                    <a:cubicBezTo>
                      <a:pt x="2509" y="1720"/>
                      <a:pt x="2509" y="1720"/>
                      <a:pt x="2509" y="1720"/>
                    </a:cubicBezTo>
                    <a:cubicBezTo>
                      <a:pt x="2718" y="1761"/>
                      <a:pt x="2718" y="1761"/>
                      <a:pt x="2718" y="1761"/>
                    </a:cubicBezTo>
                    <a:cubicBezTo>
                      <a:pt x="2720" y="1752"/>
                      <a:pt x="2720" y="1752"/>
                      <a:pt x="2720" y="1752"/>
                    </a:cubicBezTo>
                    <a:cubicBezTo>
                      <a:pt x="2728" y="1707"/>
                      <a:pt x="2734" y="1661"/>
                      <a:pt x="2737" y="1615"/>
                    </a:cubicBezTo>
                    <a:cubicBezTo>
                      <a:pt x="2738" y="1606"/>
                      <a:pt x="2738" y="1606"/>
                      <a:pt x="2738" y="1606"/>
                    </a:cubicBezTo>
                    <a:cubicBezTo>
                      <a:pt x="2525" y="1595"/>
                      <a:pt x="2525" y="1595"/>
                      <a:pt x="2525" y="1595"/>
                    </a:cubicBezTo>
                    <a:moveTo>
                      <a:pt x="344" y="1619"/>
                    </a:moveTo>
                    <a:cubicBezTo>
                      <a:pt x="342" y="1590"/>
                      <a:pt x="341" y="1561"/>
                      <a:pt x="341" y="1532"/>
                    </a:cubicBezTo>
                    <a:cubicBezTo>
                      <a:pt x="341" y="1522"/>
                      <a:pt x="341" y="1511"/>
                      <a:pt x="342" y="1500"/>
                    </a:cubicBezTo>
                    <a:cubicBezTo>
                      <a:pt x="524" y="1509"/>
                      <a:pt x="524" y="1509"/>
                      <a:pt x="524" y="1509"/>
                    </a:cubicBezTo>
                    <a:cubicBezTo>
                      <a:pt x="524" y="1518"/>
                      <a:pt x="524" y="1527"/>
                      <a:pt x="524" y="1535"/>
                    </a:cubicBezTo>
                    <a:cubicBezTo>
                      <a:pt x="524" y="1557"/>
                      <a:pt x="525" y="1580"/>
                      <a:pt x="526" y="1602"/>
                    </a:cubicBezTo>
                    <a:cubicBezTo>
                      <a:pt x="344" y="1619"/>
                      <a:pt x="344" y="1619"/>
                      <a:pt x="344" y="1619"/>
                    </a:cubicBezTo>
                    <a:moveTo>
                      <a:pt x="332" y="1499"/>
                    </a:moveTo>
                    <a:cubicBezTo>
                      <a:pt x="333" y="1490"/>
                      <a:pt x="333" y="1490"/>
                      <a:pt x="333" y="1490"/>
                    </a:cubicBezTo>
                    <a:cubicBezTo>
                      <a:pt x="332" y="1499"/>
                      <a:pt x="332" y="1499"/>
                      <a:pt x="332" y="1499"/>
                    </a:cubicBezTo>
                    <a:moveTo>
                      <a:pt x="324" y="1481"/>
                    </a:moveTo>
                    <a:cubicBezTo>
                      <a:pt x="324" y="1490"/>
                      <a:pt x="324" y="1490"/>
                      <a:pt x="324" y="1490"/>
                    </a:cubicBezTo>
                    <a:cubicBezTo>
                      <a:pt x="323" y="1504"/>
                      <a:pt x="323" y="1518"/>
                      <a:pt x="323" y="1532"/>
                    </a:cubicBezTo>
                    <a:cubicBezTo>
                      <a:pt x="323" y="1565"/>
                      <a:pt x="324" y="1597"/>
                      <a:pt x="327" y="1629"/>
                    </a:cubicBezTo>
                    <a:cubicBezTo>
                      <a:pt x="328" y="1639"/>
                      <a:pt x="328" y="1639"/>
                      <a:pt x="328" y="1639"/>
                    </a:cubicBezTo>
                    <a:cubicBezTo>
                      <a:pt x="546" y="1619"/>
                      <a:pt x="546" y="1619"/>
                      <a:pt x="546" y="1619"/>
                    </a:cubicBezTo>
                    <a:cubicBezTo>
                      <a:pt x="545" y="1610"/>
                      <a:pt x="545" y="1610"/>
                      <a:pt x="545" y="1610"/>
                    </a:cubicBezTo>
                    <a:cubicBezTo>
                      <a:pt x="543" y="1585"/>
                      <a:pt x="542" y="1560"/>
                      <a:pt x="542" y="1535"/>
                    </a:cubicBezTo>
                    <a:cubicBezTo>
                      <a:pt x="542" y="1524"/>
                      <a:pt x="543" y="1512"/>
                      <a:pt x="543" y="1501"/>
                    </a:cubicBezTo>
                    <a:cubicBezTo>
                      <a:pt x="543" y="1492"/>
                      <a:pt x="543" y="1492"/>
                      <a:pt x="543" y="1492"/>
                    </a:cubicBezTo>
                    <a:cubicBezTo>
                      <a:pt x="324" y="1481"/>
                      <a:pt x="324" y="1481"/>
                      <a:pt x="324" y="1481"/>
                    </a:cubicBezTo>
                    <a:moveTo>
                      <a:pt x="2543" y="1470"/>
                    </a:moveTo>
                    <a:cubicBezTo>
                      <a:pt x="2719" y="1454"/>
                      <a:pt x="2719" y="1454"/>
                      <a:pt x="2719" y="1454"/>
                    </a:cubicBezTo>
                    <a:cubicBezTo>
                      <a:pt x="2721" y="1481"/>
                      <a:pt x="2722" y="1508"/>
                      <a:pt x="2722" y="1535"/>
                    </a:cubicBezTo>
                    <a:cubicBezTo>
                      <a:pt x="2722" y="1547"/>
                      <a:pt x="2722" y="1559"/>
                      <a:pt x="2721" y="1572"/>
                    </a:cubicBezTo>
                    <a:cubicBezTo>
                      <a:pt x="2544" y="1562"/>
                      <a:pt x="2544" y="1562"/>
                      <a:pt x="2544" y="1562"/>
                    </a:cubicBezTo>
                    <a:cubicBezTo>
                      <a:pt x="2545" y="1554"/>
                      <a:pt x="2545" y="1545"/>
                      <a:pt x="2545" y="1537"/>
                    </a:cubicBezTo>
                    <a:cubicBezTo>
                      <a:pt x="2545" y="1514"/>
                      <a:pt x="2544" y="1492"/>
                      <a:pt x="2543" y="1470"/>
                    </a:cubicBezTo>
                    <a:moveTo>
                      <a:pt x="2736" y="1434"/>
                    </a:moveTo>
                    <a:cubicBezTo>
                      <a:pt x="2523" y="1454"/>
                      <a:pt x="2523" y="1454"/>
                      <a:pt x="2523" y="1454"/>
                    </a:cubicBezTo>
                    <a:cubicBezTo>
                      <a:pt x="2524" y="1463"/>
                      <a:pt x="2524" y="1463"/>
                      <a:pt x="2524" y="1463"/>
                    </a:cubicBezTo>
                    <a:cubicBezTo>
                      <a:pt x="2526" y="1487"/>
                      <a:pt x="2527" y="1512"/>
                      <a:pt x="2527" y="1537"/>
                    </a:cubicBezTo>
                    <a:cubicBezTo>
                      <a:pt x="2527" y="1548"/>
                      <a:pt x="2526" y="1559"/>
                      <a:pt x="2526" y="1571"/>
                    </a:cubicBezTo>
                    <a:cubicBezTo>
                      <a:pt x="2526" y="1580"/>
                      <a:pt x="2526" y="1580"/>
                      <a:pt x="2526" y="1580"/>
                    </a:cubicBezTo>
                    <a:cubicBezTo>
                      <a:pt x="2739" y="1591"/>
                      <a:pt x="2739" y="1591"/>
                      <a:pt x="2739" y="1591"/>
                    </a:cubicBezTo>
                    <a:cubicBezTo>
                      <a:pt x="2739" y="1582"/>
                      <a:pt x="2739" y="1582"/>
                      <a:pt x="2739" y="1582"/>
                    </a:cubicBezTo>
                    <a:cubicBezTo>
                      <a:pt x="2740" y="1566"/>
                      <a:pt x="2740" y="1550"/>
                      <a:pt x="2740" y="1535"/>
                    </a:cubicBezTo>
                    <a:cubicBezTo>
                      <a:pt x="2740" y="1504"/>
                      <a:pt x="2739" y="1474"/>
                      <a:pt x="2736" y="1443"/>
                    </a:cubicBezTo>
                    <a:cubicBezTo>
                      <a:pt x="2736" y="1434"/>
                      <a:pt x="2736" y="1434"/>
                      <a:pt x="2736" y="1434"/>
                    </a:cubicBezTo>
                    <a:moveTo>
                      <a:pt x="344" y="1448"/>
                    </a:moveTo>
                    <a:cubicBezTo>
                      <a:pt x="347" y="1409"/>
                      <a:pt x="352" y="1370"/>
                      <a:pt x="359" y="1330"/>
                    </a:cubicBezTo>
                    <a:cubicBezTo>
                      <a:pt x="539" y="1366"/>
                      <a:pt x="539" y="1366"/>
                      <a:pt x="539" y="1366"/>
                    </a:cubicBezTo>
                    <a:cubicBezTo>
                      <a:pt x="533" y="1396"/>
                      <a:pt x="530" y="1427"/>
                      <a:pt x="527" y="1458"/>
                    </a:cubicBezTo>
                    <a:cubicBezTo>
                      <a:pt x="344" y="1448"/>
                      <a:pt x="344" y="1448"/>
                      <a:pt x="344" y="1448"/>
                    </a:cubicBezTo>
                    <a:moveTo>
                      <a:pt x="349" y="1329"/>
                    </a:moveTo>
                    <a:cubicBezTo>
                      <a:pt x="351" y="1320"/>
                      <a:pt x="351" y="1320"/>
                      <a:pt x="351" y="1320"/>
                    </a:cubicBezTo>
                    <a:cubicBezTo>
                      <a:pt x="349" y="1329"/>
                      <a:pt x="349" y="1329"/>
                      <a:pt x="349" y="1329"/>
                    </a:cubicBezTo>
                    <a:moveTo>
                      <a:pt x="344" y="1309"/>
                    </a:moveTo>
                    <a:cubicBezTo>
                      <a:pt x="342" y="1318"/>
                      <a:pt x="342" y="1318"/>
                      <a:pt x="342" y="1318"/>
                    </a:cubicBezTo>
                    <a:cubicBezTo>
                      <a:pt x="334" y="1364"/>
                      <a:pt x="328" y="1410"/>
                      <a:pt x="325" y="1456"/>
                    </a:cubicBezTo>
                    <a:cubicBezTo>
                      <a:pt x="325" y="1466"/>
                      <a:pt x="325" y="1466"/>
                      <a:pt x="325" y="1466"/>
                    </a:cubicBezTo>
                    <a:cubicBezTo>
                      <a:pt x="544" y="1477"/>
                      <a:pt x="544" y="1477"/>
                      <a:pt x="544" y="1477"/>
                    </a:cubicBezTo>
                    <a:cubicBezTo>
                      <a:pt x="545" y="1468"/>
                      <a:pt x="545" y="1468"/>
                      <a:pt x="545" y="1468"/>
                    </a:cubicBezTo>
                    <a:cubicBezTo>
                      <a:pt x="547" y="1432"/>
                      <a:pt x="552" y="1396"/>
                      <a:pt x="558" y="1360"/>
                    </a:cubicBezTo>
                    <a:cubicBezTo>
                      <a:pt x="558" y="1360"/>
                      <a:pt x="558" y="1360"/>
                      <a:pt x="558" y="1360"/>
                    </a:cubicBezTo>
                    <a:cubicBezTo>
                      <a:pt x="560" y="1352"/>
                      <a:pt x="560" y="1352"/>
                      <a:pt x="560" y="1352"/>
                    </a:cubicBezTo>
                    <a:cubicBezTo>
                      <a:pt x="560" y="1351"/>
                      <a:pt x="560" y="1351"/>
                      <a:pt x="560" y="1351"/>
                    </a:cubicBezTo>
                    <a:cubicBezTo>
                      <a:pt x="556" y="1351"/>
                      <a:pt x="556" y="1351"/>
                      <a:pt x="556" y="1351"/>
                    </a:cubicBezTo>
                    <a:cubicBezTo>
                      <a:pt x="515" y="1343"/>
                      <a:pt x="515" y="1343"/>
                      <a:pt x="515" y="1343"/>
                    </a:cubicBezTo>
                    <a:cubicBezTo>
                      <a:pt x="344" y="1309"/>
                      <a:pt x="344" y="1309"/>
                      <a:pt x="344" y="1309"/>
                    </a:cubicBezTo>
                    <a:moveTo>
                      <a:pt x="2523" y="1328"/>
                    </a:moveTo>
                    <a:cubicBezTo>
                      <a:pt x="2695" y="1286"/>
                      <a:pt x="2695" y="1286"/>
                      <a:pt x="2695" y="1286"/>
                    </a:cubicBezTo>
                    <a:cubicBezTo>
                      <a:pt x="2702" y="1317"/>
                      <a:pt x="2707" y="1349"/>
                      <a:pt x="2712" y="1380"/>
                    </a:cubicBezTo>
                    <a:cubicBezTo>
                      <a:pt x="2712" y="1383"/>
                      <a:pt x="2712" y="1386"/>
                      <a:pt x="2713" y="1388"/>
                    </a:cubicBezTo>
                    <a:cubicBezTo>
                      <a:pt x="2713" y="1393"/>
                      <a:pt x="2714" y="1398"/>
                      <a:pt x="2714" y="1403"/>
                    </a:cubicBezTo>
                    <a:cubicBezTo>
                      <a:pt x="2658" y="1408"/>
                      <a:pt x="2658" y="1408"/>
                      <a:pt x="2658" y="1408"/>
                    </a:cubicBezTo>
                    <a:cubicBezTo>
                      <a:pt x="2623" y="1411"/>
                      <a:pt x="2623" y="1411"/>
                      <a:pt x="2623" y="1411"/>
                    </a:cubicBezTo>
                    <a:cubicBezTo>
                      <a:pt x="2538" y="1419"/>
                      <a:pt x="2538" y="1419"/>
                      <a:pt x="2538" y="1419"/>
                    </a:cubicBezTo>
                    <a:cubicBezTo>
                      <a:pt x="2534" y="1388"/>
                      <a:pt x="2529" y="1358"/>
                      <a:pt x="2523" y="1328"/>
                    </a:cubicBezTo>
                    <a:moveTo>
                      <a:pt x="2694" y="1277"/>
                    </a:moveTo>
                    <a:cubicBezTo>
                      <a:pt x="2702" y="1275"/>
                      <a:pt x="2702" y="1275"/>
                      <a:pt x="2702" y="1275"/>
                    </a:cubicBezTo>
                    <a:cubicBezTo>
                      <a:pt x="2694" y="1277"/>
                      <a:pt x="2694" y="1277"/>
                      <a:pt x="2694" y="1277"/>
                    </a:cubicBezTo>
                    <a:moveTo>
                      <a:pt x="2709" y="1264"/>
                    </a:moveTo>
                    <a:cubicBezTo>
                      <a:pt x="2700" y="1267"/>
                      <a:pt x="2700" y="1267"/>
                      <a:pt x="2700" y="1267"/>
                    </a:cubicBezTo>
                    <a:cubicBezTo>
                      <a:pt x="2501" y="1314"/>
                      <a:pt x="2501" y="1314"/>
                      <a:pt x="2501" y="1314"/>
                    </a:cubicBezTo>
                    <a:cubicBezTo>
                      <a:pt x="2503" y="1323"/>
                      <a:pt x="2503" y="1323"/>
                      <a:pt x="2503" y="1323"/>
                    </a:cubicBezTo>
                    <a:cubicBezTo>
                      <a:pt x="2511" y="1358"/>
                      <a:pt x="2517" y="1394"/>
                      <a:pt x="2521" y="1429"/>
                    </a:cubicBezTo>
                    <a:cubicBezTo>
                      <a:pt x="2522" y="1438"/>
                      <a:pt x="2522" y="1438"/>
                      <a:pt x="2522" y="1438"/>
                    </a:cubicBezTo>
                    <a:cubicBezTo>
                      <a:pt x="2541" y="1437"/>
                      <a:pt x="2541" y="1437"/>
                      <a:pt x="2541" y="1437"/>
                    </a:cubicBezTo>
                    <a:cubicBezTo>
                      <a:pt x="2580" y="1433"/>
                      <a:pt x="2580" y="1433"/>
                      <a:pt x="2580" y="1433"/>
                    </a:cubicBezTo>
                    <a:cubicBezTo>
                      <a:pt x="2734" y="1419"/>
                      <a:pt x="2734" y="1419"/>
                      <a:pt x="2734" y="1419"/>
                    </a:cubicBezTo>
                    <a:cubicBezTo>
                      <a:pt x="2733" y="1410"/>
                      <a:pt x="2733" y="1410"/>
                      <a:pt x="2733" y="1410"/>
                    </a:cubicBezTo>
                    <a:cubicBezTo>
                      <a:pt x="2732" y="1401"/>
                      <a:pt x="2731" y="1391"/>
                      <a:pt x="2730" y="1382"/>
                    </a:cubicBezTo>
                    <a:cubicBezTo>
                      <a:pt x="2730" y="1379"/>
                      <a:pt x="2729" y="1377"/>
                      <a:pt x="2729" y="1374"/>
                    </a:cubicBezTo>
                    <a:cubicBezTo>
                      <a:pt x="2725" y="1340"/>
                      <a:pt x="2719" y="1307"/>
                      <a:pt x="2711" y="1273"/>
                    </a:cubicBezTo>
                    <a:cubicBezTo>
                      <a:pt x="2709" y="1264"/>
                      <a:pt x="2709" y="1264"/>
                      <a:pt x="2709" y="1264"/>
                    </a:cubicBezTo>
                    <a:moveTo>
                      <a:pt x="371" y="1270"/>
                    </a:moveTo>
                    <a:cubicBezTo>
                      <a:pt x="379" y="1235"/>
                      <a:pt x="388" y="1200"/>
                      <a:pt x="400" y="1165"/>
                    </a:cubicBezTo>
                    <a:cubicBezTo>
                      <a:pt x="573" y="1226"/>
                      <a:pt x="573" y="1226"/>
                      <a:pt x="573" y="1226"/>
                    </a:cubicBezTo>
                    <a:cubicBezTo>
                      <a:pt x="564" y="1255"/>
                      <a:pt x="556" y="1285"/>
                      <a:pt x="549" y="1315"/>
                    </a:cubicBezTo>
                    <a:cubicBezTo>
                      <a:pt x="408" y="1287"/>
                      <a:pt x="408" y="1287"/>
                      <a:pt x="408" y="1287"/>
                    </a:cubicBezTo>
                    <a:cubicBezTo>
                      <a:pt x="375" y="1281"/>
                      <a:pt x="375" y="1281"/>
                      <a:pt x="375" y="1281"/>
                    </a:cubicBezTo>
                    <a:cubicBezTo>
                      <a:pt x="369" y="1280"/>
                      <a:pt x="369" y="1280"/>
                      <a:pt x="369" y="1280"/>
                    </a:cubicBezTo>
                    <a:cubicBezTo>
                      <a:pt x="369" y="1279"/>
                      <a:pt x="369" y="1279"/>
                      <a:pt x="369" y="1278"/>
                    </a:cubicBezTo>
                    <a:cubicBezTo>
                      <a:pt x="369" y="1275"/>
                      <a:pt x="370" y="1273"/>
                      <a:pt x="371" y="1270"/>
                    </a:cubicBezTo>
                    <a:moveTo>
                      <a:pt x="388" y="1142"/>
                    </a:moveTo>
                    <a:cubicBezTo>
                      <a:pt x="385" y="1150"/>
                      <a:pt x="385" y="1150"/>
                      <a:pt x="385" y="1150"/>
                    </a:cubicBezTo>
                    <a:cubicBezTo>
                      <a:pt x="373" y="1187"/>
                      <a:pt x="363" y="1225"/>
                      <a:pt x="354" y="1262"/>
                    </a:cubicBezTo>
                    <a:cubicBezTo>
                      <a:pt x="353" y="1265"/>
                      <a:pt x="353" y="1267"/>
                      <a:pt x="352" y="1270"/>
                    </a:cubicBezTo>
                    <a:cubicBezTo>
                      <a:pt x="351" y="1275"/>
                      <a:pt x="350" y="1280"/>
                      <a:pt x="349" y="1285"/>
                    </a:cubicBezTo>
                    <a:cubicBezTo>
                      <a:pt x="347" y="1294"/>
                      <a:pt x="347" y="1294"/>
                      <a:pt x="347" y="1294"/>
                    </a:cubicBezTo>
                    <a:cubicBezTo>
                      <a:pt x="356" y="1296"/>
                      <a:pt x="356" y="1296"/>
                      <a:pt x="356" y="1296"/>
                    </a:cubicBezTo>
                    <a:cubicBezTo>
                      <a:pt x="358" y="1287"/>
                      <a:pt x="358" y="1287"/>
                      <a:pt x="358" y="1287"/>
                    </a:cubicBezTo>
                    <a:cubicBezTo>
                      <a:pt x="356" y="1296"/>
                      <a:pt x="356" y="1296"/>
                      <a:pt x="356" y="1296"/>
                    </a:cubicBezTo>
                    <a:cubicBezTo>
                      <a:pt x="446" y="1313"/>
                      <a:pt x="446" y="1313"/>
                      <a:pt x="446" y="1313"/>
                    </a:cubicBezTo>
                    <a:cubicBezTo>
                      <a:pt x="483" y="1321"/>
                      <a:pt x="483" y="1321"/>
                      <a:pt x="483" y="1321"/>
                    </a:cubicBezTo>
                    <a:cubicBezTo>
                      <a:pt x="563" y="1336"/>
                      <a:pt x="563" y="1336"/>
                      <a:pt x="563" y="1336"/>
                    </a:cubicBezTo>
                    <a:cubicBezTo>
                      <a:pt x="565" y="1328"/>
                      <a:pt x="565" y="1328"/>
                      <a:pt x="565" y="1328"/>
                    </a:cubicBezTo>
                    <a:cubicBezTo>
                      <a:pt x="572" y="1293"/>
                      <a:pt x="581" y="1258"/>
                      <a:pt x="593" y="1225"/>
                    </a:cubicBezTo>
                    <a:cubicBezTo>
                      <a:pt x="593" y="1224"/>
                      <a:pt x="593" y="1223"/>
                      <a:pt x="593" y="1223"/>
                    </a:cubicBezTo>
                    <a:cubicBezTo>
                      <a:pt x="595" y="1217"/>
                      <a:pt x="595" y="1217"/>
                      <a:pt x="595" y="1217"/>
                    </a:cubicBezTo>
                    <a:cubicBezTo>
                      <a:pt x="596" y="1214"/>
                      <a:pt x="596" y="1214"/>
                      <a:pt x="596" y="1214"/>
                    </a:cubicBezTo>
                    <a:cubicBezTo>
                      <a:pt x="547" y="1197"/>
                      <a:pt x="547" y="1197"/>
                      <a:pt x="547" y="1197"/>
                    </a:cubicBezTo>
                    <a:cubicBezTo>
                      <a:pt x="451" y="1163"/>
                      <a:pt x="451" y="1163"/>
                      <a:pt x="451" y="1163"/>
                    </a:cubicBezTo>
                    <a:cubicBezTo>
                      <a:pt x="388" y="1142"/>
                      <a:pt x="388" y="1142"/>
                      <a:pt x="388" y="1142"/>
                    </a:cubicBezTo>
                    <a:moveTo>
                      <a:pt x="2695" y="1243"/>
                    </a:moveTo>
                    <a:cubicBezTo>
                      <a:pt x="2695" y="1243"/>
                      <a:pt x="2695" y="1243"/>
                      <a:pt x="2695" y="1243"/>
                    </a:cubicBezTo>
                    <a:cubicBezTo>
                      <a:pt x="2693" y="1234"/>
                      <a:pt x="2693" y="1234"/>
                      <a:pt x="2693" y="1234"/>
                    </a:cubicBezTo>
                    <a:cubicBezTo>
                      <a:pt x="2695" y="1243"/>
                      <a:pt x="2695" y="1243"/>
                      <a:pt x="2695" y="1243"/>
                    </a:cubicBezTo>
                    <a:cubicBezTo>
                      <a:pt x="2704" y="1241"/>
                      <a:pt x="2704" y="1241"/>
                      <a:pt x="2704" y="1241"/>
                    </a:cubicBezTo>
                    <a:cubicBezTo>
                      <a:pt x="2695" y="1243"/>
                      <a:pt x="2695" y="1243"/>
                      <a:pt x="2695" y="1243"/>
                    </a:cubicBezTo>
                    <a:moveTo>
                      <a:pt x="2483" y="1189"/>
                    </a:moveTo>
                    <a:cubicBezTo>
                      <a:pt x="2649" y="1124"/>
                      <a:pt x="2649" y="1124"/>
                      <a:pt x="2649" y="1124"/>
                    </a:cubicBezTo>
                    <a:cubicBezTo>
                      <a:pt x="2662" y="1161"/>
                      <a:pt x="2674" y="1198"/>
                      <a:pt x="2684" y="1236"/>
                    </a:cubicBezTo>
                    <a:cubicBezTo>
                      <a:pt x="2511" y="1277"/>
                      <a:pt x="2511" y="1277"/>
                      <a:pt x="2511" y="1277"/>
                    </a:cubicBezTo>
                    <a:cubicBezTo>
                      <a:pt x="2503" y="1248"/>
                      <a:pt x="2494" y="1218"/>
                      <a:pt x="2483" y="1189"/>
                    </a:cubicBezTo>
                    <a:moveTo>
                      <a:pt x="2659" y="1100"/>
                    </a:moveTo>
                    <a:cubicBezTo>
                      <a:pt x="2460" y="1179"/>
                      <a:pt x="2460" y="1179"/>
                      <a:pt x="2460" y="1179"/>
                    </a:cubicBezTo>
                    <a:cubicBezTo>
                      <a:pt x="2463" y="1187"/>
                      <a:pt x="2463" y="1187"/>
                      <a:pt x="2463" y="1187"/>
                    </a:cubicBezTo>
                    <a:cubicBezTo>
                      <a:pt x="2464" y="1190"/>
                      <a:pt x="2465" y="1193"/>
                      <a:pt x="2466" y="1195"/>
                    </a:cubicBezTo>
                    <a:cubicBezTo>
                      <a:pt x="2478" y="1227"/>
                      <a:pt x="2488" y="1258"/>
                      <a:pt x="2496" y="1290"/>
                    </a:cubicBezTo>
                    <a:cubicBezTo>
                      <a:pt x="2498" y="1299"/>
                      <a:pt x="2498" y="1299"/>
                      <a:pt x="2498" y="1299"/>
                    </a:cubicBezTo>
                    <a:cubicBezTo>
                      <a:pt x="2587" y="1278"/>
                      <a:pt x="2587" y="1278"/>
                      <a:pt x="2587" y="1278"/>
                    </a:cubicBezTo>
                    <a:cubicBezTo>
                      <a:pt x="2665" y="1259"/>
                      <a:pt x="2665" y="1259"/>
                      <a:pt x="2665" y="1259"/>
                    </a:cubicBezTo>
                    <a:cubicBezTo>
                      <a:pt x="2706" y="1250"/>
                      <a:pt x="2706" y="1250"/>
                      <a:pt x="2706" y="1250"/>
                    </a:cubicBezTo>
                    <a:cubicBezTo>
                      <a:pt x="2705" y="1245"/>
                      <a:pt x="2705" y="1245"/>
                      <a:pt x="2705" y="1245"/>
                    </a:cubicBezTo>
                    <a:cubicBezTo>
                      <a:pt x="2704" y="1241"/>
                      <a:pt x="2704" y="1241"/>
                      <a:pt x="2704" y="1241"/>
                    </a:cubicBezTo>
                    <a:cubicBezTo>
                      <a:pt x="2703" y="1239"/>
                      <a:pt x="2703" y="1238"/>
                      <a:pt x="2703" y="1237"/>
                    </a:cubicBezTo>
                    <a:cubicBezTo>
                      <a:pt x="2692" y="1193"/>
                      <a:pt x="2678" y="1151"/>
                      <a:pt x="2662" y="1109"/>
                    </a:cubicBezTo>
                    <a:cubicBezTo>
                      <a:pt x="2659" y="1100"/>
                      <a:pt x="2659" y="1100"/>
                      <a:pt x="2659" y="1100"/>
                    </a:cubicBezTo>
                    <a:moveTo>
                      <a:pt x="417" y="1116"/>
                    </a:moveTo>
                    <a:cubicBezTo>
                      <a:pt x="431" y="1079"/>
                      <a:pt x="447" y="1043"/>
                      <a:pt x="464" y="1007"/>
                    </a:cubicBezTo>
                    <a:cubicBezTo>
                      <a:pt x="627" y="1092"/>
                      <a:pt x="627" y="1092"/>
                      <a:pt x="627" y="1092"/>
                    </a:cubicBezTo>
                    <a:cubicBezTo>
                      <a:pt x="614" y="1120"/>
                      <a:pt x="601" y="1148"/>
                      <a:pt x="590" y="1177"/>
                    </a:cubicBezTo>
                    <a:cubicBezTo>
                      <a:pt x="417" y="1116"/>
                      <a:pt x="417" y="1116"/>
                      <a:pt x="417" y="1116"/>
                    </a:cubicBezTo>
                    <a:moveTo>
                      <a:pt x="456" y="982"/>
                    </a:moveTo>
                    <a:cubicBezTo>
                      <a:pt x="452" y="991"/>
                      <a:pt x="452" y="991"/>
                      <a:pt x="452" y="991"/>
                    </a:cubicBezTo>
                    <a:cubicBezTo>
                      <a:pt x="431" y="1033"/>
                      <a:pt x="413" y="1075"/>
                      <a:pt x="397" y="1119"/>
                    </a:cubicBezTo>
                    <a:cubicBezTo>
                      <a:pt x="393" y="1127"/>
                      <a:pt x="393" y="1127"/>
                      <a:pt x="393" y="1127"/>
                    </a:cubicBezTo>
                    <a:cubicBezTo>
                      <a:pt x="402" y="1130"/>
                      <a:pt x="402" y="1130"/>
                      <a:pt x="402" y="1130"/>
                    </a:cubicBezTo>
                    <a:cubicBezTo>
                      <a:pt x="405" y="1122"/>
                      <a:pt x="405" y="1122"/>
                      <a:pt x="405" y="1122"/>
                    </a:cubicBezTo>
                    <a:cubicBezTo>
                      <a:pt x="402" y="1130"/>
                      <a:pt x="402" y="1130"/>
                      <a:pt x="402" y="1130"/>
                    </a:cubicBezTo>
                    <a:cubicBezTo>
                      <a:pt x="601" y="1200"/>
                      <a:pt x="601" y="1200"/>
                      <a:pt x="601" y="1200"/>
                    </a:cubicBezTo>
                    <a:cubicBezTo>
                      <a:pt x="604" y="1192"/>
                      <a:pt x="604" y="1192"/>
                      <a:pt x="604" y="1192"/>
                    </a:cubicBezTo>
                    <a:cubicBezTo>
                      <a:pt x="617" y="1158"/>
                      <a:pt x="631" y="1124"/>
                      <a:pt x="647" y="1092"/>
                    </a:cubicBezTo>
                    <a:cubicBezTo>
                      <a:pt x="651" y="1084"/>
                      <a:pt x="651" y="1084"/>
                      <a:pt x="651" y="1084"/>
                    </a:cubicBezTo>
                    <a:cubicBezTo>
                      <a:pt x="456" y="982"/>
                      <a:pt x="456" y="982"/>
                      <a:pt x="456" y="982"/>
                    </a:cubicBezTo>
                    <a:moveTo>
                      <a:pt x="2642" y="1081"/>
                    </a:moveTo>
                    <a:cubicBezTo>
                      <a:pt x="2642" y="1081"/>
                      <a:pt x="2642" y="1081"/>
                      <a:pt x="2642" y="1081"/>
                    </a:cubicBezTo>
                    <a:cubicBezTo>
                      <a:pt x="2638" y="1072"/>
                      <a:pt x="2638" y="1072"/>
                      <a:pt x="2638" y="1072"/>
                    </a:cubicBezTo>
                    <a:cubicBezTo>
                      <a:pt x="2642" y="1081"/>
                      <a:pt x="2642" y="1081"/>
                      <a:pt x="2642" y="1081"/>
                    </a:cubicBezTo>
                    <a:cubicBezTo>
                      <a:pt x="2650" y="1077"/>
                      <a:pt x="2650" y="1077"/>
                      <a:pt x="2650" y="1077"/>
                    </a:cubicBezTo>
                    <a:cubicBezTo>
                      <a:pt x="2642" y="1081"/>
                      <a:pt x="2642" y="1081"/>
                      <a:pt x="2642" y="1081"/>
                    </a:cubicBezTo>
                    <a:moveTo>
                      <a:pt x="2424" y="1058"/>
                    </a:moveTo>
                    <a:cubicBezTo>
                      <a:pt x="2579" y="969"/>
                      <a:pt x="2579" y="969"/>
                      <a:pt x="2579" y="969"/>
                    </a:cubicBezTo>
                    <a:cubicBezTo>
                      <a:pt x="2598" y="1004"/>
                      <a:pt x="2615" y="1039"/>
                      <a:pt x="2630" y="1076"/>
                    </a:cubicBezTo>
                    <a:cubicBezTo>
                      <a:pt x="2464" y="1141"/>
                      <a:pt x="2464" y="1141"/>
                      <a:pt x="2464" y="1141"/>
                    </a:cubicBezTo>
                    <a:cubicBezTo>
                      <a:pt x="2452" y="1112"/>
                      <a:pt x="2439" y="1085"/>
                      <a:pt x="2424" y="1058"/>
                    </a:cubicBezTo>
                    <a:moveTo>
                      <a:pt x="2586" y="944"/>
                    </a:moveTo>
                    <a:cubicBezTo>
                      <a:pt x="2400" y="1051"/>
                      <a:pt x="2400" y="1051"/>
                      <a:pt x="2400" y="1051"/>
                    </a:cubicBezTo>
                    <a:cubicBezTo>
                      <a:pt x="2404" y="1058"/>
                      <a:pt x="2404" y="1058"/>
                      <a:pt x="2404" y="1058"/>
                    </a:cubicBezTo>
                    <a:cubicBezTo>
                      <a:pt x="2421" y="1090"/>
                      <a:pt x="2437" y="1122"/>
                      <a:pt x="2451" y="1156"/>
                    </a:cubicBezTo>
                    <a:cubicBezTo>
                      <a:pt x="2454" y="1165"/>
                      <a:pt x="2454" y="1165"/>
                      <a:pt x="2454" y="1165"/>
                    </a:cubicBezTo>
                    <a:cubicBezTo>
                      <a:pt x="2654" y="1086"/>
                      <a:pt x="2654" y="1086"/>
                      <a:pt x="2654" y="1086"/>
                    </a:cubicBezTo>
                    <a:cubicBezTo>
                      <a:pt x="2650" y="1077"/>
                      <a:pt x="2650" y="1077"/>
                      <a:pt x="2650" y="1077"/>
                    </a:cubicBezTo>
                    <a:cubicBezTo>
                      <a:pt x="2633" y="1035"/>
                      <a:pt x="2613" y="993"/>
                      <a:pt x="2591" y="952"/>
                    </a:cubicBezTo>
                    <a:cubicBezTo>
                      <a:pt x="2586" y="944"/>
                      <a:pt x="2586" y="944"/>
                      <a:pt x="2586" y="944"/>
                    </a:cubicBezTo>
                    <a:moveTo>
                      <a:pt x="488" y="961"/>
                    </a:moveTo>
                    <a:cubicBezTo>
                      <a:pt x="507" y="926"/>
                      <a:pt x="528" y="892"/>
                      <a:pt x="550" y="860"/>
                    </a:cubicBezTo>
                    <a:cubicBezTo>
                      <a:pt x="700" y="967"/>
                      <a:pt x="700" y="967"/>
                      <a:pt x="700" y="967"/>
                    </a:cubicBezTo>
                    <a:cubicBezTo>
                      <a:pt x="682" y="993"/>
                      <a:pt x="666" y="1019"/>
                      <a:pt x="651" y="1046"/>
                    </a:cubicBezTo>
                    <a:cubicBezTo>
                      <a:pt x="488" y="961"/>
                      <a:pt x="488" y="961"/>
                      <a:pt x="488" y="961"/>
                    </a:cubicBezTo>
                    <a:moveTo>
                      <a:pt x="543" y="855"/>
                    </a:moveTo>
                    <a:cubicBezTo>
                      <a:pt x="548" y="847"/>
                      <a:pt x="548" y="847"/>
                      <a:pt x="548" y="847"/>
                    </a:cubicBezTo>
                    <a:cubicBezTo>
                      <a:pt x="543" y="855"/>
                      <a:pt x="543" y="855"/>
                      <a:pt x="543" y="855"/>
                    </a:cubicBezTo>
                    <a:moveTo>
                      <a:pt x="546" y="834"/>
                    </a:moveTo>
                    <a:cubicBezTo>
                      <a:pt x="541" y="842"/>
                      <a:pt x="541" y="842"/>
                      <a:pt x="541" y="842"/>
                    </a:cubicBezTo>
                    <a:cubicBezTo>
                      <a:pt x="514" y="880"/>
                      <a:pt x="490" y="919"/>
                      <a:pt x="468" y="961"/>
                    </a:cubicBezTo>
                    <a:cubicBezTo>
                      <a:pt x="463" y="969"/>
                      <a:pt x="463" y="969"/>
                      <a:pt x="463" y="969"/>
                    </a:cubicBezTo>
                    <a:cubicBezTo>
                      <a:pt x="658" y="1070"/>
                      <a:pt x="658" y="1070"/>
                      <a:pt x="658" y="1070"/>
                    </a:cubicBezTo>
                    <a:cubicBezTo>
                      <a:pt x="663" y="1063"/>
                      <a:pt x="663" y="1063"/>
                      <a:pt x="663" y="1063"/>
                    </a:cubicBezTo>
                    <a:cubicBezTo>
                      <a:pt x="680" y="1031"/>
                      <a:pt x="699" y="1000"/>
                      <a:pt x="720" y="970"/>
                    </a:cubicBezTo>
                    <a:cubicBezTo>
                      <a:pt x="725" y="963"/>
                      <a:pt x="725" y="963"/>
                      <a:pt x="725" y="963"/>
                    </a:cubicBezTo>
                    <a:cubicBezTo>
                      <a:pt x="546" y="834"/>
                      <a:pt x="546" y="834"/>
                      <a:pt x="546" y="834"/>
                    </a:cubicBezTo>
                    <a:moveTo>
                      <a:pt x="2566" y="928"/>
                    </a:moveTo>
                    <a:cubicBezTo>
                      <a:pt x="2566" y="928"/>
                      <a:pt x="2566" y="928"/>
                      <a:pt x="2566" y="928"/>
                    </a:cubicBezTo>
                    <a:cubicBezTo>
                      <a:pt x="2562" y="920"/>
                      <a:pt x="2562" y="920"/>
                      <a:pt x="2562" y="920"/>
                    </a:cubicBezTo>
                    <a:cubicBezTo>
                      <a:pt x="2566" y="928"/>
                      <a:pt x="2566" y="928"/>
                      <a:pt x="2566" y="928"/>
                    </a:cubicBezTo>
                    <a:cubicBezTo>
                      <a:pt x="2574" y="923"/>
                      <a:pt x="2574" y="923"/>
                      <a:pt x="2574" y="923"/>
                    </a:cubicBezTo>
                    <a:cubicBezTo>
                      <a:pt x="2566" y="928"/>
                      <a:pt x="2566" y="928"/>
                      <a:pt x="2566" y="928"/>
                    </a:cubicBezTo>
                    <a:moveTo>
                      <a:pt x="2347" y="936"/>
                    </a:moveTo>
                    <a:cubicBezTo>
                      <a:pt x="2488" y="826"/>
                      <a:pt x="2488" y="826"/>
                      <a:pt x="2488" y="826"/>
                    </a:cubicBezTo>
                    <a:cubicBezTo>
                      <a:pt x="2512" y="858"/>
                      <a:pt x="2534" y="891"/>
                      <a:pt x="2554" y="924"/>
                    </a:cubicBezTo>
                    <a:cubicBezTo>
                      <a:pt x="2399" y="1013"/>
                      <a:pt x="2399" y="1013"/>
                      <a:pt x="2399" y="1013"/>
                    </a:cubicBezTo>
                    <a:cubicBezTo>
                      <a:pt x="2383" y="986"/>
                      <a:pt x="2366" y="961"/>
                      <a:pt x="2347" y="936"/>
                    </a:cubicBezTo>
                    <a:moveTo>
                      <a:pt x="2492" y="800"/>
                    </a:moveTo>
                    <a:cubicBezTo>
                      <a:pt x="2322" y="933"/>
                      <a:pt x="2322" y="933"/>
                      <a:pt x="2322" y="933"/>
                    </a:cubicBezTo>
                    <a:cubicBezTo>
                      <a:pt x="2328" y="940"/>
                      <a:pt x="2328" y="940"/>
                      <a:pt x="2328" y="940"/>
                    </a:cubicBezTo>
                    <a:cubicBezTo>
                      <a:pt x="2349" y="968"/>
                      <a:pt x="2369" y="998"/>
                      <a:pt x="2388" y="1030"/>
                    </a:cubicBezTo>
                    <a:cubicBezTo>
                      <a:pt x="2392" y="1037"/>
                      <a:pt x="2392" y="1037"/>
                      <a:pt x="2392" y="1037"/>
                    </a:cubicBezTo>
                    <a:cubicBezTo>
                      <a:pt x="2579" y="931"/>
                      <a:pt x="2579" y="931"/>
                      <a:pt x="2579" y="931"/>
                    </a:cubicBezTo>
                    <a:cubicBezTo>
                      <a:pt x="2574" y="923"/>
                      <a:pt x="2574" y="923"/>
                      <a:pt x="2574" y="923"/>
                    </a:cubicBezTo>
                    <a:cubicBezTo>
                      <a:pt x="2551" y="883"/>
                      <a:pt x="2525" y="845"/>
                      <a:pt x="2497" y="808"/>
                    </a:cubicBezTo>
                    <a:cubicBezTo>
                      <a:pt x="2492" y="800"/>
                      <a:pt x="2492" y="800"/>
                      <a:pt x="2492" y="800"/>
                    </a:cubicBezTo>
                    <a:moveTo>
                      <a:pt x="581" y="818"/>
                    </a:moveTo>
                    <a:cubicBezTo>
                      <a:pt x="605" y="786"/>
                      <a:pt x="630" y="756"/>
                      <a:pt x="657" y="727"/>
                    </a:cubicBezTo>
                    <a:cubicBezTo>
                      <a:pt x="789" y="854"/>
                      <a:pt x="789" y="854"/>
                      <a:pt x="789" y="854"/>
                    </a:cubicBezTo>
                    <a:cubicBezTo>
                      <a:pt x="768" y="877"/>
                      <a:pt x="748" y="901"/>
                      <a:pt x="730" y="925"/>
                    </a:cubicBezTo>
                    <a:cubicBezTo>
                      <a:pt x="581" y="818"/>
                      <a:pt x="581" y="818"/>
                      <a:pt x="581" y="818"/>
                    </a:cubicBezTo>
                    <a:moveTo>
                      <a:pt x="650" y="720"/>
                    </a:moveTo>
                    <a:cubicBezTo>
                      <a:pt x="656" y="714"/>
                      <a:pt x="656" y="714"/>
                      <a:pt x="656" y="714"/>
                    </a:cubicBezTo>
                    <a:cubicBezTo>
                      <a:pt x="650" y="720"/>
                      <a:pt x="650" y="720"/>
                      <a:pt x="650" y="720"/>
                    </a:cubicBezTo>
                    <a:moveTo>
                      <a:pt x="656" y="701"/>
                    </a:moveTo>
                    <a:cubicBezTo>
                      <a:pt x="650" y="707"/>
                      <a:pt x="650" y="707"/>
                      <a:pt x="650" y="707"/>
                    </a:cubicBezTo>
                    <a:cubicBezTo>
                      <a:pt x="618" y="741"/>
                      <a:pt x="588" y="777"/>
                      <a:pt x="560" y="815"/>
                    </a:cubicBezTo>
                    <a:cubicBezTo>
                      <a:pt x="555" y="822"/>
                      <a:pt x="555" y="822"/>
                      <a:pt x="555" y="822"/>
                    </a:cubicBezTo>
                    <a:cubicBezTo>
                      <a:pt x="734" y="950"/>
                      <a:pt x="734" y="950"/>
                      <a:pt x="734" y="950"/>
                    </a:cubicBezTo>
                    <a:cubicBezTo>
                      <a:pt x="739" y="943"/>
                      <a:pt x="739" y="943"/>
                      <a:pt x="739" y="943"/>
                    </a:cubicBezTo>
                    <a:cubicBezTo>
                      <a:pt x="761" y="914"/>
                      <a:pt x="784" y="886"/>
                      <a:pt x="808" y="860"/>
                    </a:cubicBezTo>
                    <a:cubicBezTo>
                      <a:pt x="815" y="853"/>
                      <a:pt x="815" y="853"/>
                      <a:pt x="815" y="853"/>
                    </a:cubicBezTo>
                    <a:cubicBezTo>
                      <a:pt x="656" y="701"/>
                      <a:pt x="656" y="701"/>
                      <a:pt x="656" y="701"/>
                    </a:cubicBezTo>
                    <a:moveTo>
                      <a:pt x="2470" y="787"/>
                    </a:moveTo>
                    <a:cubicBezTo>
                      <a:pt x="2470" y="787"/>
                      <a:pt x="2470" y="787"/>
                      <a:pt x="2470" y="787"/>
                    </a:cubicBezTo>
                    <a:cubicBezTo>
                      <a:pt x="2464" y="779"/>
                      <a:pt x="2464" y="779"/>
                      <a:pt x="2464" y="779"/>
                    </a:cubicBezTo>
                    <a:cubicBezTo>
                      <a:pt x="2470" y="787"/>
                      <a:pt x="2470" y="787"/>
                      <a:pt x="2470" y="787"/>
                    </a:cubicBezTo>
                    <a:cubicBezTo>
                      <a:pt x="2477" y="781"/>
                      <a:pt x="2477" y="781"/>
                      <a:pt x="2477" y="781"/>
                    </a:cubicBezTo>
                    <a:cubicBezTo>
                      <a:pt x="2470" y="787"/>
                      <a:pt x="2470" y="787"/>
                      <a:pt x="2470" y="787"/>
                    </a:cubicBezTo>
                    <a:moveTo>
                      <a:pt x="2254" y="826"/>
                    </a:moveTo>
                    <a:cubicBezTo>
                      <a:pt x="2378" y="697"/>
                      <a:pt x="2378" y="697"/>
                      <a:pt x="2378" y="697"/>
                    </a:cubicBezTo>
                    <a:cubicBezTo>
                      <a:pt x="2406" y="725"/>
                      <a:pt x="2432" y="755"/>
                      <a:pt x="2457" y="785"/>
                    </a:cubicBezTo>
                    <a:cubicBezTo>
                      <a:pt x="2454" y="787"/>
                      <a:pt x="2454" y="787"/>
                      <a:pt x="2454" y="787"/>
                    </a:cubicBezTo>
                    <a:cubicBezTo>
                      <a:pt x="2435" y="802"/>
                      <a:pt x="2435" y="802"/>
                      <a:pt x="2435" y="802"/>
                    </a:cubicBezTo>
                    <a:cubicBezTo>
                      <a:pt x="2316" y="895"/>
                      <a:pt x="2316" y="895"/>
                      <a:pt x="2316" y="895"/>
                    </a:cubicBezTo>
                    <a:cubicBezTo>
                      <a:pt x="2303" y="880"/>
                      <a:pt x="2289" y="864"/>
                      <a:pt x="2276" y="849"/>
                    </a:cubicBezTo>
                    <a:cubicBezTo>
                      <a:pt x="2274" y="847"/>
                      <a:pt x="2272" y="845"/>
                      <a:pt x="2269" y="843"/>
                    </a:cubicBezTo>
                    <a:cubicBezTo>
                      <a:pt x="2264" y="837"/>
                      <a:pt x="2259" y="832"/>
                      <a:pt x="2254" y="826"/>
                    </a:cubicBezTo>
                    <a:moveTo>
                      <a:pt x="2378" y="671"/>
                    </a:moveTo>
                    <a:cubicBezTo>
                      <a:pt x="2228" y="827"/>
                      <a:pt x="2228" y="827"/>
                      <a:pt x="2228" y="827"/>
                    </a:cubicBezTo>
                    <a:cubicBezTo>
                      <a:pt x="2235" y="833"/>
                      <a:pt x="2235" y="833"/>
                      <a:pt x="2235" y="833"/>
                    </a:cubicBezTo>
                    <a:cubicBezTo>
                      <a:pt x="2240" y="838"/>
                      <a:pt x="2244" y="843"/>
                      <a:pt x="2249" y="848"/>
                    </a:cubicBezTo>
                    <a:cubicBezTo>
                      <a:pt x="2251" y="850"/>
                      <a:pt x="2254" y="852"/>
                      <a:pt x="2256" y="855"/>
                    </a:cubicBezTo>
                    <a:cubicBezTo>
                      <a:pt x="2273" y="873"/>
                      <a:pt x="2291" y="893"/>
                      <a:pt x="2307" y="914"/>
                    </a:cubicBezTo>
                    <a:cubicBezTo>
                      <a:pt x="2313" y="921"/>
                      <a:pt x="2313" y="921"/>
                      <a:pt x="2313" y="921"/>
                    </a:cubicBezTo>
                    <a:cubicBezTo>
                      <a:pt x="2483" y="788"/>
                      <a:pt x="2483" y="788"/>
                      <a:pt x="2483" y="788"/>
                    </a:cubicBezTo>
                    <a:cubicBezTo>
                      <a:pt x="2481" y="786"/>
                      <a:pt x="2481" y="786"/>
                      <a:pt x="2481" y="786"/>
                    </a:cubicBezTo>
                    <a:cubicBezTo>
                      <a:pt x="2477" y="781"/>
                      <a:pt x="2477" y="781"/>
                      <a:pt x="2477" y="781"/>
                    </a:cubicBezTo>
                    <a:cubicBezTo>
                      <a:pt x="2476" y="781"/>
                      <a:pt x="2476" y="780"/>
                      <a:pt x="2476" y="780"/>
                    </a:cubicBezTo>
                    <a:cubicBezTo>
                      <a:pt x="2447" y="744"/>
                      <a:pt x="2417" y="710"/>
                      <a:pt x="2384" y="678"/>
                    </a:cubicBezTo>
                    <a:cubicBezTo>
                      <a:pt x="2378" y="671"/>
                      <a:pt x="2378" y="671"/>
                      <a:pt x="2378" y="671"/>
                    </a:cubicBezTo>
                    <a:moveTo>
                      <a:pt x="1534" y="601"/>
                    </a:moveTo>
                    <a:cubicBezTo>
                      <a:pt x="1428" y="601"/>
                      <a:pt x="1319" y="619"/>
                      <a:pt x="1213" y="658"/>
                    </a:cubicBezTo>
                    <a:cubicBezTo>
                      <a:pt x="1115" y="694"/>
                      <a:pt x="1027" y="744"/>
                      <a:pt x="950" y="806"/>
                    </a:cubicBezTo>
                    <a:cubicBezTo>
                      <a:pt x="947" y="808"/>
                      <a:pt x="945" y="810"/>
                      <a:pt x="942" y="812"/>
                    </a:cubicBezTo>
                    <a:cubicBezTo>
                      <a:pt x="874" y="869"/>
                      <a:pt x="814" y="934"/>
                      <a:pt x="764" y="1006"/>
                    </a:cubicBezTo>
                    <a:cubicBezTo>
                      <a:pt x="715" y="1078"/>
                      <a:pt x="676" y="1156"/>
                      <a:pt x="649" y="1238"/>
                    </a:cubicBezTo>
                    <a:cubicBezTo>
                      <a:pt x="648" y="1240"/>
                      <a:pt x="647" y="1243"/>
                      <a:pt x="646" y="1245"/>
                    </a:cubicBezTo>
                    <a:cubicBezTo>
                      <a:pt x="632" y="1287"/>
                      <a:pt x="622" y="1330"/>
                      <a:pt x="614" y="1373"/>
                    </a:cubicBezTo>
                    <a:cubicBezTo>
                      <a:pt x="613" y="1376"/>
                      <a:pt x="613" y="1378"/>
                      <a:pt x="613" y="1381"/>
                    </a:cubicBezTo>
                    <a:cubicBezTo>
                      <a:pt x="604" y="1432"/>
                      <a:pt x="600" y="1484"/>
                      <a:pt x="600" y="1536"/>
                    </a:cubicBezTo>
                    <a:cubicBezTo>
                      <a:pt x="600" y="1643"/>
                      <a:pt x="618" y="1751"/>
                      <a:pt x="657" y="1857"/>
                    </a:cubicBezTo>
                    <a:cubicBezTo>
                      <a:pt x="665" y="1854"/>
                      <a:pt x="665" y="1854"/>
                      <a:pt x="665" y="1854"/>
                    </a:cubicBezTo>
                    <a:cubicBezTo>
                      <a:pt x="674" y="1851"/>
                      <a:pt x="674" y="1851"/>
                      <a:pt x="674" y="1851"/>
                    </a:cubicBezTo>
                    <a:cubicBezTo>
                      <a:pt x="636" y="1747"/>
                      <a:pt x="618" y="1640"/>
                      <a:pt x="618" y="1536"/>
                    </a:cubicBezTo>
                    <a:cubicBezTo>
                      <a:pt x="618" y="1486"/>
                      <a:pt x="622" y="1436"/>
                      <a:pt x="630" y="1387"/>
                    </a:cubicBezTo>
                    <a:cubicBezTo>
                      <a:pt x="630" y="1385"/>
                      <a:pt x="631" y="1382"/>
                      <a:pt x="631" y="1379"/>
                    </a:cubicBezTo>
                    <a:cubicBezTo>
                      <a:pt x="639" y="1336"/>
                      <a:pt x="649" y="1293"/>
                      <a:pt x="663" y="1252"/>
                    </a:cubicBezTo>
                    <a:cubicBezTo>
                      <a:pt x="664" y="1249"/>
                      <a:pt x="665" y="1247"/>
                      <a:pt x="666" y="1244"/>
                    </a:cubicBezTo>
                    <a:cubicBezTo>
                      <a:pt x="693" y="1163"/>
                      <a:pt x="731" y="1087"/>
                      <a:pt x="779" y="1016"/>
                    </a:cubicBezTo>
                    <a:cubicBezTo>
                      <a:pt x="830" y="942"/>
                      <a:pt x="892" y="876"/>
                      <a:pt x="963" y="819"/>
                    </a:cubicBezTo>
                    <a:cubicBezTo>
                      <a:pt x="966" y="817"/>
                      <a:pt x="968" y="815"/>
                      <a:pt x="971" y="813"/>
                    </a:cubicBezTo>
                    <a:cubicBezTo>
                      <a:pt x="1044" y="756"/>
                      <a:pt x="1128" y="709"/>
                      <a:pt x="1220" y="675"/>
                    </a:cubicBezTo>
                    <a:cubicBezTo>
                      <a:pt x="1324" y="637"/>
                      <a:pt x="1430" y="619"/>
                      <a:pt x="1534" y="619"/>
                    </a:cubicBezTo>
                    <a:cubicBezTo>
                      <a:pt x="1534" y="619"/>
                      <a:pt x="1534" y="619"/>
                      <a:pt x="1534" y="619"/>
                    </a:cubicBezTo>
                    <a:cubicBezTo>
                      <a:pt x="1721" y="619"/>
                      <a:pt x="1903" y="677"/>
                      <a:pt x="2054" y="781"/>
                    </a:cubicBezTo>
                    <a:cubicBezTo>
                      <a:pt x="2092" y="807"/>
                      <a:pt x="2128" y="836"/>
                      <a:pt x="2162" y="868"/>
                    </a:cubicBezTo>
                    <a:cubicBezTo>
                      <a:pt x="2165" y="870"/>
                      <a:pt x="2167" y="872"/>
                      <a:pt x="2169" y="875"/>
                    </a:cubicBezTo>
                    <a:cubicBezTo>
                      <a:pt x="2267" y="968"/>
                      <a:pt x="2345" y="1085"/>
                      <a:pt x="2395" y="1221"/>
                    </a:cubicBezTo>
                    <a:cubicBezTo>
                      <a:pt x="2408" y="1256"/>
                      <a:pt x="2418" y="1291"/>
                      <a:pt x="2427" y="1326"/>
                    </a:cubicBezTo>
                    <a:cubicBezTo>
                      <a:pt x="2427" y="1329"/>
                      <a:pt x="2428" y="1331"/>
                      <a:pt x="2428" y="1334"/>
                    </a:cubicBezTo>
                    <a:cubicBezTo>
                      <a:pt x="2438" y="1377"/>
                      <a:pt x="2445" y="1420"/>
                      <a:pt x="2448" y="1463"/>
                    </a:cubicBezTo>
                    <a:cubicBezTo>
                      <a:pt x="2448" y="1465"/>
                      <a:pt x="2449" y="1468"/>
                      <a:pt x="2449" y="1471"/>
                    </a:cubicBezTo>
                    <a:cubicBezTo>
                      <a:pt x="2450" y="1492"/>
                      <a:pt x="2451" y="1514"/>
                      <a:pt x="2451" y="1536"/>
                    </a:cubicBezTo>
                    <a:cubicBezTo>
                      <a:pt x="2451" y="1723"/>
                      <a:pt x="2394" y="1904"/>
                      <a:pt x="2289" y="2055"/>
                    </a:cubicBezTo>
                    <a:cubicBezTo>
                      <a:pt x="2185" y="2207"/>
                      <a:pt x="2035" y="2329"/>
                      <a:pt x="1849" y="2397"/>
                    </a:cubicBezTo>
                    <a:cubicBezTo>
                      <a:pt x="1827" y="2405"/>
                      <a:pt x="1804" y="2412"/>
                      <a:pt x="1782" y="2418"/>
                    </a:cubicBezTo>
                    <a:cubicBezTo>
                      <a:pt x="1779" y="2419"/>
                      <a:pt x="1776" y="2420"/>
                      <a:pt x="1773" y="2421"/>
                    </a:cubicBezTo>
                    <a:cubicBezTo>
                      <a:pt x="1694" y="2442"/>
                      <a:pt x="1614" y="2453"/>
                      <a:pt x="1535" y="2453"/>
                    </a:cubicBezTo>
                    <a:cubicBezTo>
                      <a:pt x="1535" y="2453"/>
                      <a:pt x="1535" y="2453"/>
                      <a:pt x="1535" y="2453"/>
                    </a:cubicBezTo>
                    <a:cubicBezTo>
                      <a:pt x="1459" y="2453"/>
                      <a:pt x="1384" y="2443"/>
                      <a:pt x="1311" y="2425"/>
                    </a:cubicBezTo>
                    <a:cubicBezTo>
                      <a:pt x="1308" y="2424"/>
                      <a:pt x="1305" y="2423"/>
                      <a:pt x="1302" y="2423"/>
                    </a:cubicBezTo>
                    <a:cubicBezTo>
                      <a:pt x="1200" y="2396"/>
                      <a:pt x="1102" y="2351"/>
                      <a:pt x="1015" y="2291"/>
                    </a:cubicBezTo>
                    <a:cubicBezTo>
                      <a:pt x="863" y="2187"/>
                      <a:pt x="742" y="2036"/>
                      <a:pt x="674" y="1851"/>
                    </a:cubicBezTo>
                    <a:cubicBezTo>
                      <a:pt x="665" y="1854"/>
                      <a:pt x="665" y="1854"/>
                      <a:pt x="665" y="1854"/>
                    </a:cubicBezTo>
                    <a:cubicBezTo>
                      <a:pt x="657" y="1857"/>
                      <a:pt x="657" y="1857"/>
                      <a:pt x="657" y="1857"/>
                    </a:cubicBezTo>
                    <a:cubicBezTo>
                      <a:pt x="726" y="2046"/>
                      <a:pt x="850" y="2200"/>
                      <a:pt x="1005" y="2306"/>
                    </a:cubicBezTo>
                    <a:cubicBezTo>
                      <a:pt x="1091" y="2366"/>
                      <a:pt x="1188" y="2410"/>
                      <a:pt x="1290" y="2438"/>
                    </a:cubicBezTo>
                    <a:cubicBezTo>
                      <a:pt x="1292" y="2439"/>
                      <a:pt x="1295" y="2439"/>
                      <a:pt x="1298" y="2440"/>
                    </a:cubicBezTo>
                    <a:cubicBezTo>
                      <a:pt x="1375" y="2460"/>
                      <a:pt x="1454" y="2471"/>
                      <a:pt x="1535" y="2471"/>
                    </a:cubicBezTo>
                    <a:cubicBezTo>
                      <a:pt x="1618" y="2471"/>
                      <a:pt x="1703" y="2459"/>
                      <a:pt x="1787" y="2436"/>
                    </a:cubicBezTo>
                    <a:cubicBezTo>
                      <a:pt x="1789" y="2435"/>
                      <a:pt x="1792" y="2434"/>
                      <a:pt x="1795" y="2434"/>
                    </a:cubicBezTo>
                    <a:cubicBezTo>
                      <a:pt x="1815" y="2428"/>
                      <a:pt x="1835" y="2421"/>
                      <a:pt x="1855" y="2414"/>
                    </a:cubicBezTo>
                    <a:cubicBezTo>
                      <a:pt x="2045" y="2344"/>
                      <a:pt x="2198" y="2220"/>
                      <a:pt x="2304" y="2066"/>
                    </a:cubicBezTo>
                    <a:cubicBezTo>
                      <a:pt x="2411" y="1911"/>
                      <a:pt x="2469" y="1726"/>
                      <a:pt x="2469" y="1536"/>
                    </a:cubicBezTo>
                    <a:cubicBezTo>
                      <a:pt x="2469" y="1513"/>
                      <a:pt x="2468" y="1489"/>
                      <a:pt x="2467" y="1466"/>
                    </a:cubicBezTo>
                    <a:cubicBezTo>
                      <a:pt x="2466" y="1463"/>
                      <a:pt x="2466" y="1461"/>
                      <a:pt x="2466" y="1458"/>
                    </a:cubicBezTo>
                    <a:cubicBezTo>
                      <a:pt x="2462" y="1415"/>
                      <a:pt x="2456" y="1372"/>
                      <a:pt x="2446" y="1329"/>
                    </a:cubicBezTo>
                    <a:cubicBezTo>
                      <a:pt x="2445" y="1326"/>
                      <a:pt x="2445" y="1324"/>
                      <a:pt x="2444" y="1321"/>
                    </a:cubicBezTo>
                    <a:cubicBezTo>
                      <a:pt x="2436" y="1286"/>
                      <a:pt x="2425" y="1250"/>
                      <a:pt x="2412" y="1215"/>
                    </a:cubicBezTo>
                    <a:cubicBezTo>
                      <a:pt x="2363" y="1080"/>
                      <a:pt x="2286" y="964"/>
                      <a:pt x="2191" y="870"/>
                    </a:cubicBezTo>
                    <a:cubicBezTo>
                      <a:pt x="2188" y="868"/>
                      <a:pt x="2186" y="865"/>
                      <a:pt x="2184" y="863"/>
                    </a:cubicBezTo>
                    <a:cubicBezTo>
                      <a:pt x="2146" y="827"/>
                      <a:pt x="2107" y="795"/>
                      <a:pt x="2064" y="766"/>
                    </a:cubicBezTo>
                    <a:cubicBezTo>
                      <a:pt x="1910" y="660"/>
                      <a:pt x="1725" y="601"/>
                      <a:pt x="1534" y="601"/>
                    </a:cubicBezTo>
                    <a:moveTo>
                      <a:pt x="692" y="689"/>
                    </a:moveTo>
                    <a:cubicBezTo>
                      <a:pt x="721" y="661"/>
                      <a:pt x="750" y="635"/>
                      <a:pt x="781" y="610"/>
                    </a:cubicBezTo>
                    <a:cubicBezTo>
                      <a:pt x="894" y="755"/>
                      <a:pt x="894" y="755"/>
                      <a:pt x="894" y="755"/>
                    </a:cubicBezTo>
                    <a:cubicBezTo>
                      <a:pt x="884" y="762"/>
                      <a:pt x="875" y="770"/>
                      <a:pt x="866" y="778"/>
                    </a:cubicBezTo>
                    <a:cubicBezTo>
                      <a:pt x="864" y="780"/>
                      <a:pt x="862" y="782"/>
                      <a:pt x="860" y="784"/>
                    </a:cubicBezTo>
                    <a:cubicBezTo>
                      <a:pt x="848" y="795"/>
                      <a:pt x="836" y="806"/>
                      <a:pt x="825" y="817"/>
                    </a:cubicBezTo>
                    <a:cubicBezTo>
                      <a:pt x="744" y="739"/>
                      <a:pt x="744" y="739"/>
                      <a:pt x="744" y="739"/>
                    </a:cubicBezTo>
                    <a:cubicBezTo>
                      <a:pt x="728" y="724"/>
                      <a:pt x="728" y="724"/>
                      <a:pt x="728" y="724"/>
                    </a:cubicBezTo>
                    <a:cubicBezTo>
                      <a:pt x="692" y="689"/>
                      <a:pt x="692" y="689"/>
                      <a:pt x="692" y="689"/>
                    </a:cubicBezTo>
                    <a:moveTo>
                      <a:pt x="784" y="584"/>
                    </a:moveTo>
                    <a:cubicBezTo>
                      <a:pt x="777" y="590"/>
                      <a:pt x="777" y="590"/>
                      <a:pt x="777" y="590"/>
                    </a:cubicBezTo>
                    <a:cubicBezTo>
                      <a:pt x="741" y="619"/>
                      <a:pt x="706" y="650"/>
                      <a:pt x="673" y="683"/>
                    </a:cubicBezTo>
                    <a:cubicBezTo>
                      <a:pt x="667" y="690"/>
                      <a:pt x="667" y="690"/>
                      <a:pt x="667" y="690"/>
                    </a:cubicBezTo>
                    <a:cubicBezTo>
                      <a:pt x="673" y="696"/>
                      <a:pt x="673" y="696"/>
                      <a:pt x="673" y="696"/>
                    </a:cubicBezTo>
                    <a:cubicBezTo>
                      <a:pt x="679" y="689"/>
                      <a:pt x="679" y="689"/>
                      <a:pt x="679" y="689"/>
                    </a:cubicBezTo>
                    <a:cubicBezTo>
                      <a:pt x="673" y="696"/>
                      <a:pt x="673" y="696"/>
                      <a:pt x="673" y="696"/>
                    </a:cubicBezTo>
                    <a:cubicBezTo>
                      <a:pt x="680" y="702"/>
                      <a:pt x="680" y="702"/>
                      <a:pt x="680" y="702"/>
                    </a:cubicBezTo>
                    <a:cubicBezTo>
                      <a:pt x="697" y="719"/>
                      <a:pt x="697" y="719"/>
                      <a:pt x="697" y="719"/>
                    </a:cubicBezTo>
                    <a:cubicBezTo>
                      <a:pt x="825" y="842"/>
                      <a:pt x="825" y="842"/>
                      <a:pt x="825" y="842"/>
                    </a:cubicBezTo>
                    <a:cubicBezTo>
                      <a:pt x="831" y="836"/>
                      <a:pt x="831" y="836"/>
                      <a:pt x="831" y="836"/>
                    </a:cubicBezTo>
                    <a:cubicBezTo>
                      <a:pt x="847" y="820"/>
                      <a:pt x="863" y="805"/>
                      <a:pt x="879" y="791"/>
                    </a:cubicBezTo>
                    <a:cubicBezTo>
                      <a:pt x="881" y="789"/>
                      <a:pt x="884" y="787"/>
                      <a:pt x="886" y="785"/>
                    </a:cubicBezTo>
                    <a:cubicBezTo>
                      <a:pt x="895" y="778"/>
                      <a:pt x="903" y="770"/>
                      <a:pt x="912" y="763"/>
                    </a:cubicBezTo>
                    <a:cubicBezTo>
                      <a:pt x="919" y="758"/>
                      <a:pt x="919" y="758"/>
                      <a:pt x="919" y="758"/>
                    </a:cubicBezTo>
                    <a:cubicBezTo>
                      <a:pt x="784" y="584"/>
                      <a:pt x="784" y="584"/>
                      <a:pt x="784" y="584"/>
                    </a:cubicBezTo>
                    <a:moveTo>
                      <a:pt x="2354" y="661"/>
                    </a:moveTo>
                    <a:cubicBezTo>
                      <a:pt x="2360" y="654"/>
                      <a:pt x="2360" y="654"/>
                      <a:pt x="2360" y="654"/>
                    </a:cubicBezTo>
                    <a:cubicBezTo>
                      <a:pt x="2354" y="661"/>
                      <a:pt x="2354" y="661"/>
                      <a:pt x="2354" y="661"/>
                    </a:cubicBezTo>
                    <a:cubicBezTo>
                      <a:pt x="2347" y="655"/>
                      <a:pt x="2347" y="655"/>
                      <a:pt x="2347" y="655"/>
                    </a:cubicBezTo>
                    <a:cubicBezTo>
                      <a:pt x="2354" y="661"/>
                      <a:pt x="2354" y="661"/>
                      <a:pt x="2354" y="661"/>
                    </a:cubicBezTo>
                    <a:moveTo>
                      <a:pt x="2145" y="731"/>
                    </a:moveTo>
                    <a:cubicBezTo>
                      <a:pt x="2250" y="585"/>
                      <a:pt x="2250" y="585"/>
                      <a:pt x="2250" y="585"/>
                    </a:cubicBezTo>
                    <a:cubicBezTo>
                      <a:pt x="2282" y="609"/>
                      <a:pt x="2312" y="635"/>
                      <a:pt x="2341" y="661"/>
                    </a:cubicBezTo>
                    <a:cubicBezTo>
                      <a:pt x="2216" y="791"/>
                      <a:pt x="2216" y="791"/>
                      <a:pt x="2216" y="791"/>
                    </a:cubicBezTo>
                    <a:cubicBezTo>
                      <a:pt x="2194" y="770"/>
                      <a:pt x="2170" y="750"/>
                      <a:pt x="2145" y="731"/>
                    </a:cubicBezTo>
                    <a:moveTo>
                      <a:pt x="2247" y="560"/>
                    </a:moveTo>
                    <a:cubicBezTo>
                      <a:pt x="2120" y="735"/>
                      <a:pt x="2120" y="735"/>
                      <a:pt x="2120" y="735"/>
                    </a:cubicBezTo>
                    <a:cubicBezTo>
                      <a:pt x="2128" y="741"/>
                      <a:pt x="2128" y="741"/>
                      <a:pt x="2128" y="741"/>
                    </a:cubicBezTo>
                    <a:cubicBezTo>
                      <a:pt x="2156" y="762"/>
                      <a:pt x="2184" y="785"/>
                      <a:pt x="2211" y="810"/>
                    </a:cubicBezTo>
                    <a:cubicBezTo>
                      <a:pt x="2217" y="816"/>
                      <a:pt x="2217" y="816"/>
                      <a:pt x="2217" y="816"/>
                    </a:cubicBezTo>
                    <a:cubicBezTo>
                      <a:pt x="2367" y="661"/>
                      <a:pt x="2367" y="661"/>
                      <a:pt x="2367" y="661"/>
                    </a:cubicBezTo>
                    <a:cubicBezTo>
                      <a:pt x="2360" y="654"/>
                      <a:pt x="2360" y="654"/>
                      <a:pt x="2360" y="654"/>
                    </a:cubicBezTo>
                    <a:cubicBezTo>
                      <a:pt x="2327" y="623"/>
                      <a:pt x="2291" y="593"/>
                      <a:pt x="2254" y="565"/>
                    </a:cubicBezTo>
                    <a:cubicBezTo>
                      <a:pt x="2247" y="560"/>
                      <a:pt x="2247" y="560"/>
                      <a:pt x="2247" y="560"/>
                    </a:cubicBezTo>
                    <a:moveTo>
                      <a:pt x="822" y="578"/>
                    </a:moveTo>
                    <a:cubicBezTo>
                      <a:pt x="854" y="555"/>
                      <a:pt x="887" y="533"/>
                      <a:pt x="921" y="512"/>
                    </a:cubicBezTo>
                    <a:cubicBezTo>
                      <a:pt x="1012" y="672"/>
                      <a:pt x="1012" y="672"/>
                      <a:pt x="1012" y="672"/>
                    </a:cubicBezTo>
                    <a:cubicBezTo>
                      <a:pt x="985" y="688"/>
                      <a:pt x="959" y="705"/>
                      <a:pt x="935" y="723"/>
                    </a:cubicBezTo>
                    <a:cubicBezTo>
                      <a:pt x="822" y="578"/>
                      <a:pt x="822" y="578"/>
                      <a:pt x="822" y="578"/>
                    </a:cubicBezTo>
                    <a:moveTo>
                      <a:pt x="916" y="504"/>
                    </a:moveTo>
                    <a:cubicBezTo>
                      <a:pt x="924" y="500"/>
                      <a:pt x="924" y="500"/>
                      <a:pt x="924" y="500"/>
                    </a:cubicBezTo>
                    <a:cubicBezTo>
                      <a:pt x="916" y="504"/>
                      <a:pt x="916" y="504"/>
                      <a:pt x="916" y="504"/>
                    </a:cubicBezTo>
                    <a:moveTo>
                      <a:pt x="927" y="487"/>
                    </a:moveTo>
                    <a:cubicBezTo>
                      <a:pt x="919" y="492"/>
                      <a:pt x="919" y="492"/>
                      <a:pt x="919" y="492"/>
                    </a:cubicBezTo>
                    <a:cubicBezTo>
                      <a:pt x="879" y="515"/>
                      <a:pt x="841" y="541"/>
                      <a:pt x="803" y="569"/>
                    </a:cubicBezTo>
                    <a:cubicBezTo>
                      <a:pt x="796" y="575"/>
                      <a:pt x="796" y="575"/>
                      <a:pt x="796" y="575"/>
                    </a:cubicBezTo>
                    <a:cubicBezTo>
                      <a:pt x="931" y="748"/>
                      <a:pt x="931" y="748"/>
                      <a:pt x="931" y="748"/>
                    </a:cubicBezTo>
                    <a:cubicBezTo>
                      <a:pt x="938" y="743"/>
                      <a:pt x="938" y="743"/>
                      <a:pt x="938" y="743"/>
                    </a:cubicBezTo>
                    <a:cubicBezTo>
                      <a:pt x="967" y="721"/>
                      <a:pt x="997" y="701"/>
                      <a:pt x="1029" y="683"/>
                    </a:cubicBezTo>
                    <a:cubicBezTo>
                      <a:pt x="1036" y="678"/>
                      <a:pt x="1036" y="678"/>
                      <a:pt x="1036" y="678"/>
                    </a:cubicBezTo>
                    <a:cubicBezTo>
                      <a:pt x="927" y="487"/>
                      <a:pt x="927" y="487"/>
                      <a:pt x="927" y="487"/>
                    </a:cubicBezTo>
                    <a:moveTo>
                      <a:pt x="2221" y="553"/>
                    </a:moveTo>
                    <a:cubicBezTo>
                      <a:pt x="2227" y="545"/>
                      <a:pt x="2227" y="545"/>
                      <a:pt x="2227" y="545"/>
                    </a:cubicBezTo>
                    <a:cubicBezTo>
                      <a:pt x="2221" y="553"/>
                      <a:pt x="2221" y="553"/>
                      <a:pt x="2221" y="553"/>
                    </a:cubicBezTo>
                    <a:cubicBezTo>
                      <a:pt x="2214" y="548"/>
                      <a:pt x="2214" y="548"/>
                      <a:pt x="2214" y="548"/>
                    </a:cubicBezTo>
                    <a:cubicBezTo>
                      <a:pt x="2221" y="553"/>
                      <a:pt x="2221" y="553"/>
                      <a:pt x="2221" y="553"/>
                    </a:cubicBezTo>
                    <a:moveTo>
                      <a:pt x="2025" y="653"/>
                    </a:moveTo>
                    <a:cubicBezTo>
                      <a:pt x="2108" y="493"/>
                      <a:pt x="2108" y="493"/>
                      <a:pt x="2108" y="493"/>
                    </a:cubicBezTo>
                    <a:cubicBezTo>
                      <a:pt x="2143" y="512"/>
                      <a:pt x="2176" y="533"/>
                      <a:pt x="2209" y="555"/>
                    </a:cubicBezTo>
                    <a:cubicBezTo>
                      <a:pt x="2104" y="701"/>
                      <a:pt x="2104" y="701"/>
                      <a:pt x="2104" y="701"/>
                    </a:cubicBezTo>
                    <a:cubicBezTo>
                      <a:pt x="2078" y="684"/>
                      <a:pt x="2052" y="668"/>
                      <a:pt x="2025" y="653"/>
                    </a:cubicBezTo>
                    <a:moveTo>
                      <a:pt x="2101" y="468"/>
                    </a:moveTo>
                    <a:cubicBezTo>
                      <a:pt x="2000" y="660"/>
                      <a:pt x="2000" y="660"/>
                      <a:pt x="2000" y="660"/>
                    </a:cubicBezTo>
                    <a:cubicBezTo>
                      <a:pt x="2008" y="665"/>
                      <a:pt x="2008" y="665"/>
                      <a:pt x="2008" y="665"/>
                    </a:cubicBezTo>
                    <a:cubicBezTo>
                      <a:pt x="2040" y="682"/>
                      <a:pt x="2071" y="701"/>
                      <a:pt x="2101" y="721"/>
                    </a:cubicBezTo>
                    <a:cubicBezTo>
                      <a:pt x="2108" y="726"/>
                      <a:pt x="2108" y="726"/>
                      <a:pt x="2108" y="726"/>
                    </a:cubicBezTo>
                    <a:cubicBezTo>
                      <a:pt x="2234" y="551"/>
                      <a:pt x="2234" y="551"/>
                      <a:pt x="2234" y="551"/>
                    </a:cubicBezTo>
                    <a:cubicBezTo>
                      <a:pt x="2227" y="545"/>
                      <a:pt x="2227" y="545"/>
                      <a:pt x="2227" y="545"/>
                    </a:cubicBezTo>
                    <a:cubicBezTo>
                      <a:pt x="2189" y="519"/>
                      <a:pt x="2150" y="495"/>
                      <a:pt x="2109" y="472"/>
                    </a:cubicBezTo>
                    <a:cubicBezTo>
                      <a:pt x="2101" y="468"/>
                      <a:pt x="2101" y="468"/>
                      <a:pt x="2101" y="468"/>
                    </a:cubicBezTo>
                    <a:moveTo>
                      <a:pt x="966" y="487"/>
                    </a:moveTo>
                    <a:cubicBezTo>
                      <a:pt x="1000" y="468"/>
                      <a:pt x="1036" y="451"/>
                      <a:pt x="1073" y="436"/>
                    </a:cubicBezTo>
                    <a:cubicBezTo>
                      <a:pt x="1140" y="606"/>
                      <a:pt x="1140" y="606"/>
                      <a:pt x="1140" y="606"/>
                    </a:cubicBezTo>
                    <a:cubicBezTo>
                      <a:pt x="1111" y="618"/>
                      <a:pt x="1083" y="631"/>
                      <a:pt x="1056" y="646"/>
                    </a:cubicBezTo>
                    <a:cubicBezTo>
                      <a:pt x="966" y="487"/>
                      <a:pt x="966" y="487"/>
                      <a:pt x="966" y="487"/>
                    </a:cubicBezTo>
                    <a:moveTo>
                      <a:pt x="1069" y="427"/>
                    </a:moveTo>
                    <a:cubicBezTo>
                      <a:pt x="1078" y="424"/>
                      <a:pt x="1078" y="424"/>
                      <a:pt x="1078" y="424"/>
                    </a:cubicBezTo>
                    <a:cubicBezTo>
                      <a:pt x="1069" y="427"/>
                      <a:pt x="1069" y="427"/>
                      <a:pt x="1069" y="427"/>
                    </a:cubicBezTo>
                    <a:moveTo>
                      <a:pt x="1083" y="412"/>
                    </a:moveTo>
                    <a:cubicBezTo>
                      <a:pt x="1074" y="415"/>
                      <a:pt x="1074" y="415"/>
                      <a:pt x="1074" y="415"/>
                    </a:cubicBezTo>
                    <a:cubicBezTo>
                      <a:pt x="1031" y="433"/>
                      <a:pt x="989" y="453"/>
                      <a:pt x="949" y="475"/>
                    </a:cubicBezTo>
                    <a:cubicBezTo>
                      <a:pt x="941" y="480"/>
                      <a:pt x="941" y="480"/>
                      <a:pt x="941" y="480"/>
                    </a:cubicBezTo>
                    <a:cubicBezTo>
                      <a:pt x="1049" y="670"/>
                      <a:pt x="1049" y="670"/>
                      <a:pt x="1049" y="670"/>
                    </a:cubicBezTo>
                    <a:cubicBezTo>
                      <a:pt x="1057" y="666"/>
                      <a:pt x="1057" y="666"/>
                      <a:pt x="1057" y="666"/>
                    </a:cubicBezTo>
                    <a:cubicBezTo>
                      <a:pt x="1089" y="649"/>
                      <a:pt x="1121" y="633"/>
                      <a:pt x="1155" y="619"/>
                    </a:cubicBezTo>
                    <a:cubicBezTo>
                      <a:pt x="1164" y="616"/>
                      <a:pt x="1164" y="616"/>
                      <a:pt x="1164" y="616"/>
                    </a:cubicBezTo>
                    <a:cubicBezTo>
                      <a:pt x="1083" y="412"/>
                      <a:pt x="1083" y="412"/>
                      <a:pt x="1083" y="412"/>
                    </a:cubicBezTo>
                    <a:moveTo>
                      <a:pt x="2075" y="465"/>
                    </a:moveTo>
                    <a:cubicBezTo>
                      <a:pt x="2079" y="457"/>
                      <a:pt x="2079" y="457"/>
                      <a:pt x="2079" y="457"/>
                    </a:cubicBezTo>
                    <a:cubicBezTo>
                      <a:pt x="2075" y="465"/>
                      <a:pt x="2075" y="465"/>
                      <a:pt x="2075" y="465"/>
                    </a:cubicBezTo>
                    <a:cubicBezTo>
                      <a:pt x="2067" y="461"/>
                      <a:pt x="2067" y="461"/>
                      <a:pt x="2067" y="461"/>
                    </a:cubicBezTo>
                    <a:cubicBezTo>
                      <a:pt x="2075" y="465"/>
                      <a:pt x="2075" y="465"/>
                      <a:pt x="2075" y="465"/>
                    </a:cubicBezTo>
                    <a:moveTo>
                      <a:pt x="1894" y="592"/>
                    </a:moveTo>
                    <a:cubicBezTo>
                      <a:pt x="1954" y="421"/>
                      <a:pt x="1954" y="421"/>
                      <a:pt x="1954" y="421"/>
                    </a:cubicBezTo>
                    <a:cubicBezTo>
                      <a:pt x="1991" y="435"/>
                      <a:pt x="2027" y="451"/>
                      <a:pt x="2062" y="469"/>
                    </a:cubicBezTo>
                    <a:cubicBezTo>
                      <a:pt x="1979" y="629"/>
                      <a:pt x="1979" y="629"/>
                      <a:pt x="1979" y="629"/>
                    </a:cubicBezTo>
                    <a:cubicBezTo>
                      <a:pt x="1951" y="615"/>
                      <a:pt x="1923" y="603"/>
                      <a:pt x="1894" y="592"/>
                    </a:cubicBezTo>
                    <a:moveTo>
                      <a:pt x="1943" y="398"/>
                    </a:moveTo>
                    <a:cubicBezTo>
                      <a:pt x="1871" y="603"/>
                      <a:pt x="1871" y="603"/>
                      <a:pt x="1871" y="603"/>
                    </a:cubicBezTo>
                    <a:cubicBezTo>
                      <a:pt x="1880" y="606"/>
                      <a:pt x="1880" y="606"/>
                      <a:pt x="1880" y="606"/>
                    </a:cubicBezTo>
                    <a:cubicBezTo>
                      <a:pt x="1913" y="619"/>
                      <a:pt x="1947" y="633"/>
                      <a:pt x="1979" y="649"/>
                    </a:cubicBezTo>
                    <a:cubicBezTo>
                      <a:pt x="1987" y="653"/>
                      <a:pt x="1987" y="653"/>
                      <a:pt x="1987" y="653"/>
                    </a:cubicBezTo>
                    <a:cubicBezTo>
                      <a:pt x="2087" y="461"/>
                      <a:pt x="2087" y="461"/>
                      <a:pt x="2087" y="461"/>
                    </a:cubicBezTo>
                    <a:cubicBezTo>
                      <a:pt x="2079" y="457"/>
                      <a:pt x="2079" y="457"/>
                      <a:pt x="2079" y="457"/>
                    </a:cubicBezTo>
                    <a:cubicBezTo>
                      <a:pt x="2037" y="436"/>
                      <a:pt x="1995" y="417"/>
                      <a:pt x="1952" y="401"/>
                    </a:cubicBezTo>
                    <a:cubicBezTo>
                      <a:pt x="1943" y="398"/>
                      <a:pt x="1943" y="398"/>
                      <a:pt x="1943" y="398"/>
                    </a:cubicBezTo>
                    <a:moveTo>
                      <a:pt x="1121" y="417"/>
                    </a:moveTo>
                    <a:cubicBezTo>
                      <a:pt x="1158" y="403"/>
                      <a:pt x="1196" y="391"/>
                      <a:pt x="1234" y="382"/>
                    </a:cubicBezTo>
                    <a:cubicBezTo>
                      <a:pt x="1276" y="559"/>
                      <a:pt x="1276" y="559"/>
                      <a:pt x="1276" y="559"/>
                    </a:cubicBezTo>
                    <a:cubicBezTo>
                      <a:pt x="1247" y="567"/>
                      <a:pt x="1217" y="576"/>
                      <a:pt x="1188" y="587"/>
                    </a:cubicBezTo>
                    <a:cubicBezTo>
                      <a:pt x="1121" y="417"/>
                      <a:pt x="1121" y="417"/>
                      <a:pt x="1121" y="417"/>
                    </a:cubicBezTo>
                    <a:moveTo>
                      <a:pt x="1232" y="373"/>
                    </a:moveTo>
                    <a:cubicBezTo>
                      <a:pt x="1241" y="370"/>
                      <a:pt x="1241" y="370"/>
                      <a:pt x="1241" y="370"/>
                    </a:cubicBezTo>
                    <a:cubicBezTo>
                      <a:pt x="1232" y="373"/>
                      <a:pt x="1232" y="373"/>
                      <a:pt x="1232" y="373"/>
                    </a:cubicBezTo>
                    <a:moveTo>
                      <a:pt x="1248" y="359"/>
                    </a:moveTo>
                    <a:cubicBezTo>
                      <a:pt x="1239" y="362"/>
                      <a:pt x="1239" y="362"/>
                      <a:pt x="1239" y="362"/>
                    </a:cubicBezTo>
                    <a:cubicBezTo>
                      <a:pt x="1194" y="373"/>
                      <a:pt x="1149" y="387"/>
                      <a:pt x="1106" y="403"/>
                    </a:cubicBezTo>
                    <a:cubicBezTo>
                      <a:pt x="1097" y="406"/>
                      <a:pt x="1097" y="406"/>
                      <a:pt x="1097" y="406"/>
                    </a:cubicBezTo>
                    <a:cubicBezTo>
                      <a:pt x="1178" y="610"/>
                      <a:pt x="1178" y="610"/>
                      <a:pt x="1178" y="610"/>
                    </a:cubicBezTo>
                    <a:cubicBezTo>
                      <a:pt x="1186" y="607"/>
                      <a:pt x="1186" y="607"/>
                      <a:pt x="1186" y="607"/>
                    </a:cubicBezTo>
                    <a:cubicBezTo>
                      <a:pt x="1189" y="606"/>
                      <a:pt x="1191" y="605"/>
                      <a:pt x="1194" y="604"/>
                    </a:cubicBezTo>
                    <a:cubicBezTo>
                      <a:pt x="1225" y="592"/>
                      <a:pt x="1257" y="583"/>
                      <a:pt x="1290" y="574"/>
                    </a:cubicBezTo>
                    <a:cubicBezTo>
                      <a:pt x="1298" y="572"/>
                      <a:pt x="1298" y="572"/>
                      <a:pt x="1298" y="572"/>
                    </a:cubicBezTo>
                    <a:cubicBezTo>
                      <a:pt x="1248" y="359"/>
                      <a:pt x="1248" y="359"/>
                      <a:pt x="1248" y="359"/>
                    </a:cubicBezTo>
                    <a:moveTo>
                      <a:pt x="1917" y="398"/>
                    </a:moveTo>
                    <a:cubicBezTo>
                      <a:pt x="1920" y="390"/>
                      <a:pt x="1920" y="390"/>
                      <a:pt x="1920" y="390"/>
                    </a:cubicBezTo>
                    <a:cubicBezTo>
                      <a:pt x="1917" y="398"/>
                      <a:pt x="1917" y="398"/>
                      <a:pt x="1917" y="398"/>
                    </a:cubicBezTo>
                    <a:cubicBezTo>
                      <a:pt x="1909" y="395"/>
                      <a:pt x="1909" y="395"/>
                      <a:pt x="1909" y="395"/>
                    </a:cubicBezTo>
                    <a:cubicBezTo>
                      <a:pt x="1917" y="398"/>
                      <a:pt x="1917" y="398"/>
                      <a:pt x="1917" y="398"/>
                    </a:cubicBezTo>
                    <a:moveTo>
                      <a:pt x="1756" y="550"/>
                    </a:moveTo>
                    <a:cubicBezTo>
                      <a:pt x="1791" y="372"/>
                      <a:pt x="1791" y="372"/>
                      <a:pt x="1791" y="372"/>
                    </a:cubicBezTo>
                    <a:cubicBezTo>
                      <a:pt x="1830" y="381"/>
                      <a:pt x="1868" y="391"/>
                      <a:pt x="1905" y="404"/>
                    </a:cubicBezTo>
                    <a:cubicBezTo>
                      <a:pt x="1845" y="575"/>
                      <a:pt x="1845" y="575"/>
                      <a:pt x="1845" y="575"/>
                    </a:cubicBezTo>
                    <a:cubicBezTo>
                      <a:pt x="1816" y="565"/>
                      <a:pt x="1786" y="557"/>
                      <a:pt x="1756" y="550"/>
                    </a:cubicBezTo>
                    <a:moveTo>
                      <a:pt x="1777" y="351"/>
                    </a:moveTo>
                    <a:cubicBezTo>
                      <a:pt x="1735" y="564"/>
                      <a:pt x="1735" y="564"/>
                      <a:pt x="1735" y="564"/>
                    </a:cubicBezTo>
                    <a:cubicBezTo>
                      <a:pt x="1744" y="566"/>
                      <a:pt x="1744" y="566"/>
                      <a:pt x="1744" y="566"/>
                    </a:cubicBezTo>
                    <a:cubicBezTo>
                      <a:pt x="1779" y="574"/>
                      <a:pt x="1814" y="583"/>
                      <a:pt x="1848" y="595"/>
                    </a:cubicBezTo>
                    <a:cubicBezTo>
                      <a:pt x="1857" y="598"/>
                      <a:pt x="1857" y="598"/>
                      <a:pt x="1857" y="598"/>
                    </a:cubicBezTo>
                    <a:cubicBezTo>
                      <a:pt x="1929" y="393"/>
                      <a:pt x="1929" y="393"/>
                      <a:pt x="1929" y="393"/>
                    </a:cubicBezTo>
                    <a:cubicBezTo>
                      <a:pt x="1920" y="390"/>
                      <a:pt x="1920" y="390"/>
                      <a:pt x="1920" y="390"/>
                    </a:cubicBezTo>
                    <a:cubicBezTo>
                      <a:pt x="1876" y="374"/>
                      <a:pt x="1831" y="362"/>
                      <a:pt x="1786" y="352"/>
                    </a:cubicBezTo>
                    <a:cubicBezTo>
                      <a:pt x="1777" y="351"/>
                      <a:pt x="1777" y="351"/>
                      <a:pt x="1777" y="351"/>
                    </a:cubicBezTo>
                    <a:moveTo>
                      <a:pt x="1284" y="370"/>
                    </a:moveTo>
                    <a:cubicBezTo>
                      <a:pt x="1323" y="361"/>
                      <a:pt x="1362" y="355"/>
                      <a:pt x="1402" y="351"/>
                    </a:cubicBezTo>
                    <a:cubicBezTo>
                      <a:pt x="1418" y="532"/>
                      <a:pt x="1418" y="532"/>
                      <a:pt x="1418" y="532"/>
                    </a:cubicBezTo>
                    <a:cubicBezTo>
                      <a:pt x="1388" y="536"/>
                      <a:pt x="1357" y="541"/>
                      <a:pt x="1327" y="547"/>
                    </a:cubicBezTo>
                    <a:cubicBezTo>
                      <a:pt x="1284" y="370"/>
                      <a:pt x="1284" y="370"/>
                      <a:pt x="1284" y="370"/>
                    </a:cubicBezTo>
                    <a:moveTo>
                      <a:pt x="1401" y="342"/>
                    </a:moveTo>
                    <a:cubicBezTo>
                      <a:pt x="1410" y="341"/>
                      <a:pt x="1410" y="341"/>
                      <a:pt x="1410" y="341"/>
                    </a:cubicBezTo>
                    <a:cubicBezTo>
                      <a:pt x="1401" y="342"/>
                      <a:pt x="1401" y="342"/>
                      <a:pt x="1401" y="342"/>
                    </a:cubicBezTo>
                    <a:moveTo>
                      <a:pt x="1418" y="331"/>
                    </a:moveTo>
                    <a:cubicBezTo>
                      <a:pt x="1409" y="332"/>
                      <a:pt x="1409" y="332"/>
                      <a:pt x="1409" y="332"/>
                    </a:cubicBezTo>
                    <a:cubicBezTo>
                      <a:pt x="1363" y="336"/>
                      <a:pt x="1317" y="344"/>
                      <a:pt x="1272" y="354"/>
                    </a:cubicBezTo>
                    <a:cubicBezTo>
                      <a:pt x="1262" y="356"/>
                      <a:pt x="1262" y="356"/>
                      <a:pt x="1262" y="356"/>
                    </a:cubicBezTo>
                    <a:cubicBezTo>
                      <a:pt x="1313" y="569"/>
                      <a:pt x="1313" y="569"/>
                      <a:pt x="1313" y="569"/>
                    </a:cubicBezTo>
                    <a:cubicBezTo>
                      <a:pt x="1322" y="567"/>
                      <a:pt x="1322" y="567"/>
                      <a:pt x="1322" y="567"/>
                    </a:cubicBezTo>
                    <a:cubicBezTo>
                      <a:pt x="1358" y="559"/>
                      <a:pt x="1393" y="553"/>
                      <a:pt x="1429" y="549"/>
                    </a:cubicBezTo>
                    <a:cubicBezTo>
                      <a:pt x="1438" y="548"/>
                      <a:pt x="1438" y="548"/>
                      <a:pt x="1438" y="548"/>
                    </a:cubicBezTo>
                    <a:cubicBezTo>
                      <a:pt x="1418" y="331"/>
                      <a:pt x="1418" y="331"/>
                      <a:pt x="1418" y="331"/>
                    </a:cubicBezTo>
                    <a:moveTo>
                      <a:pt x="1614" y="529"/>
                    </a:moveTo>
                    <a:cubicBezTo>
                      <a:pt x="1623" y="347"/>
                      <a:pt x="1623" y="347"/>
                      <a:pt x="1623" y="347"/>
                    </a:cubicBezTo>
                    <a:cubicBezTo>
                      <a:pt x="1662" y="350"/>
                      <a:pt x="1702" y="355"/>
                      <a:pt x="1741" y="362"/>
                    </a:cubicBezTo>
                    <a:cubicBezTo>
                      <a:pt x="1706" y="540"/>
                      <a:pt x="1706" y="540"/>
                      <a:pt x="1706" y="540"/>
                    </a:cubicBezTo>
                    <a:cubicBezTo>
                      <a:pt x="1675" y="535"/>
                      <a:pt x="1645" y="531"/>
                      <a:pt x="1614" y="529"/>
                    </a:cubicBezTo>
                    <a:moveTo>
                      <a:pt x="1751" y="355"/>
                    </a:moveTo>
                    <a:cubicBezTo>
                      <a:pt x="1753" y="346"/>
                      <a:pt x="1753" y="346"/>
                      <a:pt x="1753" y="346"/>
                    </a:cubicBezTo>
                    <a:cubicBezTo>
                      <a:pt x="1751" y="355"/>
                      <a:pt x="1751" y="355"/>
                      <a:pt x="1751" y="355"/>
                    </a:cubicBezTo>
                    <a:cubicBezTo>
                      <a:pt x="1743" y="353"/>
                      <a:pt x="1743" y="353"/>
                      <a:pt x="1743" y="353"/>
                    </a:cubicBezTo>
                    <a:cubicBezTo>
                      <a:pt x="1751" y="355"/>
                      <a:pt x="1751" y="355"/>
                      <a:pt x="1751" y="355"/>
                    </a:cubicBezTo>
                    <a:moveTo>
                      <a:pt x="1606" y="328"/>
                    </a:moveTo>
                    <a:cubicBezTo>
                      <a:pt x="1595" y="546"/>
                      <a:pt x="1595" y="546"/>
                      <a:pt x="1595" y="546"/>
                    </a:cubicBezTo>
                    <a:cubicBezTo>
                      <a:pt x="1604" y="546"/>
                      <a:pt x="1604" y="546"/>
                      <a:pt x="1604" y="546"/>
                    </a:cubicBezTo>
                    <a:cubicBezTo>
                      <a:pt x="1640" y="549"/>
                      <a:pt x="1676" y="553"/>
                      <a:pt x="1711" y="560"/>
                    </a:cubicBezTo>
                    <a:cubicBezTo>
                      <a:pt x="1720" y="561"/>
                      <a:pt x="1720" y="561"/>
                      <a:pt x="1720" y="561"/>
                    </a:cubicBezTo>
                    <a:cubicBezTo>
                      <a:pt x="1762" y="347"/>
                      <a:pt x="1762" y="347"/>
                      <a:pt x="1762" y="347"/>
                    </a:cubicBezTo>
                    <a:cubicBezTo>
                      <a:pt x="1753" y="346"/>
                      <a:pt x="1753" y="346"/>
                      <a:pt x="1753" y="346"/>
                    </a:cubicBezTo>
                    <a:cubicBezTo>
                      <a:pt x="1707" y="337"/>
                      <a:pt x="1661" y="331"/>
                      <a:pt x="1615" y="328"/>
                    </a:cubicBezTo>
                    <a:cubicBezTo>
                      <a:pt x="1606" y="328"/>
                      <a:pt x="1606" y="328"/>
                      <a:pt x="1606" y="328"/>
                    </a:cubicBezTo>
                    <a:moveTo>
                      <a:pt x="1453" y="346"/>
                    </a:moveTo>
                    <a:cubicBezTo>
                      <a:pt x="1479" y="344"/>
                      <a:pt x="1506" y="344"/>
                      <a:pt x="1532" y="344"/>
                    </a:cubicBezTo>
                    <a:cubicBezTo>
                      <a:pt x="1545" y="344"/>
                      <a:pt x="1559" y="344"/>
                      <a:pt x="1572" y="344"/>
                    </a:cubicBezTo>
                    <a:cubicBezTo>
                      <a:pt x="1562" y="526"/>
                      <a:pt x="1562" y="526"/>
                      <a:pt x="1562" y="526"/>
                    </a:cubicBezTo>
                    <a:cubicBezTo>
                      <a:pt x="1553" y="526"/>
                      <a:pt x="1544" y="526"/>
                      <a:pt x="1535" y="526"/>
                    </a:cubicBezTo>
                    <a:cubicBezTo>
                      <a:pt x="1513" y="526"/>
                      <a:pt x="1492" y="526"/>
                      <a:pt x="1470" y="528"/>
                    </a:cubicBezTo>
                    <a:cubicBezTo>
                      <a:pt x="1453" y="346"/>
                      <a:pt x="1453" y="346"/>
                      <a:pt x="1453" y="346"/>
                    </a:cubicBezTo>
                    <a:moveTo>
                      <a:pt x="1581" y="335"/>
                    </a:moveTo>
                    <a:cubicBezTo>
                      <a:pt x="1582" y="326"/>
                      <a:pt x="1582" y="326"/>
                      <a:pt x="1582" y="326"/>
                    </a:cubicBezTo>
                    <a:cubicBezTo>
                      <a:pt x="1581" y="335"/>
                      <a:pt x="1581" y="335"/>
                      <a:pt x="1581" y="335"/>
                    </a:cubicBezTo>
                    <a:cubicBezTo>
                      <a:pt x="1572" y="335"/>
                      <a:pt x="1572" y="335"/>
                      <a:pt x="1572" y="335"/>
                    </a:cubicBezTo>
                    <a:cubicBezTo>
                      <a:pt x="1581" y="335"/>
                      <a:pt x="1581" y="335"/>
                      <a:pt x="1581" y="335"/>
                    </a:cubicBezTo>
                    <a:moveTo>
                      <a:pt x="1532" y="325"/>
                    </a:moveTo>
                    <a:cubicBezTo>
                      <a:pt x="1502" y="325"/>
                      <a:pt x="1472" y="327"/>
                      <a:pt x="1442" y="329"/>
                    </a:cubicBezTo>
                    <a:cubicBezTo>
                      <a:pt x="1433" y="329"/>
                      <a:pt x="1433" y="329"/>
                      <a:pt x="1433" y="329"/>
                    </a:cubicBezTo>
                    <a:cubicBezTo>
                      <a:pt x="1453" y="547"/>
                      <a:pt x="1453" y="547"/>
                      <a:pt x="1453" y="547"/>
                    </a:cubicBezTo>
                    <a:cubicBezTo>
                      <a:pt x="1462" y="546"/>
                      <a:pt x="1462" y="546"/>
                      <a:pt x="1462" y="546"/>
                    </a:cubicBezTo>
                    <a:cubicBezTo>
                      <a:pt x="1486" y="545"/>
                      <a:pt x="1511" y="544"/>
                      <a:pt x="1535" y="544"/>
                    </a:cubicBezTo>
                    <a:cubicBezTo>
                      <a:pt x="1547" y="544"/>
                      <a:pt x="1559" y="544"/>
                      <a:pt x="1570" y="544"/>
                    </a:cubicBezTo>
                    <a:cubicBezTo>
                      <a:pt x="1579" y="545"/>
                      <a:pt x="1579" y="545"/>
                      <a:pt x="1579" y="545"/>
                    </a:cubicBezTo>
                    <a:cubicBezTo>
                      <a:pt x="1591" y="327"/>
                      <a:pt x="1591" y="327"/>
                      <a:pt x="1591" y="327"/>
                    </a:cubicBezTo>
                    <a:cubicBezTo>
                      <a:pt x="1582" y="326"/>
                      <a:pt x="1582" y="326"/>
                      <a:pt x="1582" y="326"/>
                    </a:cubicBezTo>
                    <a:cubicBezTo>
                      <a:pt x="1565" y="326"/>
                      <a:pt x="1549" y="325"/>
                      <a:pt x="1532" y="325"/>
                    </a:cubicBezTo>
                    <a:moveTo>
                      <a:pt x="1587" y="164"/>
                    </a:moveTo>
                    <a:cubicBezTo>
                      <a:pt x="1639" y="20"/>
                      <a:pt x="1639" y="20"/>
                      <a:pt x="1639" y="20"/>
                    </a:cubicBezTo>
                    <a:cubicBezTo>
                      <a:pt x="1696" y="26"/>
                      <a:pt x="1696" y="26"/>
                      <a:pt x="1696" y="26"/>
                    </a:cubicBezTo>
                    <a:cubicBezTo>
                      <a:pt x="1753" y="32"/>
                      <a:pt x="1753" y="32"/>
                      <a:pt x="1753" y="32"/>
                    </a:cubicBezTo>
                    <a:cubicBezTo>
                      <a:pt x="1772" y="183"/>
                      <a:pt x="1772" y="183"/>
                      <a:pt x="1772" y="183"/>
                    </a:cubicBezTo>
                    <a:cubicBezTo>
                      <a:pt x="1779" y="185"/>
                      <a:pt x="1779" y="185"/>
                      <a:pt x="1779" y="185"/>
                    </a:cubicBezTo>
                    <a:cubicBezTo>
                      <a:pt x="1848" y="197"/>
                      <a:pt x="1916" y="215"/>
                      <a:pt x="1983" y="238"/>
                    </a:cubicBezTo>
                    <a:cubicBezTo>
                      <a:pt x="1989" y="240"/>
                      <a:pt x="1989" y="240"/>
                      <a:pt x="1989" y="240"/>
                    </a:cubicBezTo>
                    <a:cubicBezTo>
                      <a:pt x="2081" y="118"/>
                      <a:pt x="2081" y="118"/>
                      <a:pt x="2081" y="118"/>
                    </a:cubicBezTo>
                    <a:cubicBezTo>
                      <a:pt x="2134" y="140"/>
                      <a:pt x="2134" y="140"/>
                      <a:pt x="2134" y="140"/>
                    </a:cubicBezTo>
                    <a:cubicBezTo>
                      <a:pt x="2186" y="163"/>
                      <a:pt x="2186" y="163"/>
                      <a:pt x="2186" y="163"/>
                    </a:cubicBezTo>
                    <a:cubicBezTo>
                      <a:pt x="2160" y="314"/>
                      <a:pt x="2160" y="314"/>
                      <a:pt x="2160" y="314"/>
                    </a:cubicBezTo>
                    <a:cubicBezTo>
                      <a:pt x="2166" y="317"/>
                      <a:pt x="2166" y="317"/>
                      <a:pt x="2166" y="317"/>
                    </a:cubicBezTo>
                    <a:cubicBezTo>
                      <a:pt x="2167" y="318"/>
                      <a:pt x="2168" y="318"/>
                      <a:pt x="2169" y="318"/>
                    </a:cubicBezTo>
                    <a:cubicBezTo>
                      <a:pt x="2169" y="318"/>
                      <a:pt x="2169" y="318"/>
                      <a:pt x="2169" y="318"/>
                    </a:cubicBezTo>
                    <a:cubicBezTo>
                      <a:pt x="2231" y="351"/>
                      <a:pt x="2290" y="388"/>
                      <a:pt x="2346" y="428"/>
                    </a:cubicBezTo>
                    <a:cubicBezTo>
                      <a:pt x="2351" y="432"/>
                      <a:pt x="2351" y="432"/>
                      <a:pt x="2351" y="432"/>
                    </a:cubicBezTo>
                    <a:cubicBezTo>
                      <a:pt x="2475" y="342"/>
                      <a:pt x="2475" y="342"/>
                      <a:pt x="2475" y="342"/>
                    </a:cubicBezTo>
                    <a:cubicBezTo>
                      <a:pt x="2518" y="379"/>
                      <a:pt x="2518" y="379"/>
                      <a:pt x="2518" y="379"/>
                    </a:cubicBezTo>
                    <a:cubicBezTo>
                      <a:pt x="2562" y="416"/>
                      <a:pt x="2562" y="416"/>
                      <a:pt x="2562" y="416"/>
                    </a:cubicBezTo>
                    <a:cubicBezTo>
                      <a:pt x="2493" y="552"/>
                      <a:pt x="2493" y="552"/>
                      <a:pt x="2493" y="552"/>
                    </a:cubicBezTo>
                    <a:cubicBezTo>
                      <a:pt x="2498" y="557"/>
                      <a:pt x="2498" y="557"/>
                      <a:pt x="2498" y="557"/>
                    </a:cubicBezTo>
                    <a:cubicBezTo>
                      <a:pt x="2548" y="607"/>
                      <a:pt x="2594" y="660"/>
                      <a:pt x="2636" y="716"/>
                    </a:cubicBezTo>
                    <a:cubicBezTo>
                      <a:pt x="2636" y="716"/>
                      <a:pt x="2636" y="716"/>
                      <a:pt x="2636" y="716"/>
                    </a:cubicBezTo>
                    <a:cubicBezTo>
                      <a:pt x="2640" y="721"/>
                      <a:pt x="2640" y="721"/>
                      <a:pt x="2640" y="721"/>
                    </a:cubicBezTo>
                    <a:cubicBezTo>
                      <a:pt x="2657" y="716"/>
                      <a:pt x="2657" y="716"/>
                      <a:pt x="2657" y="716"/>
                    </a:cubicBezTo>
                    <a:cubicBezTo>
                      <a:pt x="2785" y="672"/>
                      <a:pt x="2785" y="672"/>
                      <a:pt x="2785" y="672"/>
                    </a:cubicBezTo>
                    <a:cubicBezTo>
                      <a:pt x="2816" y="720"/>
                      <a:pt x="2816" y="720"/>
                      <a:pt x="2816" y="720"/>
                    </a:cubicBezTo>
                    <a:cubicBezTo>
                      <a:pt x="2846" y="768"/>
                      <a:pt x="2846" y="768"/>
                      <a:pt x="2846" y="768"/>
                    </a:cubicBezTo>
                    <a:cubicBezTo>
                      <a:pt x="2740" y="879"/>
                      <a:pt x="2740" y="879"/>
                      <a:pt x="2740" y="879"/>
                    </a:cubicBezTo>
                    <a:cubicBezTo>
                      <a:pt x="2743" y="884"/>
                      <a:pt x="2743" y="884"/>
                      <a:pt x="2743" y="884"/>
                    </a:cubicBezTo>
                    <a:cubicBezTo>
                      <a:pt x="2776" y="947"/>
                      <a:pt x="2805" y="1011"/>
                      <a:pt x="2828" y="1077"/>
                    </a:cubicBezTo>
                    <a:cubicBezTo>
                      <a:pt x="2831" y="1083"/>
                      <a:pt x="2831" y="1083"/>
                      <a:pt x="2831" y="1083"/>
                    </a:cubicBezTo>
                    <a:cubicBezTo>
                      <a:pt x="2984" y="1078"/>
                      <a:pt x="2984" y="1078"/>
                      <a:pt x="2984" y="1078"/>
                    </a:cubicBezTo>
                    <a:cubicBezTo>
                      <a:pt x="2992" y="1109"/>
                      <a:pt x="2992" y="1109"/>
                      <a:pt x="2992" y="1109"/>
                    </a:cubicBezTo>
                    <a:cubicBezTo>
                      <a:pt x="2994" y="1116"/>
                      <a:pt x="2994" y="1116"/>
                      <a:pt x="2994" y="1116"/>
                    </a:cubicBezTo>
                    <a:cubicBezTo>
                      <a:pt x="2999" y="1134"/>
                      <a:pt x="2999" y="1134"/>
                      <a:pt x="2999" y="1134"/>
                    </a:cubicBezTo>
                    <a:cubicBezTo>
                      <a:pt x="3014" y="1189"/>
                      <a:pt x="3014" y="1189"/>
                      <a:pt x="3014" y="1189"/>
                    </a:cubicBezTo>
                    <a:cubicBezTo>
                      <a:pt x="2880" y="1263"/>
                      <a:pt x="2880" y="1263"/>
                      <a:pt x="2880" y="1263"/>
                    </a:cubicBezTo>
                    <a:cubicBezTo>
                      <a:pt x="2881" y="1270"/>
                      <a:pt x="2881" y="1270"/>
                      <a:pt x="2881" y="1270"/>
                    </a:cubicBezTo>
                    <a:cubicBezTo>
                      <a:pt x="2884" y="1283"/>
                      <a:pt x="2886" y="1296"/>
                      <a:pt x="2888" y="1310"/>
                    </a:cubicBezTo>
                    <a:cubicBezTo>
                      <a:pt x="2889" y="1312"/>
                      <a:pt x="2889" y="1315"/>
                      <a:pt x="2890" y="1318"/>
                    </a:cubicBezTo>
                    <a:cubicBezTo>
                      <a:pt x="2898" y="1371"/>
                      <a:pt x="2904" y="1425"/>
                      <a:pt x="2906" y="1479"/>
                    </a:cubicBezTo>
                    <a:cubicBezTo>
                      <a:pt x="2907" y="1486"/>
                      <a:pt x="2907" y="1486"/>
                      <a:pt x="2907" y="1486"/>
                    </a:cubicBezTo>
                    <a:cubicBezTo>
                      <a:pt x="3054" y="1526"/>
                      <a:pt x="3054" y="1526"/>
                      <a:pt x="3054" y="1526"/>
                    </a:cubicBezTo>
                    <a:cubicBezTo>
                      <a:pt x="3052" y="1583"/>
                      <a:pt x="3052" y="1583"/>
                      <a:pt x="3052" y="1583"/>
                    </a:cubicBezTo>
                    <a:cubicBezTo>
                      <a:pt x="3051" y="1641"/>
                      <a:pt x="3051" y="1641"/>
                      <a:pt x="3051" y="1641"/>
                    </a:cubicBezTo>
                    <a:cubicBezTo>
                      <a:pt x="2901" y="1672"/>
                      <a:pt x="2901" y="1672"/>
                      <a:pt x="2901" y="1672"/>
                    </a:cubicBezTo>
                    <a:cubicBezTo>
                      <a:pt x="2900" y="1678"/>
                      <a:pt x="2900" y="1678"/>
                      <a:pt x="2900" y="1678"/>
                    </a:cubicBezTo>
                    <a:cubicBezTo>
                      <a:pt x="2893" y="1748"/>
                      <a:pt x="2880" y="1817"/>
                      <a:pt x="2862" y="1886"/>
                    </a:cubicBezTo>
                    <a:cubicBezTo>
                      <a:pt x="2860" y="1892"/>
                      <a:pt x="2860" y="1892"/>
                      <a:pt x="2860" y="1892"/>
                    </a:cubicBezTo>
                    <a:cubicBezTo>
                      <a:pt x="2990" y="1974"/>
                      <a:pt x="2990" y="1974"/>
                      <a:pt x="2990" y="1974"/>
                    </a:cubicBezTo>
                    <a:cubicBezTo>
                      <a:pt x="2971" y="2029"/>
                      <a:pt x="2971" y="2029"/>
                      <a:pt x="2971" y="2029"/>
                    </a:cubicBezTo>
                    <a:cubicBezTo>
                      <a:pt x="2952" y="2083"/>
                      <a:pt x="2952" y="2083"/>
                      <a:pt x="2952" y="2083"/>
                    </a:cubicBezTo>
                    <a:cubicBezTo>
                      <a:pt x="2800" y="2068"/>
                      <a:pt x="2800" y="2068"/>
                      <a:pt x="2800" y="2068"/>
                    </a:cubicBezTo>
                    <a:cubicBezTo>
                      <a:pt x="2797" y="2074"/>
                      <a:pt x="2797" y="2074"/>
                      <a:pt x="2797" y="2074"/>
                    </a:cubicBezTo>
                    <a:cubicBezTo>
                      <a:pt x="2794" y="2081"/>
                      <a:pt x="2791" y="2088"/>
                      <a:pt x="2788" y="2094"/>
                    </a:cubicBezTo>
                    <a:cubicBezTo>
                      <a:pt x="2787" y="2097"/>
                      <a:pt x="2786" y="2100"/>
                      <a:pt x="2785" y="2102"/>
                    </a:cubicBezTo>
                    <a:cubicBezTo>
                      <a:pt x="2774" y="2125"/>
                      <a:pt x="2764" y="2147"/>
                      <a:pt x="2752" y="2170"/>
                    </a:cubicBezTo>
                    <a:cubicBezTo>
                      <a:pt x="2736" y="2201"/>
                      <a:pt x="2718" y="2232"/>
                      <a:pt x="2700" y="2261"/>
                    </a:cubicBezTo>
                    <a:cubicBezTo>
                      <a:pt x="2696" y="2267"/>
                      <a:pt x="2696" y="2267"/>
                      <a:pt x="2696" y="2267"/>
                    </a:cubicBezTo>
                    <a:cubicBezTo>
                      <a:pt x="2796" y="2384"/>
                      <a:pt x="2796" y="2384"/>
                      <a:pt x="2796" y="2384"/>
                    </a:cubicBezTo>
                    <a:cubicBezTo>
                      <a:pt x="2762" y="2430"/>
                      <a:pt x="2762" y="2430"/>
                      <a:pt x="2762" y="2430"/>
                    </a:cubicBezTo>
                    <a:cubicBezTo>
                      <a:pt x="2728" y="2476"/>
                      <a:pt x="2728" y="2476"/>
                      <a:pt x="2728" y="2476"/>
                    </a:cubicBezTo>
                    <a:cubicBezTo>
                      <a:pt x="2587" y="2417"/>
                      <a:pt x="2587" y="2417"/>
                      <a:pt x="2587" y="2417"/>
                    </a:cubicBezTo>
                    <a:cubicBezTo>
                      <a:pt x="2582" y="2423"/>
                      <a:pt x="2582" y="2423"/>
                      <a:pt x="2582" y="2423"/>
                    </a:cubicBezTo>
                    <a:cubicBezTo>
                      <a:pt x="2536" y="2477"/>
                      <a:pt x="2487" y="2527"/>
                      <a:pt x="2434" y="2573"/>
                    </a:cubicBezTo>
                    <a:cubicBezTo>
                      <a:pt x="2429" y="2577"/>
                      <a:pt x="2429" y="2577"/>
                      <a:pt x="2429" y="2577"/>
                    </a:cubicBezTo>
                    <a:cubicBezTo>
                      <a:pt x="2490" y="2718"/>
                      <a:pt x="2490" y="2718"/>
                      <a:pt x="2490" y="2718"/>
                    </a:cubicBezTo>
                    <a:cubicBezTo>
                      <a:pt x="2444" y="2752"/>
                      <a:pt x="2444" y="2752"/>
                      <a:pt x="2444" y="2752"/>
                    </a:cubicBezTo>
                    <a:cubicBezTo>
                      <a:pt x="2431" y="2762"/>
                      <a:pt x="2431" y="2762"/>
                      <a:pt x="2431" y="2762"/>
                    </a:cubicBezTo>
                    <a:cubicBezTo>
                      <a:pt x="2421" y="2769"/>
                      <a:pt x="2421" y="2769"/>
                      <a:pt x="2421" y="2769"/>
                    </a:cubicBezTo>
                    <a:cubicBezTo>
                      <a:pt x="2398" y="2786"/>
                      <a:pt x="2398" y="2786"/>
                      <a:pt x="2398" y="2786"/>
                    </a:cubicBezTo>
                    <a:cubicBezTo>
                      <a:pt x="2280" y="2688"/>
                      <a:pt x="2280" y="2688"/>
                      <a:pt x="2280" y="2688"/>
                    </a:cubicBezTo>
                    <a:cubicBezTo>
                      <a:pt x="2274" y="2692"/>
                      <a:pt x="2274" y="2692"/>
                      <a:pt x="2274" y="2692"/>
                    </a:cubicBezTo>
                    <a:cubicBezTo>
                      <a:pt x="2215" y="2730"/>
                      <a:pt x="2153" y="2763"/>
                      <a:pt x="2088" y="2791"/>
                    </a:cubicBezTo>
                    <a:cubicBezTo>
                      <a:pt x="2082" y="2794"/>
                      <a:pt x="2082" y="2794"/>
                      <a:pt x="2082" y="2794"/>
                    </a:cubicBezTo>
                    <a:cubicBezTo>
                      <a:pt x="2083" y="2801"/>
                      <a:pt x="2083" y="2801"/>
                      <a:pt x="2083" y="2801"/>
                    </a:cubicBezTo>
                    <a:cubicBezTo>
                      <a:pt x="2092" y="2800"/>
                      <a:pt x="2092" y="2800"/>
                      <a:pt x="2092" y="2800"/>
                    </a:cubicBezTo>
                    <a:cubicBezTo>
                      <a:pt x="2083" y="2801"/>
                      <a:pt x="2083" y="2801"/>
                      <a:pt x="2083" y="2801"/>
                    </a:cubicBezTo>
                    <a:cubicBezTo>
                      <a:pt x="2099" y="2945"/>
                      <a:pt x="2099" y="2945"/>
                      <a:pt x="2099" y="2945"/>
                    </a:cubicBezTo>
                    <a:cubicBezTo>
                      <a:pt x="2099" y="2947"/>
                      <a:pt x="2099" y="2947"/>
                      <a:pt x="2099" y="2947"/>
                    </a:cubicBezTo>
                    <a:cubicBezTo>
                      <a:pt x="2074" y="2955"/>
                      <a:pt x="2074" y="2955"/>
                      <a:pt x="2074" y="2955"/>
                    </a:cubicBezTo>
                    <a:cubicBezTo>
                      <a:pt x="2045" y="2966"/>
                      <a:pt x="2045" y="2966"/>
                      <a:pt x="2045" y="2966"/>
                    </a:cubicBezTo>
                    <a:cubicBezTo>
                      <a:pt x="1991" y="2985"/>
                      <a:pt x="1991" y="2985"/>
                      <a:pt x="1991" y="2985"/>
                    </a:cubicBezTo>
                    <a:cubicBezTo>
                      <a:pt x="1952" y="2926"/>
                      <a:pt x="1952" y="2926"/>
                      <a:pt x="1952" y="2926"/>
                    </a:cubicBezTo>
                    <a:cubicBezTo>
                      <a:pt x="1941" y="2909"/>
                      <a:pt x="1941" y="2909"/>
                      <a:pt x="1941" y="2909"/>
                    </a:cubicBezTo>
                    <a:cubicBezTo>
                      <a:pt x="1907" y="2857"/>
                      <a:pt x="1907" y="2857"/>
                      <a:pt x="1907" y="2857"/>
                    </a:cubicBezTo>
                    <a:cubicBezTo>
                      <a:pt x="1901" y="2858"/>
                      <a:pt x="1901" y="2858"/>
                      <a:pt x="1901" y="2858"/>
                    </a:cubicBezTo>
                    <a:cubicBezTo>
                      <a:pt x="1899" y="2859"/>
                      <a:pt x="1897" y="2859"/>
                      <a:pt x="1895" y="2860"/>
                    </a:cubicBezTo>
                    <a:cubicBezTo>
                      <a:pt x="1892" y="2861"/>
                      <a:pt x="1889" y="2861"/>
                      <a:pt x="1887" y="2862"/>
                    </a:cubicBezTo>
                    <a:cubicBezTo>
                      <a:pt x="1823" y="2879"/>
                      <a:pt x="1759" y="2891"/>
                      <a:pt x="1694" y="2899"/>
                    </a:cubicBezTo>
                    <a:cubicBezTo>
                      <a:pt x="1687" y="2900"/>
                      <a:pt x="1687" y="2900"/>
                      <a:pt x="1687" y="2900"/>
                    </a:cubicBezTo>
                    <a:cubicBezTo>
                      <a:pt x="1658" y="3050"/>
                      <a:pt x="1658" y="3050"/>
                      <a:pt x="1658" y="3050"/>
                    </a:cubicBezTo>
                    <a:cubicBezTo>
                      <a:pt x="1601" y="3053"/>
                      <a:pt x="1601" y="3053"/>
                      <a:pt x="1601" y="3053"/>
                    </a:cubicBezTo>
                    <a:cubicBezTo>
                      <a:pt x="1543" y="3055"/>
                      <a:pt x="1543" y="3055"/>
                      <a:pt x="1543" y="3055"/>
                    </a:cubicBezTo>
                    <a:cubicBezTo>
                      <a:pt x="1501" y="2908"/>
                      <a:pt x="1501" y="2908"/>
                      <a:pt x="1501" y="2908"/>
                    </a:cubicBezTo>
                    <a:cubicBezTo>
                      <a:pt x="1494" y="2908"/>
                      <a:pt x="1494" y="2908"/>
                      <a:pt x="1494" y="2908"/>
                    </a:cubicBezTo>
                    <a:cubicBezTo>
                      <a:pt x="1425" y="2906"/>
                      <a:pt x="1354" y="2898"/>
                      <a:pt x="1285" y="2885"/>
                    </a:cubicBezTo>
                    <a:cubicBezTo>
                      <a:pt x="1278" y="2884"/>
                      <a:pt x="1278" y="2884"/>
                      <a:pt x="1278" y="2884"/>
                    </a:cubicBezTo>
                    <a:cubicBezTo>
                      <a:pt x="1206" y="3019"/>
                      <a:pt x="1206" y="3019"/>
                      <a:pt x="1206" y="3019"/>
                    </a:cubicBezTo>
                    <a:cubicBezTo>
                      <a:pt x="1150" y="3005"/>
                      <a:pt x="1150" y="3005"/>
                      <a:pt x="1150" y="3005"/>
                    </a:cubicBezTo>
                    <a:cubicBezTo>
                      <a:pt x="1095" y="2990"/>
                      <a:pt x="1095" y="2990"/>
                      <a:pt x="1095" y="2990"/>
                    </a:cubicBezTo>
                    <a:cubicBezTo>
                      <a:pt x="1097" y="2908"/>
                      <a:pt x="1097" y="2908"/>
                      <a:pt x="1097" y="2908"/>
                    </a:cubicBezTo>
                    <a:cubicBezTo>
                      <a:pt x="1097" y="2900"/>
                      <a:pt x="1097" y="2900"/>
                      <a:pt x="1097" y="2900"/>
                    </a:cubicBezTo>
                    <a:cubicBezTo>
                      <a:pt x="1098" y="2837"/>
                      <a:pt x="1098" y="2837"/>
                      <a:pt x="1098" y="2837"/>
                    </a:cubicBezTo>
                    <a:cubicBezTo>
                      <a:pt x="1092" y="2835"/>
                      <a:pt x="1092" y="2835"/>
                      <a:pt x="1092" y="2835"/>
                    </a:cubicBezTo>
                    <a:cubicBezTo>
                      <a:pt x="1027" y="2813"/>
                      <a:pt x="963" y="2785"/>
                      <a:pt x="901" y="2753"/>
                    </a:cubicBezTo>
                    <a:cubicBezTo>
                      <a:pt x="901" y="2753"/>
                      <a:pt x="901" y="2753"/>
                      <a:pt x="901" y="2753"/>
                    </a:cubicBezTo>
                    <a:cubicBezTo>
                      <a:pt x="900" y="2752"/>
                      <a:pt x="899" y="2752"/>
                      <a:pt x="898" y="2751"/>
                    </a:cubicBezTo>
                    <a:cubicBezTo>
                      <a:pt x="892" y="2748"/>
                      <a:pt x="892" y="2748"/>
                      <a:pt x="892" y="2748"/>
                    </a:cubicBezTo>
                    <a:cubicBezTo>
                      <a:pt x="783" y="2856"/>
                      <a:pt x="783" y="2856"/>
                      <a:pt x="783" y="2856"/>
                    </a:cubicBezTo>
                    <a:cubicBezTo>
                      <a:pt x="735" y="2826"/>
                      <a:pt x="735" y="2826"/>
                      <a:pt x="735" y="2826"/>
                    </a:cubicBezTo>
                    <a:cubicBezTo>
                      <a:pt x="686" y="2796"/>
                      <a:pt x="686" y="2796"/>
                      <a:pt x="686" y="2796"/>
                    </a:cubicBezTo>
                    <a:cubicBezTo>
                      <a:pt x="686" y="2796"/>
                      <a:pt x="686" y="2796"/>
                      <a:pt x="686" y="2796"/>
                    </a:cubicBezTo>
                    <a:cubicBezTo>
                      <a:pt x="686" y="2796"/>
                      <a:pt x="686" y="2796"/>
                      <a:pt x="686" y="2796"/>
                    </a:cubicBezTo>
                    <a:cubicBezTo>
                      <a:pt x="734" y="2650"/>
                      <a:pt x="734" y="2650"/>
                      <a:pt x="734" y="2650"/>
                    </a:cubicBezTo>
                    <a:cubicBezTo>
                      <a:pt x="729" y="2646"/>
                      <a:pt x="729" y="2646"/>
                      <a:pt x="729" y="2646"/>
                    </a:cubicBezTo>
                    <a:cubicBezTo>
                      <a:pt x="710" y="2633"/>
                      <a:pt x="691" y="2619"/>
                      <a:pt x="673" y="2604"/>
                    </a:cubicBezTo>
                    <a:cubicBezTo>
                      <a:pt x="671" y="2602"/>
                      <a:pt x="668" y="2600"/>
                      <a:pt x="666" y="2599"/>
                    </a:cubicBezTo>
                    <a:cubicBezTo>
                      <a:pt x="632" y="2570"/>
                      <a:pt x="599" y="2541"/>
                      <a:pt x="568" y="2510"/>
                    </a:cubicBezTo>
                    <a:cubicBezTo>
                      <a:pt x="563" y="2505"/>
                      <a:pt x="563" y="2505"/>
                      <a:pt x="563" y="2505"/>
                    </a:cubicBezTo>
                    <a:cubicBezTo>
                      <a:pt x="427" y="2576"/>
                      <a:pt x="427" y="2576"/>
                      <a:pt x="427" y="2576"/>
                    </a:cubicBezTo>
                    <a:cubicBezTo>
                      <a:pt x="390" y="2533"/>
                      <a:pt x="390" y="2533"/>
                      <a:pt x="390" y="2533"/>
                    </a:cubicBezTo>
                    <a:cubicBezTo>
                      <a:pt x="352" y="2490"/>
                      <a:pt x="352" y="2490"/>
                      <a:pt x="352" y="2490"/>
                    </a:cubicBezTo>
                    <a:cubicBezTo>
                      <a:pt x="441" y="2365"/>
                      <a:pt x="441" y="2365"/>
                      <a:pt x="441" y="2365"/>
                    </a:cubicBezTo>
                    <a:cubicBezTo>
                      <a:pt x="437" y="2360"/>
                      <a:pt x="437" y="2360"/>
                      <a:pt x="437" y="2360"/>
                    </a:cubicBezTo>
                    <a:cubicBezTo>
                      <a:pt x="394" y="2303"/>
                      <a:pt x="357" y="2244"/>
                      <a:pt x="324" y="2182"/>
                    </a:cubicBezTo>
                    <a:cubicBezTo>
                      <a:pt x="321" y="2176"/>
                      <a:pt x="321" y="2176"/>
                      <a:pt x="321" y="2176"/>
                    </a:cubicBezTo>
                    <a:cubicBezTo>
                      <a:pt x="176" y="2202"/>
                      <a:pt x="176" y="2202"/>
                      <a:pt x="176" y="2202"/>
                    </a:cubicBezTo>
                    <a:cubicBezTo>
                      <a:pt x="170" y="2204"/>
                      <a:pt x="170" y="2204"/>
                      <a:pt x="170" y="2204"/>
                    </a:cubicBezTo>
                    <a:cubicBezTo>
                      <a:pt x="168" y="2199"/>
                      <a:pt x="168" y="2199"/>
                      <a:pt x="168" y="2199"/>
                    </a:cubicBezTo>
                    <a:cubicBezTo>
                      <a:pt x="147" y="2151"/>
                      <a:pt x="147" y="2151"/>
                      <a:pt x="147" y="2151"/>
                    </a:cubicBezTo>
                    <a:cubicBezTo>
                      <a:pt x="123" y="2099"/>
                      <a:pt x="123" y="2099"/>
                      <a:pt x="123" y="2099"/>
                    </a:cubicBezTo>
                    <a:cubicBezTo>
                      <a:pt x="245" y="2005"/>
                      <a:pt x="245" y="2005"/>
                      <a:pt x="245" y="2005"/>
                    </a:cubicBezTo>
                    <a:cubicBezTo>
                      <a:pt x="243" y="1999"/>
                      <a:pt x="243" y="1999"/>
                      <a:pt x="243" y="1999"/>
                    </a:cubicBezTo>
                    <a:cubicBezTo>
                      <a:pt x="219" y="1933"/>
                      <a:pt x="201" y="1865"/>
                      <a:pt x="187" y="1796"/>
                    </a:cubicBezTo>
                    <a:cubicBezTo>
                      <a:pt x="186" y="1789"/>
                      <a:pt x="186" y="1789"/>
                      <a:pt x="186" y="1789"/>
                    </a:cubicBezTo>
                    <a:cubicBezTo>
                      <a:pt x="34" y="1772"/>
                      <a:pt x="34" y="1772"/>
                      <a:pt x="34" y="1772"/>
                    </a:cubicBezTo>
                    <a:cubicBezTo>
                      <a:pt x="27" y="1715"/>
                      <a:pt x="27" y="1715"/>
                      <a:pt x="27" y="1715"/>
                    </a:cubicBezTo>
                    <a:cubicBezTo>
                      <a:pt x="20" y="1658"/>
                      <a:pt x="20" y="1658"/>
                      <a:pt x="20" y="1658"/>
                    </a:cubicBezTo>
                    <a:cubicBezTo>
                      <a:pt x="164" y="1605"/>
                      <a:pt x="164" y="1605"/>
                      <a:pt x="164" y="1605"/>
                    </a:cubicBezTo>
                    <a:cubicBezTo>
                      <a:pt x="164" y="1598"/>
                      <a:pt x="164" y="1598"/>
                      <a:pt x="164" y="1598"/>
                    </a:cubicBezTo>
                    <a:cubicBezTo>
                      <a:pt x="163" y="1577"/>
                      <a:pt x="162" y="1556"/>
                      <a:pt x="162" y="1534"/>
                    </a:cubicBezTo>
                    <a:cubicBezTo>
                      <a:pt x="162" y="1485"/>
                      <a:pt x="165" y="1436"/>
                      <a:pt x="170" y="1387"/>
                    </a:cubicBezTo>
                    <a:cubicBezTo>
                      <a:pt x="171" y="1380"/>
                      <a:pt x="171" y="1380"/>
                      <a:pt x="171" y="1380"/>
                    </a:cubicBezTo>
                    <a:cubicBezTo>
                      <a:pt x="31" y="1319"/>
                      <a:pt x="31" y="1319"/>
                      <a:pt x="31" y="1319"/>
                    </a:cubicBezTo>
                    <a:cubicBezTo>
                      <a:pt x="41" y="1262"/>
                      <a:pt x="41" y="1262"/>
                      <a:pt x="41" y="1262"/>
                    </a:cubicBezTo>
                    <a:cubicBezTo>
                      <a:pt x="51" y="1206"/>
                      <a:pt x="51" y="1206"/>
                      <a:pt x="51" y="1206"/>
                    </a:cubicBezTo>
                    <a:cubicBezTo>
                      <a:pt x="204" y="1197"/>
                      <a:pt x="204" y="1197"/>
                      <a:pt x="204" y="1197"/>
                    </a:cubicBezTo>
                    <a:cubicBezTo>
                      <a:pt x="205" y="1194"/>
                      <a:pt x="205" y="1194"/>
                      <a:pt x="205" y="1194"/>
                    </a:cubicBezTo>
                    <a:cubicBezTo>
                      <a:pt x="206" y="1191"/>
                      <a:pt x="206" y="1191"/>
                      <a:pt x="206" y="1191"/>
                    </a:cubicBezTo>
                    <a:cubicBezTo>
                      <a:pt x="206" y="1189"/>
                      <a:pt x="207" y="1188"/>
                      <a:pt x="207" y="1186"/>
                    </a:cubicBezTo>
                    <a:cubicBezTo>
                      <a:pt x="218" y="1144"/>
                      <a:pt x="232" y="1102"/>
                      <a:pt x="247" y="1060"/>
                    </a:cubicBezTo>
                    <a:cubicBezTo>
                      <a:pt x="248" y="1057"/>
                      <a:pt x="249" y="1055"/>
                      <a:pt x="250" y="1052"/>
                    </a:cubicBezTo>
                    <a:cubicBezTo>
                      <a:pt x="258" y="1032"/>
                      <a:pt x="266" y="1012"/>
                      <a:pt x="275" y="992"/>
                    </a:cubicBezTo>
                    <a:cubicBezTo>
                      <a:pt x="277" y="986"/>
                      <a:pt x="277" y="986"/>
                      <a:pt x="277" y="986"/>
                    </a:cubicBezTo>
                    <a:cubicBezTo>
                      <a:pt x="161" y="885"/>
                      <a:pt x="161" y="885"/>
                      <a:pt x="161" y="885"/>
                    </a:cubicBezTo>
                    <a:cubicBezTo>
                      <a:pt x="188" y="834"/>
                      <a:pt x="188" y="834"/>
                      <a:pt x="188" y="834"/>
                    </a:cubicBezTo>
                    <a:cubicBezTo>
                      <a:pt x="215" y="783"/>
                      <a:pt x="215" y="783"/>
                      <a:pt x="215" y="783"/>
                    </a:cubicBezTo>
                    <a:cubicBezTo>
                      <a:pt x="363" y="820"/>
                      <a:pt x="363" y="820"/>
                      <a:pt x="363" y="820"/>
                    </a:cubicBezTo>
                    <a:cubicBezTo>
                      <a:pt x="367" y="815"/>
                      <a:pt x="367" y="815"/>
                      <a:pt x="367" y="815"/>
                    </a:cubicBezTo>
                    <a:cubicBezTo>
                      <a:pt x="404" y="754"/>
                      <a:pt x="446" y="697"/>
                      <a:pt x="491" y="644"/>
                    </a:cubicBezTo>
                    <a:cubicBezTo>
                      <a:pt x="495" y="639"/>
                      <a:pt x="495" y="639"/>
                      <a:pt x="495" y="639"/>
                    </a:cubicBezTo>
                    <a:cubicBezTo>
                      <a:pt x="474" y="606"/>
                      <a:pt x="474" y="606"/>
                      <a:pt x="474" y="606"/>
                    </a:cubicBezTo>
                    <a:cubicBezTo>
                      <a:pt x="465" y="591"/>
                      <a:pt x="465" y="591"/>
                      <a:pt x="465" y="591"/>
                    </a:cubicBezTo>
                    <a:cubicBezTo>
                      <a:pt x="414" y="509"/>
                      <a:pt x="414" y="509"/>
                      <a:pt x="414" y="509"/>
                    </a:cubicBezTo>
                    <a:cubicBezTo>
                      <a:pt x="455" y="468"/>
                      <a:pt x="455" y="468"/>
                      <a:pt x="455" y="468"/>
                    </a:cubicBezTo>
                    <a:cubicBezTo>
                      <a:pt x="495" y="427"/>
                      <a:pt x="495" y="427"/>
                      <a:pt x="495" y="427"/>
                    </a:cubicBezTo>
                    <a:cubicBezTo>
                      <a:pt x="626" y="507"/>
                      <a:pt x="626" y="507"/>
                      <a:pt x="626" y="507"/>
                    </a:cubicBezTo>
                    <a:cubicBezTo>
                      <a:pt x="631" y="502"/>
                      <a:pt x="631" y="502"/>
                      <a:pt x="631" y="502"/>
                    </a:cubicBezTo>
                    <a:cubicBezTo>
                      <a:pt x="684" y="456"/>
                      <a:pt x="741" y="414"/>
                      <a:pt x="800" y="376"/>
                    </a:cubicBezTo>
                    <a:cubicBezTo>
                      <a:pt x="806" y="373"/>
                      <a:pt x="806" y="373"/>
                      <a:pt x="806" y="373"/>
                    </a:cubicBezTo>
                    <a:cubicBezTo>
                      <a:pt x="767" y="224"/>
                      <a:pt x="767" y="224"/>
                      <a:pt x="767" y="224"/>
                    </a:cubicBezTo>
                    <a:cubicBezTo>
                      <a:pt x="817" y="197"/>
                      <a:pt x="817" y="197"/>
                      <a:pt x="817" y="197"/>
                    </a:cubicBezTo>
                    <a:cubicBezTo>
                      <a:pt x="868" y="170"/>
                      <a:pt x="868" y="170"/>
                      <a:pt x="868" y="170"/>
                    </a:cubicBezTo>
                    <a:cubicBezTo>
                      <a:pt x="970" y="285"/>
                      <a:pt x="970" y="285"/>
                      <a:pt x="970" y="285"/>
                    </a:cubicBezTo>
                    <a:cubicBezTo>
                      <a:pt x="976" y="282"/>
                      <a:pt x="976" y="282"/>
                      <a:pt x="976" y="282"/>
                    </a:cubicBezTo>
                    <a:cubicBezTo>
                      <a:pt x="1040" y="253"/>
                      <a:pt x="1107" y="230"/>
                      <a:pt x="1174" y="211"/>
                    </a:cubicBezTo>
                    <a:cubicBezTo>
                      <a:pt x="1181" y="210"/>
                      <a:pt x="1181" y="210"/>
                      <a:pt x="1181" y="210"/>
                    </a:cubicBezTo>
                    <a:cubicBezTo>
                      <a:pt x="1187" y="56"/>
                      <a:pt x="1187" y="56"/>
                      <a:pt x="1187" y="56"/>
                    </a:cubicBezTo>
                    <a:cubicBezTo>
                      <a:pt x="1244" y="45"/>
                      <a:pt x="1244" y="45"/>
                      <a:pt x="1244" y="45"/>
                    </a:cubicBezTo>
                    <a:cubicBezTo>
                      <a:pt x="1300" y="34"/>
                      <a:pt x="1300" y="34"/>
                      <a:pt x="1300" y="34"/>
                    </a:cubicBezTo>
                    <a:cubicBezTo>
                      <a:pt x="1364" y="174"/>
                      <a:pt x="1364" y="174"/>
                      <a:pt x="1364" y="174"/>
                    </a:cubicBezTo>
                    <a:cubicBezTo>
                      <a:pt x="1370" y="173"/>
                      <a:pt x="1370" y="173"/>
                      <a:pt x="1370" y="173"/>
                    </a:cubicBezTo>
                    <a:cubicBezTo>
                      <a:pt x="1425" y="166"/>
                      <a:pt x="1481" y="163"/>
                      <a:pt x="1536" y="163"/>
                    </a:cubicBezTo>
                    <a:cubicBezTo>
                      <a:pt x="1551" y="163"/>
                      <a:pt x="1566" y="163"/>
                      <a:pt x="1581" y="164"/>
                    </a:cubicBezTo>
                    <a:cubicBezTo>
                      <a:pt x="1587" y="164"/>
                      <a:pt x="1587" y="164"/>
                      <a:pt x="1587" y="164"/>
                    </a:cubicBezTo>
                    <a:moveTo>
                      <a:pt x="1626" y="0"/>
                    </a:moveTo>
                    <a:cubicBezTo>
                      <a:pt x="1575" y="145"/>
                      <a:pt x="1575" y="145"/>
                      <a:pt x="1575" y="145"/>
                    </a:cubicBezTo>
                    <a:cubicBezTo>
                      <a:pt x="1562" y="145"/>
                      <a:pt x="1549" y="145"/>
                      <a:pt x="1536" y="145"/>
                    </a:cubicBezTo>
                    <a:cubicBezTo>
                      <a:pt x="1482" y="145"/>
                      <a:pt x="1428" y="148"/>
                      <a:pt x="1375" y="154"/>
                    </a:cubicBezTo>
                    <a:cubicBezTo>
                      <a:pt x="1310" y="14"/>
                      <a:pt x="1310" y="14"/>
                      <a:pt x="1310" y="14"/>
                    </a:cubicBezTo>
                    <a:cubicBezTo>
                      <a:pt x="1240" y="27"/>
                      <a:pt x="1240" y="27"/>
                      <a:pt x="1240" y="27"/>
                    </a:cubicBezTo>
                    <a:cubicBezTo>
                      <a:pt x="1170" y="41"/>
                      <a:pt x="1170" y="41"/>
                      <a:pt x="1170" y="41"/>
                    </a:cubicBezTo>
                    <a:cubicBezTo>
                      <a:pt x="1163" y="196"/>
                      <a:pt x="1163" y="196"/>
                      <a:pt x="1163" y="196"/>
                    </a:cubicBezTo>
                    <a:cubicBezTo>
                      <a:pt x="1099" y="213"/>
                      <a:pt x="1036" y="236"/>
                      <a:pt x="975" y="263"/>
                    </a:cubicBezTo>
                    <a:cubicBezTo>
                      <a:pt x="872" y="147"/>
                      <a:pt x="872" y="147"/>
                      <a:pt x="872" y="147"/>
                    </a:cubicBezTo>
                    <a:cubicBezTo>
                      <a:pt x="809" y="181"/>
                      <a:pt x="809" y="181"/>
                      <a:pt x="809" y="181"/>
                    </a:cubicBezTo>
                    <a:cubicBezTo>
                      <a:pt x="745" y="215"/>
                      <a:pt x="745" y="215"/>
                      <a:pt x="745" y="215"/>
                    </a:cubicBezTo>
                    <a:cubicBezTo>
                      <a:pt x="785" y="364"/>
                      <a:pt x="785" y="364"/>
                      <a:pt x="785" y="364"/>
                    </a:cubicBezTo>
                    <a:cubicBezTo>
                      <a:pt x="729" y="400"/>
                      <a:pt x="675" y="440"/>
                      <a:pt x="624" y="484"/>
                    </a:cubicBezTo>
                    <a:cubicBezTo>
                      <a:pt x="492" y="404"/>
                      <a:pt x="492" y="404"/>
                      <a:pt x="492" y="404"/>
                    </a:cubicBezTo>
                    <a:cubicBezTo>
                      <a:pt x="442" y="455"/>
                      <a:pt x="442" y="455"/>
                      <a:pt x="442" y="455"/>
                    </a:cubicBezTo>
                    <a:cubicBezTo>
                      <a:pt x="391" y="507"/>
                      <a:pt x="391" y="507"/>
                      <a:pt x="391" y="507"/>
                    </a:cubicBezTo>
                    <a:cubicBezTo>
                      <a:pt x="432" y="571"/>
                      <a:pt x="432" y="571"/>
                      <a:pt x="432" y="571"/>
                    </a:cubicBezTo>
                    <a:cubicBezTo>
                      <a:pt x="441" y="586"/>
                      <a:pt x="441" y="586"/>
                      <a:pt x="441" y="586"/>
                    </a:cubicBezTo>
                    <a:cubicBezTo>
                      <a:pt x="473" y="637"/>
                      <a:pt x="473" y="637"/>
                      <a:pt x="473" y="637"/>
                    </a:cubicBezTo>
                    <a:cubicBezTo>
                      <a:pt x="430" y="688"/>
                      <a:pt x="391" y="742"/>
                      <a:pt x="355" y="799"/>
                    </a:cubicBezTo>
                    <a:cubicBezTo>
                      <a:pt x="205" y="762"/>
                      <a:pt x="205" y="762"/>
                      <a:pt x="205" y="762"/>
                    </a:cubicBezTo>
                    <a:cubicBezTo>
                      <a:pt x="172" y="826"/>
                      <a:pt x="172" y="826"/>
                      <a:pt x="172" y="826"/>
                    </a:cubicBezTo>
                    <a:cubicBezTo>
                      <a:pt x="139" y="889"/>
                      <a:pt x="139" y="889"/>
                      <a:pt x="139" y="889"/>
                    </a:cubicBezTo>
                    <a:cubicBezTo>
                      <a:pt x="255" y="991"/>
                      <a:pt x="255" y="991"/>
                      <a:pt x="255" y="991"/>
                    </a:cubicBezTo>
                    <a:cubicBezTo>
                      <a:pt x="248" y="1008"/>
                      <a:pt x="241" y="1025"/>
                      <a:pt x="234" y="1043"/>
                    </a:cubicBezTo>
                    <a:cubicBezTo>
                      <a:pt x="233" y="1046"/>
                      <a:pt x="232" y="1048"/>
                      <a:pt x="231" y="1051"/>
                    </a:cubicBezTo>
                    <a:cubicBezTo>
                      <a:pt x="216" y="1092"/>
                      <a:pt x="202" y="1135"/>
                      <a:pt x="191" y="1177"/>
                    </a:cubicBezTo>
                    <a:cubicBezTo>
                      <a:pt x="190" y="1178"/>
                      <a:pt x="190" y="1179"/>
                      <a:pt x="190" y="1180"/>
                    </a:cubicBezTo>
                    <a:cubicBezTo>
                      <a:pt x="180" y="1181"/>
                      <a:pt x="180" y="1181"/>
                      <a:pt x="180" y="1181"/>
                    </a:cubicBezTo>
                    <a:cubicBezTo>
                      <a:pt x="36" y="1188"/>
                      <a:pt x="36" y="1188"/>
                      <a:pt x="36" y="1188"/>
                    </a:cubicBezTo>
                    <a:cubicBezTo>
                      <a:pt x="23" y="1259"/>
                      <a:pt x="23" y="1259"/>
                      <a:pt x="23" y="1259"/>
                    </a:cubicBezTo>
                    <a:cubicBezTo>
                      <a:pt x="10" y="1329"/>
                      <a:pt x="10" y="1329"/>
                      <a:pt x="10" y="1329"/>
                    </a:cubicBezTo>
                    <a:cubicBezTo>
                      <a:pt x="151" y="1392"/>
                      <a:pt x="151" y="1392"/>
                      <a:pt x="151" y="1392"/>
                    </a:cubicBezTo>
                    <a:cubicBezTo>
                      <a:pt x="146" y="1439"/>
                      <a:pt x="144" y="1487"/>
                      <a:pt x="144" y="1534"/>
                    </a:cubicBezTo>
                    <a:cubicBezTo>
                      <a:pt x="144" y="1554"/>
                      <a:pt x="144" y="1573"/>
                      <a:pt x="145" y="1592"/>
                    </a:cubicBezTo>
                    <a:cubicBezTo>
                      <a:pt x="0" y="1645"/>
                      <a:pt x="0" y="1645"/>
                      <a:pt x="0" y="1645"/>
                    </a:cubicBezTo>
                    <a:cubicBezTo>
                      <a:pt x="9" y="1717"/>
                      <a:pt x="9" y="1717"/>
                      <a:pt x="9" y="1717"/>
                    </a:cubicBezTo>
                    <a:cubicBezTo>
                      <a:pt x="17" y="1788"/>
                      <a:pt x="17" y="1788"/>
                      <a:pt x="17" y="1788"/>
                    </a:cubicBezTo>
                    <a:cubicBezTo>
                      <a:pt x="171" y="1806"/>
                      <a:pt x="171" y="1806"/>
                      <a:pt x="171" y="1806"/>
                    </a:cubicBezTo>
                    <a:cubicBezTo>
                      <a:pt x="184" y="1872"/>
                      <a:pt x="201" y="1936"/>
                      <a:pt x="224" y="1999"/>
                    </a:cubicBezTo>
                    <a:cubicBezTo>
                      <a:pt x="101" y="2093"/>
                      <a:pt x="101" y="2093"/>
                      <a:pt x="101" y="2093"/>
                    </a:cubicBezTo>
                    <a:cubicBezTo>
                      <a:pt x="130" y="2158"/>
                      <a:pt x="130" y="2158"/>
                      <a:pt x="130" y="2158"/>
                    </a:cubicBezTo>
                    <a:cubicBezTo>
                      <a:pt x="154" y="2213"/>
                      <a:pt x="154" y="2213"/>
                      <a:pt x="154" y="2213"/>
                    </a:cubicBezTo>
                    <a:cubicBezTo>
                      <a:pt x="158" y="2221"/>
                      <a:pt x="158" y="2221"/>
                      <a:pt x="158" y="2221"/>
                    </a:cubicBezTo>
                    <a:cubicBezTo>
                      <a:pt x="159" y="2224"/>
                      <a:pt x="159" y="2224"/>
                      <a:pt x="159" y="2224"/>
                    </a:cubicBezTo>
                    <a:cubicBezTo>
                      <a:pt x="311" y="2196"/>
                      <a:pt x="311" y="2196"/>
                      <a:pt x="311" y="2196"/>
                    </a:cubicBezTo>
                    <a:cubicBezTo>
                      <a:pt x="342" y="2255"/>
                      <a:pt x="378" y="2311"/>
                      <a:pt x="418" y="2365"/>
                    </a:cubicBezTo>
                    <a:cubicBezTo>
                      <a:pt x="329" y="2491"/>
                      <a:pt x="329" y="2491"/>
                      <a:pt x="329" y="2491"/>
                    </a:cubicBezTo>
                    <a:cubicBezTo>
                      <a:pt x="376" y="2545"/>
                      <a:pt x="376" y="2545"/>
                      <a:pt x="376" y="2545"/>
                    </a:cubicBezTo>
                    <a:cubicBezTo>
                      <a:pt x="423" y="2599"/>
                      <a:pt x="423" y="2599"/>
                      <a:pt x="423" y="2599"/>
                    </a:cubicBezTo>
                    <a:cubicBezTo>
                      <a:pt x="560" y="2528"/>
                      <a:pt x="560" y="2528"/>
                      <a:pt x="560" y="2528"/>
                    </a:cubicBezTo>
                    <a:cubicBezTo>
                      <a:pt x="591" y="2559"/>
                      <a:pt x="625" y="2589"/>
                      <a:pt x="660" y="2617"/>
                    </a:cubicBezTo>
                    <a:cubicBezTo>
                      <a:pt x="662" y="2619"/>
                      <a:pt x="664" y="2620"/>
                      <a:pt x="666" y="2622"/>
                    </a:cubicBezTo>
                    <a:cubicBezTo>
                      <a:pt x="682" y="2634"/>
                      <a:pt x="697" y="2646"/>
                      <a:pt x="713" y="2657"/>
                    </a:cubicBezTo>
                    <a:cubicBezTo>
                      <a:pt x="674" y="2774"/>
                      <a:pt x="674" y="2774"/>
                      <a:pt x="674" y="2774"/>
                    </a:cubicBezTo>
                    <a:cubicBezTo>
                      <a:pt x="670" y="2785"/>
                      <a:pt x="670" y="2785"/>
                      <a:pt x="670" y="2785"/>
                    </a:cubicBezTo>
                    <a:cubicBezTo>
                      <a:pt x="664" y="2804"/>
                      <a:pt x="664" y="2804"/>
                      <a:pt x="664" y="2804"/>
                    </a:cubicBezTo>
                    <a:cubicBezTo>
                      <a:pt x="698" y="2825"/>
                      <a:pt x="698" y="2825"/>
                      <a:pt x="698" y="2825"/>
                    </a:cubicBezTo>
                    <a:cubicBezTo>
                      <a:pt x="725" y="2842"/>
                      <a:pt x="725" y="2842"/>
                      <a:pt x="725" y="2842"/>
                    </a:cubicBezTo>
                    <a:cubicBezTo>
                      <a:pt x="733" y="2847"/>
                      <a:pt x="733" y="2847"/>
                      <a:pt x="733" y="2847"/>
                    </a:cubicBezTo>
                    <a:cubicBezTo>
                      <a:pt x="763" y="2865"/>
                      <a:pt x="763" y="2865"/>
                      <a:pt x="763" y="2865"/>
                    </a:cubicBezTo>
                    <a:cubicBezTo>
                      <a:pt x="786" y="2879"/>
                      <a:pt x="786" y="2879"/>
                      <a:pt x="786" y="2879"/>
                    </a:cubicBezTo>
                    <a:cubicBezTo>
                      <a:pt x="789" y="2876"/>
                      <a:pt x="789" y="2876"/>
                      <a:pt x="789" y="2876"/>
                    </a:cubicBezTo>
                    <a:cubicBezTo>
                      <a:pt x="896" y="2771"/>
                      <a:pt x="896" y="2771"/>
                      <a:pt x="896" y="2771"/>
                    </a:cubicBezTo>
                    <a:cubicBezTo>
                      <a:pt x="956" y="2802"/>
                      <a:pt x="1017" y="2828"/>
                      <a:pt x="1080" y="2850"/>
                    </a:cubicBezTo>
                    <a:cubicBezTo>
                      <a:pt x="1078" y="2907"/>
                      <a:pt x="1078" y="2907"/>
                      <a:pt x="1078" y="2907"/>
                    </a:cubicBezTo>
                    <a:cubicBezTo>
                      <a:pt x="1078" y="2915"/>
                      <a:pt x="1078" y="2915"/>
                      <a:pt x="1078" y="2915"/>
                    </a:cubicBezTo>
                    <a:cubicBezTo>
                      <a:pt x="1076" y="3004"/>
                      <a:pt x="1076" y="3004"/>
                      <a:pt x="1076" y="3004"/>
                    </a:cubicBezTo>
                    <a:cubicBezTo>
                      <a:pt x="1146" y="3022"/>
                      <a:pt x="1146" y="3022"/>
                      <a:pt x="1146" y="3022"/>
                    </a:cubicBezTo>
                    <a:cubicBezTo>
                      <a:pt x="1215" y="3040"/>
                      <a:pt x="1215" y="3040"/>
                      <a:pt x="1215" y="3040"/>
                    </a:cubicBezTo>
                    <a:cubicBezTo>
                      <a:pt x="1288" y="2904"/>
                      <a:pt x="1288" y="2904"/>
                      <a:pt x="1288" y="2904"/>
                    </a:cubicBezTo>
                    <a:cubicBezTo>
                      <a:pt x="1354" y="2916"/>
                      <a:pt x="1421" y="2923"/>
                      <a:pt x="1487" y="2926"/>
                    </a:cubicBezTo>
                    <a:cubicBezTo>
                      <a:pt x="1530" y="3074"/>
                      <a:pt x="1530" y="3074"/>
                      <a:pt x="1530" y="3074"/>
                    </a:cubicBezTo>
                    <a:cubicBezTo>
                      <a:pt x="1601" y="3071"/>
                      <a:pt x="1601" y="3071"/>
                      <a:pt x="1601" y="3071"/>
                    </a:cubicBezTo>
                    <a:cubicBezTo>
                      <a:pt x="1673" y="3068"/>
                      <a:pt x="1673" y="3068"/>
                      <a:pt x="1673" y="3068"/>
                    </a:cubicBezTo>
                    <a:cubicBezTo>
                      <a:pt x="1702" y="2916"/>
                      <a:pt x="1702" y="2916"/>
                      <a:pt x="1702" y="2916"/>
                    </a:cubicBezTo>
                    <a:cubicBezTo>
                      <a:pt x="1769" y="2908"/>
                      <a:pt x="1834" y="2895"/>
                      <a:pt x="1898" y="2878"/>
                    </a:cubicBezTo>
                    <a:cubicBezTo>
                      <a:pt x="1898" y="2878"/>
                      <a:pt x="1899" y="2878"/>
                      <a:pt x="1899" y="2878"/>
                    </a:cubicBezTo>
                    <a:cubicBezTo>
                      <a:pt x="1904" y="2885"/>
                      <a:pt x="1904" y="2885"/>
                      <a:pt x="1904" y="2885"/>
                    </a:cubicBezTo>
                    <a:cubicBezTo>
                      <a:pt x="1983" y="3007"/>
                      <a:pt x="1983" y="3007"/>
                      <a:pt x="1983" y="3007"/>
                    </a:cubicBezTo>
                    <a:cubicBezTo>
                      <a:pt x="2051" y="2983"/>
                      <a:pt x="2051" y="2983"/>
                      <a:pt x="2051" y="2983"/>
                    </a:cubicBezTo>
                    <a:cubicBezTo>
                      <a:pt x="2118" y="2959"/>
                      <a:pt x="2118" y="2959"/>
                      <a:pt x="2118" y="2959"/>
                    </a:cubicBezTo>
                    <a:cubicBezTo>
                      <a:pt x="2118" y="2951"/>
                      <a:pt x="2118" y="2951"/>
                      <a:pt x="2118" y="2951"/>
                    </a:cubicBezTo>
                    <a:cubicBezTo>
                      <a:pt x="2117" y="2943"/>
                      <a:pt x="2117" y="2943"/>
                      <a:pt x="2117" y="2943"/>
                    </a:cubicBezTo>
                    <a:cubicBezTo>
                      <a:pt x="2102" y="2805"/>
                      <a:pt x="2102" y="2805"/>
                      <a:pt x="2102" y="2805"/>
                    </a:cubicBezTo>
                    <a:cubicBezTo>
                      <a:pt x="2163" y="2778"/>
                      <a:pt x="2222" y="2747"/>
                      <a:pt x="2279" y="2711"/>
                    </a:cubicBezTo>
                    <a:cubicBezTo>
                      <a:pt x="2397" y="2809"/>
                      <a:pt x="2397" y="2809"/>
                      <a:pt x="2397" y="2809"/>
                    </a:cubicBezTo>
                    <a:cubicBezTo>
                      <a:pt x="2414" y="2797"/>
                      <a:pt x="2414" y="2797"/>
                      <a:pt x="2414" y="2797"/>
                    </a:cubicBezTo>
                    <a:cubicBezTo>
                      <a:pt x="2425" y="2789"/>
                      <a:pt x="2425" y="2789"/>
                      <a:pt x="2425" y="2789"/>
                    </a:cubicBezTo>
                    <a:cubicBezTo>
                      <a:pt x="2455" y="2766"/>
                      <a:pt x="2455" y="2766"/>
                      <a:pt x="2455" y="2766"/>
                    </a:cubicBezTo>
                    <a:cubicBezTo>
                      <a:pt x="2512" y="2724"/>
                      <a:pt x="2512" y="2724"/>
                      <a:pt x="2512" y="2724"/>
                    </a:cubicBezTo>
                    <a:cubicBezTo>
                      <a:pt x="2451" y="2582"/>
                      <a:pt x="2451" y="2582"/>
                      <a:pt x="2451" y="2582"/>
                    </a:cubicBezTo>
                    <a:cubicBezTo>
                      <a:pt x="2501" y="2538"/>
                      <a:pt x="2548" y="2491"/>
                      <a:pt x="2592" y="2439"/>
                    </a:cubicBezTo>
                    <a:cubicBezTo>
                      <a:pt x="2734" y="2499"/>
                      <a:pt x="2734" y="2499"/>
                      <a:pt x="2734" y="2499"/>
                    </a:cubicBezTo>
                    <a:cubicBezTo>
                      <a:pt x="2777" y="2441"/>
                      <a:pt x="2777" y="2441"/>
                      <a:pt x="2777" y="2441"/>
                    </a:cubicBezTo>
                    <a:cubicBezTo>
                      <a:pt x="2819" y="2383"/>
                      <a:pt x="2819" y="2383"/>
                      <a:pt x="2819" y="2383"/>
                    </a:cubicBezTo>
                    <a:cubicBezTo>
                      <a:pt x="2719" y="2265"/>
                      <a:pt x="2719" y="2265"/>
                      <a:pt x="2719" y="2265"/>
                    </a:cubicBezTo>
                    <a:cubicBezTo>
                      <a:pt x="2736" y="2237"/>
                      <a:pt x="2753" y="2208"/>
                      <a:pt x="2768" y="2178"/>
                    </a:cubicBezTo>
                    <a:cubicBezTo>
                      <a:pt x="2781" y="2153"/>
                      <a:pt x="2793" y="2128"/>
                      <a:pt x="2805" y="2102"/>
                    </a:cubicBezTo>
                    <a:cubicBezTo>
                      <a:pt x="2806" y="2100"/>
                      <a:pt x="2807" y="2097"/>
                      <a:pt x="2808" y="2094"/>
                    </a:cubicBezTo>
                    <a:cubicBezTo>
                      <a:pt x="2809" y="2092"/>
                      <a:pt x="2810" y="2090"/>
                      <a:pt x="2811" y="2088"/>
                    </a:cubicBezTo>
                    <a:cubicBezTo>
                      <a:pt x="2965" y="2102"/>
                      <a:pt x="2965" y="2102"/>
                      <a:pt x="2965" y="2102"/>
                    </a:cubicBezTo>
                    <a:cubicBezTo>
                      <a:pt x="2988" y="2034"/>
                      <a:pt x="2988" y="2034"/>
                      <a:pt x="2988" y="2034"/>
                    </a:cubicBezTo>
                    <a:cubicBezTo>
                      <a:pt x="3011" y="1967"/>
                      <a:pt x="3011" y="1967"/>
                      <a:pt x="3011" y="1967"/>
                    </a:cubicBezTo>
                    <a:cubicBezTo>
                      <a:pt x="2881" y="1884"/>
                      <a:pt x="2881" y="1884"/>
                      <a:pt x="2881" y="1884"/>
                    </a:cubicBezTo>
                    <a:cubicBezTo>
                      <a:pt x="2898" y="1819"/>
                      <a:pt x="2910" y="1753"/>
                      <a:pt x="2917" y="1687"/>
                    </a:cubicBezTo>
                    <a:cubicBezTo>
                      <a:pt x="3068" y="1656"/>
                      <a:pt x="3068" y="1656"/>
                      <a:pt x="3068" y="1656"/>
                    </a:cubicBezTo>
                    <a:cubicBezTo>
                      <a:pt x="3071" y="1584"/>
                      <a:pt x="3071" y="1584"/>
                      <a:pt x="3071" y="1584"/>
                    </a:cubicBezTo>
                    <a:cubicBezTo>
                      <a:pt x="3073" y="1512"/>
                      <a:pt x="3073" y="1512"/>
                      <a:pt x="3073" y="1512"/>
                    </a:cubicBezTo>
                    <a:cubicBezTo>
                      <a:pt x="2924" y="1472"/>
                      <a:pt x="2924" y="1472"/>
                      <a:pt x="2924" y="1472"/>
                    </a:cubicBezTo>
                    <a:cubicBezTo>
                      <a:pt x="2922" y="1417"/>
                      <a:pt x="2916" y="1364"/>
                      <a:pt x="2907" y="1310"/>
                    </a:cubicBezTo>
                    <a:cubicBezTo>
                      <a:pt x="2907" y="1308"/>
                      <a:pt x="2906" y="1305"/>
                      <a:pt x="2906" y="1302"/>
                    </a:cubicBezTo>
                    <a:cubicBezTo>
                      <a:pt x="2904" y="1292"/>
                      <a:pt x="2902" y="1282"/>
                      <a:pt x="2900" y="1273"/>
                    </a:cubicBezTo>
                    <a:cubicBezTo>
                      <a:pt x="3036" y="1198"/>
                      <a:pt x="3036" y="1198"/>
                      <a:pt x="3036" y="1198"/>
                    </a:cubicBezTo>
                    <a:cubicBezTo>
                      <a:pt x="3017" y="1129"/>
                      <a:pt x="3017" y="1129"/>
                      <a:pt x="3017" y="1129"/>
                    </a:cubicBezTo>
                    <a:cubicBezTo>
                      <a:pt x="3011" y="1108"/>
                      <a:pt x="3011" y="1108"/>
                      <a:pt x="3011" y="1108"/>
                    </a:cubicBezTo>
                    <a:cubicBezTo>
                      <a:pt x="3009" y="1100"/>
                      <a:pt x="3009" y="1100"/>
                      <a:pt x="3009" y="1100"/>
                    </a:cubicBezTo>
                    <a:cubicBezTo>
                      <a:pt x="2998" y="1060"/>
                      <a:pt x="2998" y="1060"/>
                      <a:pt x="2998" y="1060"/>
                    </a:cubicBezTo>
                    <a:cubicBezTo>
                      <a:pt x="2843" y="1065"/>
                      <a:pt x="2843" y="1065"/>
                      <a:pt x="2843" y="1065"/>
                    </a:cubicBezTo>
                    <a:cubicBezTo>
                      <a:pt x="2821" y="1002"/>
                      <a:pt x="2794" y="941"/>
                      <a:pt x="2762" y="882"/>
                    </a:cubicBezTo>
                    <a:cubicBezTo>
                      <a:pt x="2869" y="771"/>
                      <a:pt x="2869" y="771"/>
                      <a:pt x="2869" y="771"/>
                    </a:cubicBezTo>
                    <a:cubicBezTo>
                      <a:pt x="2831" y="710"/>
                      <a:pt x="2831" y="710"/>
                      <a:pt x="2831" y="710"/>
                    </a:cubicBezTo>
                    <a:cubicBezTo>
                      <a:pt x="2792" y="650"/>
                      <a:pt x="2792" y="650"/>
                      <a:pt x="2792" y="650"/>
                    </a:cubicBezTo>
                    <a:cubicBezTo>
                      <a:pt x="2792" y="650"/>
                      <a:pt x="2792" y="650"/>
                      <a:pt x="2792" y="650"/>
                    </a:cubicBezTo>
                    <a:cubicBezTo>
                      <a:pt x="2739" y="668"/>
                      <a:pt x="2739" y="668"/>
                      <a:pt x="2739" y="668"/>
                    </a:cubicBezTo>
                    <a:cubicBezTo>
                      <a:pt x="2647" y="700"/>
                      <a:pt x="2647" y="700"/>
                      <a:pt x="2647" y="700"/>
                    </a:cubicBezTo>
                    <a:cubicBezTo>
                      <a:pt x="2607" y="647"/>
                      <a:pt x="2563" y="596"/>
                      <a:pt x="2515" y="549"/>
                    </a:cubicBezTo>
                    <a:cubicBezTo>
                      <a:pt x="2585" y="411"/>
                      <a:pt x="2585" y="411"/>
                      <a:pt x="2585" y="411"/>
                    </a:cubicBezTo>
                    <a:cubicBezTo>
                      <a:pt x="2530" y="365"/>
                      <a:pt x="2530" y="365"/>
                      <a:pt x="2530" y="365"/>
                    </a:cubicBezTo>
                    <a:cubicBezTo>
                      <a:pt x="2475" y="318"/>
                      <a:pt x="2475" y="318"/>
                      <a:pt x="2475" y="318"/>
                    </a:cubicBezTo>
                    <a:cubicBezTo>
                      <a:pt x="2351" y="409"/>
                      <a:pt x="2351" y="409"/>
                      <a:pt x="2351" y="409"/>
                    </a:cubicBezTo>
                    <a:cubicBezTo>
                      <a:pt x="2297" y="371"/>
                      <a:pt x="2241" y="335"/>
                      <a:pt x="2181" y="304"/>
                    </a:cubicBezTo>
                    <a:cubicBezTo>
                      <a:pt x="2207" y="152"/>
                      <a:pt x="2207" y="152"/>
                      <a:pt x="2207" y="152"/>
                    </a:cubicBezTo>
                    <a:cubicBezTo>
                      <a:pt x="2141" y="123"/>
                      <a:pt x="2141" y="123"/>
                      <a:pt x="2141" y="123"/>
                    </a:cubicBezTo>
                    <a:cubicBezTo>
                      <a:pt x="2075" y="95"/>
                      <a:pt x="2075" y="95"/>
                      <a:pt x="2075" y="95"/>
                    </a:cubicBezTo>
                    <a:cubicBezTo>
                      <a:pt x="1983" y="219"/>
                      <a:pt x="1983" y="219"/>
                      <a:pt x="1983" y="219"/>
                    </a:cubicBezTo>
                    <a:cubicBezTo>
                      <a:pt x="1919" y="197"/>
                      <a:pt x="1854" y="180"/>
                      <a:pt x="1789" y="168"/>
                    </a:cubicBezTo>
                    <a:cubicBezTo>
                      <a:pt x="1769" y="15"/>
                      <a:pt x="1769" y="15"/>
                      <a:pt x="1769" y="15"/>
                    </a:cubicBezTo>
                    <a:cubicBezTo>
                      <a:pt x="1698" y="8"/>
                      <a:pt x="1698" y="8"/>
                      <a:pt x="1698" y="8"/>
                    </a:cubicBezTo>
                    <a:cubicBezTo>
                      <a:pt x="1626" y="0"/>
                      <a:pt x="1626" y="0"/>
                      <a:pt x="1626"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noEditPoints="1"/>
              </p:cNvSpPr>
              <p:nvPr userDrawn="1"/>
            </p:nvSpPr>
            <p:spPr bwMode="auto">
              <a:xfrm>
                <a:off x="4097338" y="4800600"/>
                <a:ext cx="3074987" cy="3076575"/>
              </a:xfrm>
              <a:custGeom>
                <a:avLst/>
                <a:gdLst>
                  <a:gd name="T0" fmla="*/ 2189 w 4108"/>
                  <a:gd name="T1" fmla="*/ 3660 h 4109"/>
                  <a:gd name="T2" fmla="*/ 2332 w 4108"/>
                  <a:gd name="T3" fmla="*/ 3374 h 4109"/>
                  <a:gd name="T4" fmla="*/ 1528 w 4108"/>
                  <a:gd name="T5" fmla="*/ 3580 h 4109"/>
                  <a:gd name="T6" fmla="*/ 2382 w 4108"/>
                  <a:gd name="T7" fmla="*/ 3338 h 4109"/>
                  <a:gd name="T8" fmla="*/ 1604 w 4108"/>
                  <a:gd name="T9" fmla="*/ 3302 h 4109"/>
                  <a:gd name="T10" fmla="*/ 1293 w 4108"/>
                  <a:gd name="T11" fmla="*/ 3171 h 4109"/>
                  <a:gd name="T12" fmla="*/ 2752 w 4108"/>
                  <a:gd name="T13" fmla="*/ 3208 h 4109"/>
                  <a:gd name="T14" fmla="*/ 948 w 4108"/>
                  <a:gd name="T15" fmla="*/ 3235 h 4109"/>
                  <a:gd name="T16" fmla="*/ 3206 w 4108"/>
                  <a:gd name="T17" fmla="*/ 3177 h 4109"/>
                  <a:gd name="T18" fmla="*/ 3344 w 4108"/>
                  <a:gd name="T19" fmla="*/ 2994 h 4109"/>
                  <a:gd name="T20" fmla="*/ 686 w 4108"/>
                  <a:gd name="T21" fmla="*/ 2875 h 4109"/>
                  <a:gd name="T22" fmla="*/ 3289 w 4108"/>
                  <a:gd name="T23" fmla="*/ 2736 h 4109"/>
                  <a:gd name="T24" fmla="*/ 583 w 4108"/>
                  <a:gd name="T25" fmla="*/ 2672 h 4109"/>
                  <a:gd name="T26" fmla="*/ 3425 w 4108"/>
                  <a:gd name="T27" fmla="*/ 2572 h 4109"/>
                  <a:gd name="T28" fmla="*/ 509 w 4108"/>
                  <a:gd name="T29" fmla="*/ 2457 h 4109"/>
                  <a:gd name="T30" fmla="*/ 3618 w 4108"/>
                  <a:gd name="T31" fmla="*/ 2372 h 4109"/>
                  <a:gd name="T32" fmla="*/ 3575 w 4108"/>
                  <a:gd name="T33" fmla="*/ 2577 h 4109"/>
                  <a:gd name="T34" fmla="*/ 759 w 4108"/>
                  <a:gd name="T35" fmla="*/ 2351 h 4109"/>
                  <a:gd name="T36" fmla="*/ 456 w 4108"/>
                  <a:gd name="T37" fmla="*/ 2049 h 4109"/>
                  <a:gd name="T38" fmla="*/ 433 w 4108"/>
                  <a:gd name="T39" fmla="*/ 1980 h 4109"/>
                  <a:gd name="T40" fmla="*/ 460 w 4108"/>
                  <a:gd name="T41" fmla="*/ 1936 h 4109"/>
                  <a:gd name="T42" fmla="*/ 3629 w 4108"/>
                  <a:gd name="T43" fmla="*/ 1875 h 4109"/>
                  <a:gd name="T44" fmla="*/ 733 w 4108"/>
                  <a:gd name="T45" fmla="*/ 1758 h 4109"/>
                  <a:gd name="T46" fmla="*/ 3603 w 4108"/>
                  <a:gd name="T47" fmla="*/ 1661 h 4109"/>
                  <a:gd name="T48" fmla="*/ 789 w 4108"/>
                  <a:gd name="T49" fmla="*/ 1573 h 4109"/>
                  <a:gd name="T50" fmla="*/ 3532 w 4108"/>
                  <a:gd name="T51" fmla="*/ 1445 h 4109"/>
                  <a:gd name="T52" fmla="*/ 653 w 4108"/>
                  <a:gd name="T53" fmla="*/ 1285 h 4109"/>
                  <a:gd name="T54" fmla="*/ 3138 w 4108"/>
                  <a:gd name="T55" fmla="*/ 1251 h 4109"/>
                  <a:gd name="T56" fmla="*/ 869 w 4108"/>
                  <a:gd name="T57" fmla="*/ 963 h 4109"/>
                  <a:gd name="T58" fmla="*/ 3179 w 4108"/>
                  <a:gd name="T59" fmla="*/ 932 h 4109"/>
                  <a:gd name="T60" fmla="*/ 901 w 4108"/>
                  <a:gd name="T61" fmla="*/ 2474 h 4109"/>
                  <a:gd name="T62" fmla="*/ 889 w 4108"/>
                  <a:gd name="T63" fmla="*/ 2478 h 4109"/>
                  <a:gd name="T64" fmla="*/ 1048 w 4108"/>
                  <a:gd name="T65" fmla="*/ 781 h 4109"/>
                  <a:gd name="T66" fmla="*/ 3130 w 4108"/>
                  <a:gd name="T67" fmla="*/ 884 h 4109"/>
                  <a:gd name="T68" fmla="*/ 1225 w 4108"/>
                  <a:gd name="T69" fmla="*/ 674 h 4109"/>
                  <a:gd name="T70" fmla="*/ 2707 w 4108"/>
                  <a:gd name="T71" fmla="*/ 873 h 4109"/>
                  <a:gd name="T72" fmla="*/ 1436 w 4108"/>
                  <a:gd name="T73" fmla="*/ 555 h 4109"/>
                  <a:gd name="T74" fmla="*/ 2501 w 4108"/>
                  <a:gd name="T75" fmla="*/ 806 h 4109"/>
                  <a:gd name="T76" fmla="*/ 1467 w 4108"/>
                  <a:gd name="T77" fmla="*/ 543 h 4109"/>
                  <a:gd name="T78" fmla="*/ 2354 w 4108"/>
                  <a:gd name="T79" fmla="*/ 707 h 4109"/>
                  <a:gd name="T80" fmla="*/ 1821 w 4108"/>
                  <a:gd name="T81" fmla="*/ 722 h 4109"/>
                  <a:gd name="T82" fmla="*/ 1922 w 4108"/>
                  <a:gd name="T83" fmla="*/ 733 h 4109"/>
                  <a:gd name="T84" fmla="*/ 2132 w 4108"/>
                  <a:gd name="T85" fmla="*/ 729 h 4109"/>
                  <a:gd name="T86" fmla="*/ 1965 w 4108"/>
                  <a:gd name="T87" fmla="*/ 705 h 4109"/>
                  <a:gd name="T88" fmla="*/ 2127 w 4108"/>
                  <a:gd name="T89" fmla="*/ 437 h 4109"/>
                  <a:gd name="T90" fmla="*/ 3143 w 4108"/>
                  <a:gd name="T91" fmla="*/ 577 h 4109"/>
                  <a:gd name="T92" fmla="*/ 3687 w 4108"/>
                  <a:gd name="T93" fmla="*/ 1150 h 4109"/>
                  <a:gd name="T94" fmla="*/ 3850 w 4108"/>
                  <a:gd name="T95" fmla="*/ 1689 h 4109"/>
                  <a:gd name="T96" fmla="*/ 3947 w 4108"/>
                  <a:gd name="T97" fmla="*/ 2785 h 4109"/>
                  <a:gd name="T98" fmla="*/ 2784 w 4108"/>
                  <a:gd name="T99" fmla="*/ 3735 h 4109"/>
                  <a:gd name="T100" fmla="*/ 1538 w 4108"/>
                  <a:gd name="T101" fmla="*/ 4017 h 4109"/>
                  <a:gd name="T102" fmla="*/ 584 w 4108"/>
                  <a:gd name="T103" fmla="*/ 3155 h 4109"/>
                  <a:gd name="T104" fmla="*/ 55 w 4108"/>
                  <a:gd name="T105" fmla="*/ 1687 h 4109"/>
                  <a:gd name="T106" fmla="*/ 1077 w 4108"/>
                  <a:gd name="T107" fmla="*/ 498 h 4109"/>
                  <a:gd name="T108" fmla="*/ 2170 w 4108"/>
                  <a:gd name="T109" fmla="*/ 11 h 4109"/>
                  <a:gd name="T110" fmla="*/ 523 w 4108"/>
                  <a:gd name="T111" fmla="*/ 677 h 4109"/>
                  <a:gd name="T112" fmla="*/ 135 w 4108"/>
                  <a:gd name="T113" fmla="*/ 2798 h 4109"/>
                  <a:gd name="T114" fmla="*/ 1988 w 4108"/>
                  <a:gd name="T115" fmla="*/ 3911 h 4109"/>
                  <a:gd name="T116" fmla="*/ 3635 w 4108"/>
                  <a:gd name="T117" fmla="*/ 3028 h 4109"/>
                  <a:gd name="T118" fmla="*/ 4040 w 4108"/>
                  <a:gd name="T119" fmla="*/ 1536 h 4109"/>
                  <a:gd name="T120" fmla="*/ 3362 w 4108"/>
                  <a:gd name="T121" fmla="*/ 734 h 4109"/>
                  <a:gd name="T122" fmla="*/ 2185 w 4108"/>
                  <a:gd name="T123" fmla="*/ 1 h 4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08" h="4109">
                    <a:moveTo>
                      <a:pt x="2051" y="3404"/>
                    </a:moveTo>
                    <a:cubicBezTo>
                      <a:pt x="2081" y="3404"/>
                      <a:pt x="2111" y="3403"/>
                      <a:pt x="2141" y="3401"/>
                    </a:cubicBezTo>
                    <a:cubicBezTo>
                      <a:pt x="2163" y="3638"/>
                      <a:pt x="2163" y="3638"/>
                      <a:pt x="2163" y="3638"/>
                    </a:cubicBezTo>
                    <a:cubicBezTo>
                      <a:pt x="2124" y="3640"/>
                      <a:pt x="2084" y="3642"/>
                      <a:pt x="2045" y="3642"/>
                    </a:cubicBezTo>
                    <a:cubicBezTo>
                      <a:pt x="2032" y="3642"/>
                      <a:pt x="2018" y="3642"/>
                      <a:pt x="2005" y="3641"/>
                    </a:cubicBezTo>
                    <a:cubicBezTo>
                      <a:pt x="2017" y="3404"/>
                      <a:pt x="2017" y="3404"/>
                      <a:pt x="2017" y="3404"/>
                    </a:cubicBezTo>
                    <a:cubicBezTo>
                      <a:pt x="2028" y="3404"/>
                      <a:pt x="2040" y="3404"/>
                      <a:pt x="2051" y="3404"/>
                    </a:cubicBezTo>
                    <a:moveTo>
                      <a:pt x="2163" y="3375"/>
                    </a:moveTo>
                    <a:cubicBezTo>
                      <a:pt x="2151" y="3376"/>
                      <a:pt x="2151" y="3376"/>
                      <a:pt x="2151" y="3376"/>
                    </a:cubicBezTo>
                    <a:cubicBezTo>
                      <a:pt x="2118" y="3378"/>
                      <a:pt x="2084" y="3380"/>
                      <a:pt x="2051" y="3380"/>
                    </a:cubicBezTo>
                    <a:cubicBezTo>
                      <a:pt x="2036" y="3380"/>
                      <a:pt x="2021" y="3379"/>
                      <a:pt x="2006" y="3379"/>
                    </a:cubicBezTo>
                    <a:cubicBezTo>
                      <a:pt x="1994" y="3379"/>
                      <a:pt x="1994" y="3379"/>
                      <a:pt x="1994" y="3379"/>
                    </a:cubicBezTo>
                    <a:cubicBezTo>
                      <a:pt x="1979" y="3665"/>
                      <a:pt x="1979" y="3665"/>
                      <a:pt x="1979" y="3665"/>
                    </a:cubicBezTo>
                    <a:cubicBezTo>
                      <a:pt x="1992" y="3665"/>
                      <a:pt x="1992" y="3665"/>
                      <a:pt x="1992" y="3665"/>
                    </a:cubicBezTo>
                    <a:cubicBezTo>
                      <a:pt x="1992" y="3653"/>
                      <a:pt x="1992" y="3653"/>
                      <a:pt x="1992" y="3653"/>
                    </a:cubicBezTo>
                    <a:cubicBezTo>
                      <a:pt x="1992" y="3665"/>
                      <a:pt x="1992" y="3665"/>
                      <a:pt x="1992" y="3665"/>
                    </a:cubicBezTo>
                    <a:cubicBezTo>
                      <a:pt x="2010" y="3666"/>
                      <a:pt x="2027" y="3666"/>
                      <a:pt x="2045" y="3666"/>
                    </a:cubicBezTo>
                    <a:cubicBezTo>
                      <a:pt x="2089" y="3666"/>
                      <a:pt x="2133" y="3664"/>
                      <a:pt x="2177" y="3661"/>
                    </a:cubicBezTo>
                    <a:cubicBezTo>
                      <a:pt x="2189" y="3660"/>
                      <a:pt x="2189" y="3660"/>
                      <a:pt x="2189" y="3660"/>
                    </a:cubicBezTo>
                    <a:cubicBezTo>
                      <a:pt x="2163" y="3375"/>
                      <a:pt x="2163" y="3375"/>
                      <a:pt x="2163" y="3375"/>
                    </a:cubicBezTo>
                    <a:moveTo>
                      <a:pt x="1779" y="3619"/>
                    </a:moveTo>
                    <a:cubicBezTo>
                      <a:pt x="1826" y="3385"/>
                      <a:pt x="1826" y="3385"/>
                      <a:pt x="1826" y="3385"/>
                    </a:cubicBezTo>
                    <a:cubicBezTo>
                      <a:pt x="1866" y="3392"/>
                      <a:pt x="1907" y="3397"/>
                      <a:pt x="1948" y="3400"/>
                    </a:cubicBezTo>
                    <a:cubicBezTo>
                      <a:pt x="1936" y="3638"/>
                      <a:pt x="1936" y="3638"/>
                      <a:pt x="1936" y="3638"/>
                    </a:cubicBezTo>
                    <a:cubicBezTo>
                      <a:pt x="1884" y="3634"/>
                      <a:pt x="1831" y="3628"/>
                      <a:pt x="1779" y="3619"/>
                    </a:cubicBezTo>
                    <a:moveTo>
                      <a:pt x="1806" y="3357"/>
                    </a:moveTo>
                    <a:cubicBezTo>
                      <a:pt x="1751" y="3639"/>
                      <a:pt x="1751" y="3639"/>
                      <a:pt x="1751" y="3639"/>
                    </a:cubicBezTo>
                    <a:cubicBezTo>
                      <a:pt x="1763" y="3641"/>
                      <a:pt x="1763" y="3641"/>
                      <a:pt x="1763" y="3641"/>
                    </a:cubicBezTo>
                    <a:cubicBezTo>
                      <a:pt x="1765" y="3629"/>
                      <a:pt x="1765" y="3629"/>
                      <a:pt x="1765" y="3629"/>
                    </a:cubicBezTo>
                    <a:cubicBezTo>
                      <a:pt x="1763" y="3641"/>
                      <a:pt x="1763" y="3641"/>
                      <a:pt x="1763" y="3641"/>
                    </a:cubicBezTo>
                    <a:cubicBezTo>
                      <a:pt x="1824" y="3652"/>
                      <a:pt x="1885" y="3659"/>
                      <a:pt x="1947" y="3663"/>
                    </a:cubicBezTo>
                    <a:cubicBezTo>
                      <a:pt x="1959" y="3664"/>
                      <a:pt x="1959" y="3664"/>
                      <a:pt x="1959" y="3664"/>
                    </a:cubicBezTo>
                    <a:cubicBezTo>
                      <a:pt x="1974" y="3377"/>
                      <a:pt x="1974" y="3377"/>
                      <a:pt x="1974" y="3377"/>
                    </a:cubicBezTo>
                    <a:cubicBezTo>
                      <a:pt x="1962" y="3377"/>
                      <a:pt x="1962" y="3377"/>
                      <a:pt x="1962" y="3377"/>
                    </a:cubicBezTo>
                    <a:cubicBezTo>
                      <a:pt x="1914" y="3373"/>
                      <a:pt x="1866" y="3367"/>
                      <a:pt x="1818" y="3359"/>
                    </a:cubicBezTo>
                    <a:cubicBezTo>
                      <a:pt x="1806" y="3357"/>
                      <a:pt x="1806" y="3357"/>
                      <a:pt x="1806" y="3357"/>
                    </a:cubicBezTo>
                    <a:moveTo>
                      <a:pt x="2210" y="3395"/>
                    </a:moveTo>
                    <a:cubicBezTo>
                      <a:pt x="2251" y="3390"/>
                      <a:pt x="2291" y="3383"/>
                      <a:pt x="2332" y="3374"/>
                    </a:cubicBezTo>
                    <a:cubicBezTo>
                      <a:pt x="2387" y="3605"/>
                      <a:pt x="2387" y="3605"/>
                      <a:pt x="2387" y="3605"/>
                    </a:cubicBezTo>
                    <a:cubicBezTo>
                      <a:pt x="2336" y="3616"/>
                      <a:pt x="2284" y="3625"/>
                      <a:pt x="2231" y="3631"/>
                    </a:cubicBezTo>
                    <a:cubicBezTo>
                      <a:pt x="2210" y="3395"/>
                      <a:pt x="2210" y="3395"/>
                      <a:pt x="2210" y="3395"/>
                    </a:cubicBezTo>
                    <a:moveTo>
                      <a:pt x="2350" y="3345"/>
                    </a:moveTo>
                    <a:cubicBezTo>
                      <a:pt x="2338" y="3348"/>
                      <a:pt x="2338" y="3348"/>
                      <a:pt x="2338" y="3348"/>
                    </a:cubicBezTo>
                    <a:cubicBezTo>
                      <a:pt x="2291" y="3359"/>
                      <a:pt x="2243" y="3367"/>
                      <a:pt x="2195" y="3372"/>
                    </a:cubicBezTo>
                    <a:cubicBezTo>
                      <a:pt x="2184" y="3373"/>
                      <a:pt x="2184" y="3373"/>
                      <a:pt x="2184" y="3373"/>
                    </a:cubicBezTo>
                    <a:cubicBezTo>
                      <a:pt x="2209" y="3658"/>
                      <a:pt x="2209" y="3658"/>
                      <a:pt x="2209" y="3658"/>
                    </a:cubicBezTo>
                    <a:cubicBezTo>
                      <a:pt x="2222" y="3657"/>
                      <a:pt x="2222" y="3657"/>
                      <a:pt x="2222" y="3657"/>
                    </a:cubicBezTo>
                    <a:cubicBezTo>
                      <a:pt x="2283" y="3650"/>
                      <a:pt x="2344" y="3640"/>
                      <a:pt x="2404" y="3626"/>
                    </a:cubicBezTo>
                    <a:cubicBezTo>
                      <a:pt x="2416" y="3623"/>
                      <a:pt x="2416" y="3623"/>
                      <a:pt x="2416" y="3623"/>
                    </a:cubicBezTo>
                    <a:cubicBezTo>
                      <a:pt x="2350" y="3345"/>
                      <a:pt x="2350" y="3345"/>
                      <a:pt x="2350" y="3345"/>
                    </a:cubicBezTo>
                    <a:moveTo>
                      <a:pt x="1559" y="3565"/>
                    </a:moveTo>
                    <a:cubicBezTo>
                      <a:pt x="1638" y="3339"/>
                      <a:pt x="1638" y="3339"/>
                      <a:pt x="1638" y="3339"/>
                    </a:cubicBezTo>
                    <a:cubicBezTo>
                      <a:pt x="1678" y="3352"/>
                      <a:pt x="1717" y="3363"/>
                      <a:pt x="1758" y="3372"/>
                    </a:cubicBezTo>
                    <a:cubicBezTo>
                      <a:pt x="1712" y="3606"/>
                      <a:pt x="1712" y="3606"/>
                      <a:pt x="1712" y="3606"/>
                    </a:cubicBezTo>
                    <a:cubicBezTo>
                      <a:pt x="1660" y="3595"/>
                      <a:pt x="1610" y="3581"/>
                      <a:pt x="1559" y="3565"/>
                    </a:cubicBezTo>
                    <a:moveTo>
                      <a:pt x="1623" y="3309"/>
                    </a:moveTo>
                    <a:cubicBezTo>
                      <a:pt x="1528" y="3580"/>
                      <a:pt x="1528" y="3580"/>
                      <a:pt x="1528" y="3580"/>
                    </a:cubicBezTo>
                    <a:cubicBezTo>
                      <a:pt x="1540" y="3584"/>
                      <a:pt x="1540" y="3584"/>
                      <a:pt x="1540" y="3584"/>
                    </a:cubicBezTo>
                    <a:cubicBezTo>
                      <a:pt x="1544" y="3573"/>
                      <a:pt x="1544" y="3573"/>
                      <a:pt x="1544" y="3573"/>
                    </a:cubicBezTo>
                    <a:cubicBezTo>
                      <a:pt x="1540" y="3584"/>
                      <a:pt x="1540" y="3584"/>
                      <a:pt x="1540" y="3584"/>
                    </a:cubicBezTo>
                    <a:cubicBezTo>
                      <a:pt x="1599" y="3604"/>
                      <a:pt x="1659" y="3620"/>
                      <a:pt x="1719" y="3633"/>
                    </a:cubicBezTo>
                    <a:cubicBezTo>
                      <a:pt x="1731" y="3635"/>
                      <a:pt x="1731" y="3635"/>
                      <a:pt x="1731" y="3635"/>
                    </a:cubicBezTo>
                    <a:cubicBezTo>
                      <a:pt x="1786" y="3353"/>
                      <a:pt x="1786" y="3353"/>
                      <a:pt x="1786" y="3353"/>
                    </a:cubicBezTo>
                    <a:cubicBezTo>
                      <a:pt x="1775" y="3350"/>
                      <a:pt x="1775" y="3350"/>
                      <a:pt x="1775" y="3350"/>
                    </a:cubicBezTo>
                    <a:cubicBezTo>
                      <a:pt x="1727" y="3340"/>
                      <a:pt x="1681" y="3327"/>
                      <a:pt x="1635" y="3312"/>
                    </a:cubicBezTo>
                    <a:cubicBezTo>
                      <a:pt x="1623" y="3309"/>
                      <a:pt x="1623" y="3309"/>
                      <a:pt x="1623" y="3309"/>
                    </a:cubicBezTo>
                    <a:moveTo>
                      <a:pt x="2399" y="3358"/>
                    </a:moveTo>
                    <a:cubicBezTo>
                      <a:pt x="2438" y="3348"/>
                      <a:pt x="2477" y="3336"/>
                      <a:pt x="2515" y="3322"/>
                    </a:cubicBezTo>
                    <a:cubicBezTo>
                      <a:pt x="2516" y="3322"/>
                      <a:pt x="2516" y="3321"/>
                      <a:pt x="2517" y="3321"/>
                    </a:cubicBezTo>
                    <a:cubicBezTo>
                      <a:pt x="2604" y="3541"/>
                      <a:pt x="2604" y="3541"/>
                      <a:pt x="2604" y="3541"/>
                    </a:cubicBezTo>
                    <a:cubicBezTo>
                      <a:pt x="2555" y="3559"/>
                      <a:pt x="2505" y="3575"/>
                      <a:pt x="2454" y="3589"/>
                    </a:cubicBezTo>
                    <a:cubicBezTo>
                      <a:pt x="2399" y="3358"/>
                      <a:pt x="2399" y="3358"/>
                      <a:pt x="2399" y="3358"/>
                    </a:cubicBezTo>
                    <a:moveTo>
                      <a:pt x="2531" y="3290"/>
                    </a:moveTo>
                    <a:cubicBezTo>
                      <a:pt x="2520" y="3294"/>
                      <a:pt x="2520" y="3294"/>
                      <a:pt x="2520" y="3294"/>
                    </a:cubicBezTo>
                    <a:cubicBezTo>
                      <a:pt x="2515" y="3296"/>
                      <a:pt x="2511" y="3298"/>
                      <a:pt x="2507" y="3299"/>
                    </a:cubicBezTo>
                    <a:cubicBezTo>
                      <a:pt x="2465" y="3314"/>
                      <a:pt x="2423" y="3327"/>
                      <a:pt x="2382" y="3338"/>
                    </a:cubicBezTo>
                    <a:cubicBezTo>
                      <a:pt x="2370" y="3341"/>
                      <a:pt x="2370" y="3341"/>
                      <a:pt x="2370" y="3341"/>
                    </a:cubicBezTo>
                    <a:cubicBezTo>
                      <a:pt x="2436" y="3618"/>
                      <a:pt x="2436" y="3618"/>
                      <a:pt x="2436" y="3618"/>
                    </a:cubicBezTo>
                    <a:cubicBezTo>
                      <a:pt x="2448" y="3615"/>
                      <a:pt x="2448" y="3615"/>
                      <a:pt x="2448" y="3615"/>
                    </a:cubicBezTo>
                    <a:cubicBezTo>
                      <a:pt x="2508" y="3600"/>
                      <a:pt x="2567" y="3581"/>
                      <a:pt x="2624" y="3559"/>
                    </a:cubicBezTo>
                    <a:cubicBezTo>
                      <a:pt x="2636" y="3555"/>
                      <a:pt x="2636" y="3555"/>
                      <a:pt x="2636" y="3555"/>
                    </a:cubicBezTo>
                    <a:cubicBezTo>
                      <a:pt x="2531" y="3290"/>
                      <a:pt x="2531" y="3290"/>
                      <a:pt x="2531" y="3290"/>
                    </a:cubicBezTo>
                    <a:moveTo>
                      <a:pt x="1349" y="3480"/>
                    </a:moveTo>
                    <a:cubicBezTo>
                      <a:pt x="1460" y="3267"/>
                      <a:pt x="1460" y="3267"/>
                      <a:pt x="1460" y="3267"/>
                    </a:cubicBezTo>
                    <a:cubicBezTo>
                      <a:pt x="1497" y="3285"/>
                      <a:pt x="1535" y="3302"/>
                      <a:pt x="1573" y="3316"/>
                    </a:cubicBezTo>
                    <a:cubicBezTo>
                      <a:pt x="1494" y="3542"/>
                      <a:pt x="1494" y="3542"/>
                      <a:pt x="1494" y="3542"/>
                    </a:cubicBezTo>
                    <a:cubicBezTo>
                      <a:pt x="1445" y="3524"/>
                      <a:pt x="1397" y="3503"/>
                      <a:pt x="1349" y="3480"/>
                    </a:cubicBezTo>
                    <a:moveTo>
                      <a:pt x="1449" y="3235"/>
                    </a:moveTo>
                    <a:cubicBezTo>
                      <a:pt x="1316" y="3491"/>
                      <a:pt x="1316" y="3491"/>
                      <a:pt x="1316" y="3491"/>
                    </a:cubicBezTo>
                    <a:cubicBezTo>
                      <a:pt x="1327" y="3496"/>
                      <a:pt x="1327" y="3496"/>
                      <a:pt x="1327" y="3496"/>
                    </a:cubicBezTo>
                    <a:cubicBezTo>
                      <a:pt x="1332" y="3485"/>
                      <a:pt x="1332" y="3485"/>
                      <a:pt x="1332" y="3485"/>
                    </a:cubicBezTo>
                    <a:cubicBezTo>
                      <a:pt x="1327" y="3496"/>
                      <a:pt x="1327" y="3496"/>
                      <a:pt x="1327" y="3496"/>
                    </a:cubicBezTo>
                    <a:cubicBezTo>
                      <a:pt x="1383" y="3524"/>
                      <a:pt x="1440" y="3549"/>
                      <a:pt x="1497" y="3569"/>
                    </a:cubicBezTo>
                    <a:cubicBezTo>
                      <a:pt x="1509" y="3574"/>
                      <a:pt x="1509" y="3574"/>
                      <a:pt x="1509" y="3574"/>
                    </a:cubicBezTo>
                    <a:cubicBezTo>
                      <a:pt x="1604" y="3302"/>
                      <a:pt x="1604" y="3302"/>
                      <a:pt x="1604" y="3302"/>
                    </a:cubicBezTo>
                    <a:cubicBezTo>
                      <a:pt x="1593" y="3298"/>
                      <a:pt x="1593" y="3298"/>
                      <a:pt x="1593" y="3298"/>
                    </a:cubicBezTo>
                    <a:cubicBezTo>
                      <a:pt x="1547" y="3281"/>
                      <a:pt x="1503" y="3262"/>
                      <a:pt x="1460" y="3240"/>
                    </a:cubicBezTo>
                    <a:cubicBezTo>
                      <a:pt x="1449" y="3235"/>
                      <a:pt x="1449" y="3235"/>
                      <a:pt x="1449" y="3235"/>
                    </a:cubicBezTo>
                    <a:moveTo>
                      <a:pt x="2581" y="3296"/>
                    </a:moveTo>
                    <a:cubicBezTo>
                      <a:pt x="2619" y="3279"/>
                      <a:pt x="2657" y="3262"/>
                      <a:pt x="2693" y="3242"/>
                    </a:cubicBezTo>
                    <a:cubicBezTo>
                      <a:pt x="2810" y="3447"/>
                      <a:pt x="2810" y="3447"/>
                      <a:pt x="2810" y="3447"/>
                    </a:cubicBezTo>
                    <a:cubicBezTo>
                      <a:pt x="2764" y="3472"/>
                      <a:pt x="2716" y="3495"/>
                      <a:pt x="2668" y="3515"/>
                    </a:cubicBezTo>
                    <a:cubicBezTo>
                      <a:pt x="2581" y="3296"/>
                      <a:pt x="2581" y="3296"/>
                      <a:pt x="2581" y="3296"/>
                    </a:cubicBezTo>
                    <a:moveTo>
                      <a:pt x="2702" y="3209"/>
                    </a:moveTo>
                    <a:cubicBezTo>
                      <a:pt x="2691" y="3215"/>
                      <a:pt x="2691" y="3215"/>
                      <a:pt x="2691" y="3215"/>
                    </a:cubicBezTo>
                    <a:cubicBezTo>
                      <a:pt x="2650" y="3238"/>
                      <a:pt x="2606" y="3259"/>
                      <a:pt x="2561" y="3278"/>
                    </a:cubicBezTo>
                    <a:cubicBezTo>
                      <a:pt x="2550" y="3282"/>
                      <a:pt x="2550" y="3282"/>
                      <a:pt x="2550" y="3282"/>
                    </a:cubicBezTo>
                    <a:cubicBezTo>
                      <a:pt x="2655" y="3547"/>
                      <a:pt x="2655" y="3547"/>
                      <a:pt x="2655" y="3547"/>
                    </a:cubicBezTo>
                    <a:cubicBezTo>
                      <a:pt x="2666" y="3543"/>
                      <a:pt x="2666" y="3543"/>
                      <a:pt x="2666" y="3543"/>
                    </a:cubicBezTo>
                    <a:cubicBezTo>
                      <a:pt x="2723" y="3519"/>
                      <a:pt x="2778" y="3492"/>
                      <a:pt x="2832" y="3462"/>
                    </a:cubicBezTo>
                    <a:cubicBezTo>
                      <a:pt x="2843" y="3456"/>
                      <a:pt x="2843" y="3456"/>
                      <a:pt x="2843" y="3456"/>
                    </a:cubicBezTo>
                    <a:cubicBezTo>
                      <a:pt x="2702" y="3209"/>
                      <a:pt x="2702" y="3209"/>
                      <a:pt x="2702" y="3209"/>
                    </a:cubicBezTo>
                    <a:moveTo>
                      <a:pt x="1152" y="3366"/>
                    </a:moveTo>
                    <a:cubicBezTo>
                      <a:pt x="1293" y="3171"/>
                      <a:pt x="1293" y="3171"/>
                      <a:pt x="1293" y="3171"/>
                    </a:cubicBezTo>
                    <a:cubicBezTo>
                      <a:pt x="1327" y="3194"/>
                      <a:pt x="1362" y="3215"/>
                      <a:pt x="1398" y="3235"/>
                    </a:cubicBezTo>
                    <a:cubicBezTo>
                      <a:pt x="1287" y="3448"/>
                      <a:pt x="1287" y="3448"/>
                      <a:pt x="1287" y="3448"/>
                    </a:cubicBezTo>
                    <a:cubicBezTo>
                      <a:pt x="1240" y="3423"/>
                      <a:pt x="1195" y="3395"/>
                      <a:pt x="1152" y="3366"/>
                    </a:cubicBezTo>
                    <a:moveTo>
                      <a:pt x="1287" y="3137"/>
                    </a:moveTo>
                    <a:cubicBezTo>
                      <a:pt x="1118" y="3372"/>
                      <a:pt x="1118" y="3372"/>
                      <a:pt x="1118" y="3372"/>
                    </a:cubicBezTo>
                    <a:cubicBezTo>
                      <a:pt x="1128" y="3379"/>
                      <a:pt x="1128" y="3379"/>
                      <a:pt x="1128" y="3379"/>
                    </a:cubicBezTo>
                    <a:cubicBezTo>
                      <a:pt x="1135" y="3369"/>
                      <a:pt x="1135" y="3369"/>
                      <a:pt x="1135" y="3369"/>
                    </a:cubicBezTo>
                    <a:cubicBezTo>
                      <a:pt x="1128" y="3379"/>
                      <a:pt x="1128" y="3379"/>
                      <a:pt x="1128" y="3379"/>
                    </a:cubicBezTo>
                    <a:cubicBezTo>
                      <a:pt x="1179" y="3414"/>
                      <a:pt x="1231" y="3446"/>
                      <a:pt x="1287" y="3476"/>
                    </a:cubicBezTo>
                    <a:cubicBezTo>
                      <a:pt x="1298" y="3481"/>
                      <a:pt x="1298" y="3481"/>
                      <a:pt x="1298" y="3481"/>
                    </a:cubicBezTo>
                    <a:cubicBezTo>
                      <a:pt x="1431" y="3225"/>
                      <a:pt x="1431" y="3225"/>
                      <a:pt x="1431" y="3225"/>
                    </a:cubicBezTo>
                    <a:cubicBezTo>
                      <a:pt x="1420" y="3220"/>
                      <a:pt x="1420" y="3220"/>
                      <a:pt x="1420" y="3220"/>
                    </a:cubicBezTo>
                    <a:cubicBezTo>
                      <a:pt x="1378" y="3197"/>
                      <a:pt x="1337" y="3171"/>
                      <a:pt x="1297" y="3144"/>
                    </a:cubicBezTo>
                    <a:cubicBezTo>
                      <a:pt x="1287" y="3137"/>
                      <a:pt x="1287" y="3137"/>
                      <a:pt x="1287" y="3137"/>
                    </a:cubicBezTo>
                    <a:moveTo>
                      <a:pt x="2752" y="3208"/>
                    </a:moveTo>
                    <a:cubicBezTo>
                      <a:pt x="2788" y="3186"/>
                      <a:pt x="2822" y="3163"/>
                      <a:pt x="2855" y="3139"/>
                    </a:cubicBezTo>
                    <a:cubicBezTo>
                      <a:pt x="3000" y="3325"/>
                      <a:pt x="3000" y="3325"/>
                      <a:pt x="3000" y="3325"/>
                    </a:cubicBezTo>
                    <a:cubicBezTo>
                      <a:pt x="2958" y="3356"/>
                      <a:pt x="2915" y="3386"/>
                      <a:pt x="2870" y="3413"/>
                    </a:cubicBezTo>
                    <a:cubicBezTo>
                      <a:pt x="2752" y="3208"/>
                      <a:pt x="2752" y="3208"/>
                      <a:pt x="2752" y="3208"/>
                    </a:cubicBezTo>
                    <a:moveTo>
                      <a:pt x="2860" y="3105"/>
                    </a:moveTo>
                    <a:cubicBezTo>
                      <a:pt x="2850" y="3112"/>
                      <a:pt x="2850" y="3112"/>
                      <a:pt x="2850" y="3112"/>
                    </a:cubicBezTo>
                    <a:cubicBezTo>
                      <a:pt x="2812" y="3141"/>
                      <a:pt x="2772" y="3168"/>
                      <a:pt x="2730" y="3193"/>
                    </a:cubicBezTo>
                    <a:cubicBezTo>
                      <a:pt x="2720" y="3199"/>
                      <a:pt x="2720" y="3199"/>
                      <a:pt x="2720" y="3199"/>
                    </a:cubicBezTo>
                    <a:cubicBezTo>
                      <a:pt x="2861" y="3446"/>
                      <a:pt x="2861" y="3446"/>
                      <a:pt x="2861" y="3446"/>
                    </a:cubicBezTo>
                    <a:cubicBezTo>
                      <a:pt x="2872" y="3440"/>
                      <a:pt x="2872" y="3440"/>
                      <a:pt x="2872" y="3440"/>
                    </a:cubicBezTo>
                    <a:cubicBezTo>
                      <a:pt x="2924" y="3409"/>
                      <a:pt x="2976" y="3374"/>
                      <a:pt x="3025" y="3337"/>
                    </a:cubicBezTo>
                    <a:cubicBezTo>
                      <a:pt x="3035" y="3330"/>
                      <a:pt x="3035" y="3330"/>
                      <a:pt x="3035" y="3330"/>
                    </a:cubicBezTo>
                    <a:cubicBezTo>
                      <a:pt x="2860" y="3105"/>
                      <a:pt x="2860" y="3105"/>
                      <a:pt x="2860" y="3105"/>
                    </a:cubicBezTo>
                    <a:moveTo>
                      <a:pt x="974" y="3225"/>
                    </a:moveTo>
                    <a:cubicBezTo>
                      <a:pt x="1141" y="3051"/>
                      <a:pt x="1141" y="3051"/>
                      <a:pt x="1141" y="3051"/>
                    </a:cubicBezTo>
                    <a:cubicBezTo>
                      <a:pt x="1172" y="3079"/>
                      <a:pt x="1204" y="3106"/>
                      <a:pt x="1237" y="3130"/>
                    </a:cubicBezTo>
                    <a:cubicBezTo>
                      <a:pt x="1096" y="3326"/>
                      <a:pt x="1096" y="3326"/>
                      <a:pt x="1096" y="3326"/>
                    </a:cubicBezTo>
                    <a:cubicBezTo>
                      <a:pt x="1053" y="3294"/>
                      <a:pt x="1013" y="3261"/>
                      <a:pt x="974" y="3225"/>
                    </a:cubicBezTo>
                    <a:moveTo>
                      <a:pt x="1140" y="3017"/>
                    </a:moveTo>
                    <a:cubicBezTo>
                      <a:pt x="939" y="3226"/>
                      <a:pt x="939" y="3226"/>
                      <a:pt x="939" y="3226"/>
                    </a:cubicBezTo>
                    <a:cubicBezTo>
                      <a:pt x="948" y="3235"/>
                      <a:pt x="948" y="3235"/>
                      <a:pt x="948" y="3235"/>
                    </a:cubicBezTo>
                    <a:cubicBezTo>
                      <a:pt x="956" y="3226"/>
                      <a:pt x="956" y="3226"/>
                      <a:pt x="956" y="3226"/>
                    </a:cubicBezTo>
                    <a:cubicBezTo>
                      <a:pt x="948" y="3235"/>
                      <a:pt x="948" y="3235"/>
                      <a:pt x="948" y="3235"/>
                    </a:cubicBezTo>
                    <a:cubicBezTo>
                      <a:pt x="993" y="3277"/>
                      <a:pt x="1041" y="3316"/>
                      <a:pt x="1091" y="3353"/>
                    </a:cubicBezTo>
                    <a:cubicBezTo>
                      <a:pt x="1101" y="3360"/>
                      <a:pt x="1101" y="3360"/>
                      <a:pt x="1101" y="3360"/>
                    </a:cubicBezTo>
                    <a:cubicBezTo>
                      <a:pt x="1270" y="3125"/>
                      <a:pt x="1270" y="3125"/>
                      <a:pt x="1270" y="3125"/>
                    </a:cubicBezTo>
                    <a:cubicBezTo>
                      <a:pt x="1261" y="3118"/>
                      <a:pt x="1261" y="3118"/>
                      <a:pt x="1261" y="3118"/>
                    </a:cubicBezTo>
                    <a:cubicBezTo>
                      <a:pt x="1222" y="3089"/>
                      <a:pt x="1185" y="3058"/>
                      <a:pt x="1149" y="3025"/>
                    </a:cubicBezTo>
                    <a:cubicBezTo>
                      <a:pt x="1140" y="3017"/>
                      <a:pt x="1140" y="3017"/>
                      <a:pt x="1140" y="3017"/>
                    </a:cubicBezTo>
                    <a:moveTo>
                      <a:pt x="2910" y="3096"/>
                    </a:moveTo>
                    <a:cubicBezTo>
                      <a:pt x="2942" y="3070"/>
                      <a:pt x="2972" y="3042"/>
                      <a:pt x="3001" y="3013"/>
                    </a:cubicBezTo>
                    <a:cubicBezTo>
                      <a:pt x="3171" y="3177"/>
                      <a:pt x="3171" y="3177"/>
                      <a:pt x="3171" y="3177"/>
                    </a:cubicBezTo>
                    <a:cubicBezTo>
                      <a:pt x="3134" y="3214"/>
                      <a:pt x="3095" y="3249"/>
                      <a:pt x="3055" y="3282"/>
                    </a:cubicBezTo>
                    <a:cubicBezTo>
                      <a:pt x="2910" y="3096"/>
                      <a:pt x="2910" y="3096"/>
                      <a:pt x="2910" y="3096"/>
                    </a:cubicBezTo>
                    <a:moveTo>
                      <a:pt x="3001" y="2979"/>
                    </a:moveTo>
                    <a:cubicBezTo>
                      <a:pt x="2993" y="2988"/>
                      <a:pt x="2993" y="2988"/>
                      <a:pt x="2993" y="2988"/>
                    </a:cubicBezTo>
                    <a:cubicBezTo>
                      <a:pt x="2959" y="3022"/>
                      <a:pt x="2923" y="3054"/>
                      <a:pt x="2885" y="3085"/>
                    </a:cubicBezTo>
                    <a:cubicBezTo>
                      <a:pt x="2876" y="3092"/>
                      <a:pt x="2876" y="3092"/>
                      <a:pt x="2876" y="3092"/>
                    </a:cubicBezTo>
                    <a:cubicBezTo>
                      <a:pt x="3051" y="3317"/>
                      <a:pt x="3051" y="3317"/>
                      <a:pt x="3051" y="3317"/>
                    </a:cubicBezTo>
                    <a:cubicBezTo>
                      <a:pt x="3060" y="3309"/>
                      <a:pt x="3060" y="3309"/>
                      <a:pt x="3060" y="3309"/>
                    </a:cubicBezTo>
                    <a:cubicBezTo>
                      <a:pt x="3108" y="3271"/>
                      <a:pt x="3154" y="3230"/>
                      <a:pt x="3197" y="3185"/>
                    </a:cubicBezTo>
                    <a:cubicBezTo>
                      <a:pt x="3206" y="3177"/>
                      <a:pt x="3206" y="3177"/>
                      <a:pt x="3206" y="3177"/>
                    </a:cubicBezTo>
                    <a:cubicBezTo>
                      <a:pt x="3001" y="2979"/>
                      <a:pt x="3001" y="2979"/>
                      <a:pt x="3001" y="2979"/>
                    </a:cubicBezTo>
                    <a:moveTo>
                      <a:pt x="817" y="3060"/>
                    </a:moveTo>
                    <a:cubicBezTo>
                      <a:pt x="1008" y="2912"/>
                      <a:pt x="1008" y="2912"/>
                      <a:pt x="1008" y="2912"/>
                    </a:cubicBezTo>
                    <a:cubicBezTo>
                      <a:pt x="1035" y="2944"/>
                      <a:pt x="1062" y="2974"/>
                      <a:pt x="1091" y="3004"/>
                    </a:cubicBezTo>
                    <a:cubicBezTo>
                      <a:pt x="924" y="3178"/>
                      <a:pt x="924" y="3178"/>
                      <a:pt x="924" y="3178"/>
                    </a:cubicBezTo>
                    <a:cubicBezTo>
                      <a:pt x="886" y="3140"/>
                      <a:pt x="851" y="3101"/>
                      <a:pt x="817" y="3060"/>
                    </a:cubicBezTo>
                    <a:moveTo>
                      <a:pt x="1012" y="2878"/>
                    </a:moveTo>
                    <a:cubicBezTo>
                      <a:pt x="783" y="3056"/>
                      <a:pt x="783" y="3056"/>
                      <a:pt x="783" y="3056"/>
                    </a:cubicBezTo>
                    <a:cubicBezTo>
                      <a:pt x="791" y="3066"/>
                      <a:pt x="791" y="3066"/>
                      <a:pt x="791" y="3066"/>
                    </a:cubicBezTo>
                    <a:cubicBezTo>
                      <a:pt x="800" y="3058"/>
                      <a:pt x="800" y="3058"/>
                      <a:pt x="800" y="3058"/>
                    </a:cubicBezTo>
                    <a:cubicBezTo>
                      <a:pt x="791" y="3066"/>
                      <a:pt x="791" y="3066"/>
                      <a:pt x="791" y="3066"/>
                    </a:cubicBezTo>
                    <a:cubicBezTo>
                      <a:pt x="829" y="3114"/>
                      <a:pt x="871" y="3160"/>
                      <a:pt x="916" y="3204"/>
                    </a:cubicBezTo>
                    <a:cubicBezTo>
                      <a:pt x="924" y="3212"/>
                      <a:pt x="924" y="3212"/>
                      <a:pt x="924" y="3212"/>
                    </a:cubicBezTo>
                    <a:cubicBezTo>
                      <a:pt x="1125" y="3003"/>
                      <a:pt x="1125" y="3003"/>
                      <a:pt x="1125" y="3003"/>
                    </a:cubicBezTo>
                    <a:cubicBezTo>
                      <a:pt x="1117" y="2995"/>
                      <a:pt x="1117" y="2995"/>
                      <a:pt x="1117" y="2995"/>
                    </a:cubicBezTo>
                    <a:cubicBezTo>
                      <a:pt x="1083" y="2961"/>
                      <a:pt x="1050" y="2925"/>
                      <a:pt x="1020" y="2887"/>
                    </a:cubicBezTo>
                    <a:cubicBezTo>
                      <a:pt x="1012" y="2878"/>
                      <a:pt x="1012" y="2878"/>
                      <a:pt x="1012" y="2878"/>
                    </a:cubicBezTo>
                    <a:moveTo>
                      <a:pt x="3337" y="3004"/>
                    </a:moveTo>
                    <a:cubicBezTo>
                      <a:pt x="3344" y="2994"/>
                      <a:pt x="3344" y="2994"/>
                      <a:pt x="3344" y="2994"/>
                    </a:cubicBezTo>
                    <a:cubicBezTo>
                      <a:pt x="3337" y="3004"/>
                      <a:pt x="3337" y="3004"/>
                      <a:pt x="3337" y="3004"/>
                    </a:cubicBezTo>
                    <a:cubicBezTo>
                      <a:pt x="3327" y="2996"/>
                      <a:pt x="3327" y="2996"/>
                      <a:pt x="3327" y="2996"/>
                    </a:cubicBezTo>
                    <a:cubicBezTo>
                      <a:pt x="3337" y="3004"/>
                      <a:pt x="3337" y="3004"/>
                      <a:pt x="3337" y="3004"/>
                    </a:cubicBezTo>
                    <a:moveTo>
                      <a:pt x="3049" y="2964"/>
                    </a:moveTo>
                    <a:cubicBezTo>
                      <a:pt x="3077" y="2933"/>
                      <a:pt x="3103" y="2901"/>
                      <a:pt x="3128" y="2869"/>
                    </a:cubicBezTo>
                    <a:cubicBezTo>
                      <a:pt x="3320" y="3006"/>
                      <a:pt x="3320" y="3006"/>
                      <a:pt x="3320" y="3006"/>
                    </a:cubicBezTo>
                    <a:cubicBezTo>
                      <a:pt x="3288" y="3048"/>
                      <a:pt x="3254" y="3089"/>
                      <a:pt x="3219" y="3127"/>
                    </a:cubicBezTo>
                    <a:cubicBezTo>
                      <a:pt x="3049" y="2964"/>
                      <a:pt x="3049" y="2964"/>
                      <a:pt x="3049" y="2964"/>
                    </a:cubicBezTo>
                    <a:moveTo>
                      <a:pt x="3123" y="2835"/>
                    </a:moveTo>
                    <a:cubicBezTo>
                      <a:pt x="3116" y="2844"/>
                      <a:pt x="3116" y="2844"/>
                      <a:pt x="3116" y="2844"/>
                    </a:cubicBezTo>
                    <a:cubicBezTo>
                      <a:pt x="3087" y="2883"/>
                      <a:pt x="3056" y="2920"/>
                      <a:pt x="3023" y="2956"/>
                    </a:cubicBezTo>
                    <a:cubicBezTo>
                      <a:pt x="3015" y="2965"/>
                      <a:pt x="3015" y="2965"/>
                      <a:pt x="3015" y="2965"/>
                    </a:cubicBezTo>
                    <a:cubicBezTo>
                      <a:pt x="3220" y="3162"/>
                      <a:pt x="3220" y="3162"/>
                      <a:pt x="3220" y="3162"/>
                    </a:cubicBezTo>
                    <a:cubicBezTo>
                      <a:pt x="3229" y="3153"/>
                      <a:pt x="3229" y="3153"/>
                      <a:pt x="3229" y="3153"/>
                    </a:cubicBezTo>
                    <a:cubicBezTo>
                      <a:pt x="3270" y="3108"/>
                      <a:pt x="3310" y="3061"/>
                      <a:pt x="3347" y="3011"/>
                    </a:cubicBezTo>
                    <a:cubicBezTo>
                      <a:pt x="3354" y="3001"/>
                      <a:pt x="3354" y="3001"/>
                      <a:pt x="3354" y="3001"/>
                    </a:cubicBezTo>
                    <a:cubicBezTo>
                      <a:pt x="3344" y="2994"/>
                      <a:pt x="3344" y="2994"/>
                      <a:pt x="3344" y="2994"/>
                    </a:cubicBezTo>
                    <a:cubicBezTo>
                      <a:pt x="3123" y="2835"/>
                      <a:pt x="3123" y="2835"/>
                      <a:pt x="3123" y="2835"/>
                    </a:cubicBezTo>
                    <a:moveTo>
                      <a:pt x="686" y="2875"/>
                    </a:moveTo>
                    <a:cubicBezTo>
                      <a:pt x="897" y="2754"/>
                      <a:pt x="897" y="2754"/>
                      <a:pt x="897" y="2754"/>
                    </a:cubicBezTo>
                    <a:cubicBezTo>
                      <a:pt x="918" y="2790"/>
                      <a:pt x="941" y="2824"/>
                      <a:pt x="966" y="2857"/>
                    </a:cubicBezTo>
                    <a:cubicBezTo>
                      <a:pt x="775" y="3006"/>
                      <a:pt x="775" y="3006"/>
                      <a:pt x="775" y="3006"/>
                    </a:cubicBezTo>
                    <a:cubicBezTo>
                      <a:pt x="743" y="2964"/>
                      <a:pt x="713" y="2920"/>
                      <a:pt x="686" y="2875"/>
                    </a:cubicBezTo>
                    <a:moveTo>
                      <a:pt x="905" y="2721"/>
                    </a:moveTo>
                    <a:cubicBezTo>
                      <a:pt x="653" y="2866"/>
                      <a:pt x="653" y="2866"/>
                      <a:pt x="653" y="2866"/>
                    </a:cubicBezTo>
                    <a:cubicBezTo>
                      <a:pt x="659" y="2876"/>
                      <a:pt x="659" y="2876"/>
                      <a:pt x="659" y="2876"/>
                    </a:cubicBezTo>
                    <a:cubicBezTo>
                      <a:pt x="669" y="2870"/>
                      <a:pt x="669" y="2870"/>
                      <a:pt x="669" y="2870"/>
                    </a:cubicBezTo>
                    <a:cubicBezTo>
                      <a:pt x="659" y="2876"/>
                      <a:pt x="659" y="2876"/>
                      <a:pt x="659" y="2876"/>
                    </a:cubicBezTo>
                    <a:cubicBezTo>
                      <a:pt x="690" y="2930"/>
                      <a:pt x="725" y="2981"/>
                      <a:pt x="763" y="3031"/>
                    </a:cubicBezTo>
                    <a:cubicBezTo>
                      <a:pt x="770" y="3040"/>
                      <a:pt x="770" y="3040"/>
                      <a:pt x="770" y="3040"/>
                    </a:cubicBezTo>
                    <a:cubicBezTo>
                      <a:pt x="999" y="2862"/>
                      <a:pt x="999" y="2862"/>
                      <a:pt x="999" y="2862"/>
                    </a:cubicBezTo>
                    <a:cubicBezTo>
                      <a:pt x="992" y="2852"/>
                      <a:pt x="992" y="2852"/>
                      <a:pt x="992" y="2852"/>
                    </a:cubicBezTo>
                    <a:cubicBezTo>
                      <a:pt x="963" y="2814"/>
                      <a:pt x="936" y="2774"/>
                      <a:pt x="912" y="2732"/>
                    </a:cubicBezTo>
                    <a:cubicBezTo>
                      <a:pt x="905" y="2721"/>
                      <a:pt x="905" y="2721"/>
                      <a:pt x="905" y="2721"/>
                    </a:cubicBezTo>
                    <a:moveTo>
                      <a:pt x="3202" y="2761"/>
                    </a:moveTo>
                    <a:cubicBezTo>
                      <a:pt x="3212" y="2743"/>
                      <a:pt x="3223" y="2725"/>
                      <a:pt x="3233" y="2707"/>
                    </a:cubicBezTo>
                    <a:cubicBezTo>
                      <a:pt x="3281" y="2732"/>
                      <a:pt x="3281" y="2732"/>
                      <a:pt x="3281" y="2732"/>
                    </a:cubicBezTo>
                    <a:cubicBezTo>
                      <a:pt x="3289" y="2736"/>
                      <a:pt x="3289" y="2736"/>
                      <a:pt x="3289" y="2736"/>
                    </a:cubicBezTo>
                    <a:cubicBezTo>
                      <a:pt x="3442" y="2816"/>
                      <a:pt x="3442" y="2816"/>
                      <a:pt x="3442" y="2816"/>
                    </a:cubicBezTo>
                    <a:cubicBezTo>
                      <a:pt x="3417" y="2862"/>
                      <a:pt x="3389" y="2907"/>
                      <a:pt x="3360" y="2950"/>
                    </a:cubicBezTo>
                    <a:cubicBezTo>
                      <a:pt x="3168" y="2812"/>
                      <a:pt x="3168" y="2812"/>
                      <a:pt x="3168" y="2812"/>
                    </a:cubicBezTo>
                    <a:cubicBezTo>
                      <a:pt x="3178" y="2798"/>
                      <a:pt x="3187" y="2784"/>
                      <a:pt x="3196" y="2769"/>
                    </a:cubicBezTo>
                    <a:cubicBezTo>
                      <a:pt x="3198" y="2766"/>
                      <a:pt x="3200" y="2763"/>
                      <a:pt x="3202" y="2761"/>
                    </a:cubicBezTo>
                    <a:moveTo>
                      <a:pt x="3223" y="2675"/>
                    </a:moveTo>
                    <a:cubicBezTo>
                      <a:pt x="3217" y="2685"/>
                      <a:pt x="3217" y="2685"/>
                      <a:pt x="3217" y="2685"/>
                    </a:cubicBezTo>
                    <a:cubicBezTo>
                      <a:pt x="3203" y="2711"/>
                      <a:pt x="3188" y="2737"/>
                      <a:pt x="3172" y="2762"/>
                    </a:cubicBezTo>
                    <a:cubicBezTo>
                      <a:pt x="3170" y="2765"/>
                      <a:pt x="3169" y="2768"/>
                      <a:pt x="3167" y="2770"/>
                    </a:cubicBezTo>
                    <a:cubicBezTo>
                      <a:pt x="3159" y="2783"/>
                      <a:pt x="3150" y="2796"/>
                      <a:pt x="3141" y="2808"/>
                    </a:cubicBezTo>
                    <a:cubicBezTo>
                      <a:pt x="3135" y="2818"/>
                      <a:pt x="3135" y="2818"/>
                      <a:pt x="3135" y="2818"/>
                    </a:cubicBezTo>
                    <a:cubicBezTo>
                      <a:pt x="3366" y="2984"/>
                      <a:pt x="3366" y="2984"/>
                      <a:pt x="3366" y="2984"/>
                    </a:cubicBezTo>
                    <a:cubicBezTo>
                      <a:pt x="3373" y="2974"/>
                      <a:pt x="3373" y="2974"/>
                      <a:pt x="3373" y="2974"/>
                    </a:cubicBezTo>
                    <a:cubicBezTo>
                      <a:pt x="3408" y="2924"/>
                      <a:pt x="3440" y="2872"/>
                      <a:pt x="3469" y="2817"/>
                    </a:cubicBezTo>
                    <a:cubicBezTo>
                      <a:pt x="3475" y="2806"/>
                      <a:pt x="3475" y="2806"/>
                      <a:pt x="3475" y="2806"/>
                    </a:cubicBezTo>
                    <a:cubicBezTo>
                      <a:pt x="3310" y="2720"/>
                      <a:pt x="3310" y="2720"/>
                      <a:pt x="3310" y="2720"/>
                    </a:cubicBezTo>
                    <a:cubicBezTo>
                      <a:pt x="3303" y="2716"/>
                      <a:pt x="3303" y="2716"/>
                      <a:pt x="3303" y="2716"/>
                    </a:cubicBezTo>
                    <a:cubicBezTo>
                      <a:pt x="3223" y="2675"/>
                      <a:pt x="3223" y="2675"/>
                      <a:pt x="3223" y="2675"/>
                    </a:cubicBezTo>
                    <a:moveTo>
                      <a:pt x="583" y="2672"/>
                    </a:moveTo>
                    <a:cubicBezTo>
                      <a:pt x="809" y="2583"/>
                      <a:pt x="809" y="2583"/>
                      <a:pt x="809" y="2583"/>
                    </a:cubicBezTo>
                    <a:cubicBezTo>
                      <a:pt x="825" y="2621"/>
                      <a:pt x="843" y="2658"/>
                      <a:pt x="862" y="2694"/>
                    </a:cubicBezTo>
                    <a:cubicBezTo>
                      <a:pt x="652" y="2815"/>
                      <a:pt x="652" y="2815"/>
                      <a:pt x="652" y="2815"/>
                    </a:cubicBezTo>
                    <a:cubicBezTo>
                      <a:pt x="626" y="2768"/>
                      <a:pt x="603" y="2721"/>
                      <a:pt x="583" y="2672"/>
                    </a:cubicBezTo>
                    <a:moveTo>
                      <a:pt x="822" y="2551"/>
                    </a:moveTo>
                    <a:cubicBezTo>
                      <a:pt x="551" y="2659"/>
                      <a:pt x="551" y="2659"/>
                      <a:pt x="551" y="2659"/>
                    </a:cubicBezTo>
                    <a:cubicBezTo>
                      <a:pt x="555" y="2670"/>
                      <a:pt x="555" y="2670"/>
                      <a:pt x="555" y="2670"/>
                    </a:cubicBezTo>
                    <a:cubicBezTo>
                      <a:pt x="567" y="2665"/>
                      <a:pt x="567" y="2665"/>
                      <a:pt x="567" y="2665"/>
                    </a:cubicBezTo>
                    <a:cubicBezTo>
                      <a:pt x="555" y="2670"/>
                      <a:pt x="555" y="2670"/>
                      <a:pt x="555" y="2670"/>
                    </a:cubicBezTo>
                    <a:cubicBezTo>
                      <a:pt x="579" y="2727"/>
                      <a:pt x="606" y="2783"/>
                      <a:pt x="636" y="2837"/>
                    </a:cubicBezTo>
                    <a:cubicBezTo>
                      <a:pt x="642" y="2848"/>
                      <a:pt x="642" y="2848"/>
                      <a:pt x="642" y="2848"/>
                    </a:cubicBezTo>
                    <a:cubicBezTo>
                      <a:pt x="895" y="2704"/>
                      <a:pt x="895" y="2704"/>
                      <a:pt x="895" y="2704"/>
                    </a:cubicBezTo>
                    <a:cubicBezTo>
                      <a:pt x="889" y="2693"/>
                      <a:pt x="889" y="2693"/>
                      <a:pt x="889" y="2693"/>
                    </a:cubicBezTo>
                    <a:cubicBezTo>
                      <a:pt x="866" y="2651"/>
                      <a:pt x="845" y="2607"/>
                      <a:pt x="827" y="2562"/>
                    </a:cubicBezTo>
                    <a:cubicBezTo>
                      <a:pt x="822" y="2551"/>
                      <a:pt x="822" y="2551"/>
                      <a:pt x="822" y="2551"/>
                    </a:cubicBezTo>
                    <a:moveTo>
                      <a:pt x="3265" y="2646"/>
                    </a:moveTo>
                    <a:cubicBezTo>
                      <a:pt x="3283" y="2609"/>
                      <a:pt x="3299" y="2571"/>
                      <a:pt x="3314" y="2532"/>
                    </a:cubicBezTo>
                    <a:cubicBezTo>
                      <a:pt x="3417" y="2569"/>
                      <a:pt x="3417" y="2569"/>
                      <a:pt x="3417" y="2569"/>
                    </a:cubicBezTo>
                    <a:cubicBezTo>
                      <a:pt x="3425" y="2572"/>
                      <a:pt x="3425" y="2572"/>
                      <a:pt x="3425" y="2572"/>
                    </a:cubicBezTo>
                    <a:cubicBezTo>
                      <a:pt x="3537" y="2611"/>
                      <a:pt x="3537" y="2611"/>
                      <a:pt x="3537" y="2611"/>
                    </a:cubicBezTo>
                    <a:cubicBezTo>
                      <a:pt x="3518" y="2659"/>
                      <a:pt x="3497" y="2707"/>
                      <a:pt x="3474" y="2755"/>
                    </a:cubicBezTo>
                    <a:cubicBezTo>
                      <a:pt x="3341" y="2686"/>
                      <a:pt x="3341" y="2686"/>
                      <a:pt x="3341" y="2686"/>
                    </a:cubicBezTo>
                    <a:cubicBezTo>
                      <a:pt x="3334" y="2682"/>
                      <a:pt x="3334" y="2682"/>
                      <a:pt x="3334" y="2682"/>
                    </a:cubicBezTo>
                    <a:cubicBezTo>
                      <a:pt x="3265" y="2646"/>
                      <a:pt x="3265" y="2646"/>
                      <a:pt x="3265" y="2646"/>
                    </a:cubicBezTo>
                    <a:moveTo>
                      <a:pt x="3299" y="2502"/>
                    </a:moveTo>
                    <a:cubicBezTo>
                      <a:pt x="3295" y="2513"/>
                      <a:pt x="3295" y="2513"/>
                      <a:pt x="3295" y="2513"/>
                    </a:cubicBezTo>
                    <a:cubicBezTo>
                      <a:pt x="3278" y="2558"/>
                      <a:pt x="3259" y="2602"/>
                      <a:pt x="3238" y="2646"/>
                    </a:cubicBezTo>
                    <a:cubicBezTo>
                      <a:pt x="3232" y="2656"/>
                      <a:pt x="3232" y="2656"/>
                      <a:pt x="3232" y="2656"/>
                    </a:cubicBezTo>
                    <a:cubicBezTo>
                      <a:pt x="3318" y="2701"/>
                      <a:pt x="3318" y="2701"/>
                      <a:pt x="3318" y="2701"/>
                    </a:cubicBezTo>
                    <a:cubicBezTo>
                      <a:pt x="3326" y="2705"/>
                      <a:pt x="3326" y="2705"/>
                      <a:pt x="3326" y="2705"/>
                    </a:cubicBezTo>
                    <a:cubicBezTo>
                      <a:pt x="3485" y="2788"/>
                      <a:pt x="3485" y="2788"/>
                      <a:pt x="3485" y="2788"/>
                    </a:cubicBezTo>
                    <a:cubicBezTo>
                      <a:pt x="3490" y="2777"/>
                      <a:pt x="3490" y="2777"/>
                      <a:pt x="3490" y="2777"/>
                    </a:cubicBezTo>
                    <a:cubicBezTo>
                      <a:pt x="3518" y="2721"/>
                      <a:pt x="3543" y="2665"/>
                      <a:pt x="3564" y="2608"/>
                    </a:cubicBezTo>
                    <a:cubicBezTo>
                      <a:pt x="3568" y="2596"/>
                      <a:pt x="3568" y="2596"/>
                      <a:pt x="3568" y="2596"/>
                    </a:cubicBezTo>
                    <a:cubicBezTo>
                      <a:pt x="3444" y="2552"/>
                      <a:pt x="3444" y="2552"/>
                      <a:pt x="3444" y="2552"/>
                    </a:cubicBezTo>
                    <a:cubicBezTo>
                      <a:pt x="3435" y="2549"/>
                      <a:pt x="3435" y="2549"/>
                      <a:pt x="3435" y="2549"/>
                    </a:cubicBezTo>
                    <a:cubicBezTo>
                      <a:pt x="3299" y="2502"/>
                      <a:pt x="3299" y="2502"/>
                      <a:pt x="3299" y="2502"/>
                    </a:cubicBezTo>
                    <a:moveTo>
                      <a:pt x="509" y="2457"/>
                    </a:moveTo>
                    <a:cubicBezTo>
                      <a:pt x="746" y="2400"/>
                      <a:pt x="746" y="2400"/>
                      <a:pt x="746" y="2400"/>
                    </a:cubicBezTo>
                    <a:cubicBezTo>
                      <a:pt x="756" y="2439"/>
                      <a:pt x="769" y="2478"/>
                      <a:pt x="783" y="2517"/>
                    </a:cubicBezTo>
                    <a:cubicBezTo>
                      <a:pt x="783" y="2518"/>
                      <a:pt x="783" y="2518"/>
                      <a:pt x="783" y="2518"/>
                    </a:cubicBezTo>
                    <a:cubicBezTo>
                      <a:pt x="557" y="2608"/>
                      <a:pt x="557" y="2608"/>
                      <a:pt x="557" y="2608"/>
                    </a:cubicBezTo>
                    <a:cubicBezTo>
                      <a:pt x="538" y="2558"/>
                      <a:pt x="522" y="2508"/>
                      <a:pt x="509" y="2457"/>
                    </a:cubicBezTo>
                    <a:moveTo>
                      <a:pt x="763" y="2371"/>
                    </a:moveTo>
                    <a:cubicBezTo>
                      <a:pt x="479" y="2439"/>
                      <a:pt x="479" y="2439"/>
                      <a:pt x="479" y="2439"/>
                    </a:cubicBezTo>
                    <a:cubicBezTo>
                      <a:pt x="482" y="2451"/>
                      <a:pt x="482" y="2451"/>
                      <a:pt x="482" y="2451"/>
                    </a:cubicBezTo>
                    <a:cubicBezTo>
                      <a:pt x="494" y="2448"/>
                      <a:pt x="494" y="2448"/>
                      <a:pt x="494" y="2448"/>
                    </a:cubicBezTo>
                    <a:cubicBezTo>
                      <a:pt x="482" y="2451"/>
                      <a:pt x="482" y="2451"/>
                      <a:pt x="482" y="2451"/>
                    </a:cubicBezTo>
                    <a:cubicBezTo>
                      <a:pt x="498" y="2511"/>
                      <a:pt x="517" y="2570"/>
                      <a:pt x="539" y="2628"/>
                    </a:cubicBezTo>
                    <a:cubicBezTo>
                      <a:pt x="543" y="2639"/>
                      <a:pt x="543" y="2639"/>
                      <a:pt x="543" y="2639"/>
                    </a:cubicBezTo>
                    <a:cubicBezTo>
                      <a:pt x="815" y="2532"/>
                      <a:pt x="815" y="2532"/>
                      <a:pt x="815" y="2532"/>
                    </a:cubicBezTo>
                    <a:cubicBezTo>
                      <a:pt x="810" y="2521"/>
                      <a:pt x="810" y="2521"/>
                      <a:pt x="810" y="2521"/>
                    </a:cubicBezTo>
                    <a:cubicBezTo>
                      <a:pt x="809" y="2516"/>
                      <a:pt x="807" y="2512"/>
                      <a:pt x="806" y="2509"/>
                    </a:cubicBezTo>
                    <a:cubicBezTo>
                      <a:pt x="790" y="2467"/>
                      <a:pt x="777" y="2425"/>
                      <a:pt x="766" y="2383"/>
                    </a:cubicBezTo>
                    <a:cubicBezTo>
                      <a:pt x="763" y="2371"/>
                      <a:pt x="763" y="2371"/>
                      <a:pt x="763" y="2371"/>
                    </a:cubicBezTo>
                    <a:moveTo>
                      <a:pt x="3616" y="2384"/>
                    </a:moveTo>
                    <a:cubicBezTo>
                      <a:pt x="3618" y="2372"/>
                      <a:pt x="3618" y="2372"/>
                      <a:pt x="3618" y="2372"/>
                    </a:cubicBezTo>
                    <a:cubicBezTo>
                      <a:pt x="3616" y="2384"/>
                      <a:pt x="3616" y="2384"/>
                      <a:pt x="3616" y="2384"/>
                    </a:cubicBezTo>
                    <a:cubicBezTo>
                      <a:pt x="3604" y="2382"/>
                      <a:pt x="3604" y="2382"/>
                      <a:pt x="3604" y="2382"/>
                    </a:cubicBezTo>
                    <a:cubicBezTo>
                      <a:pt x="3616" y="2384"/>
                      <a:pt x="3616" y="2384"/>
                      <a:pt x="3616" y="2384"/>
                    </a:cubicBezTo>
                    <a:moveTo>
                      <a:pt x="3337" y="2467"/>
                    </a:moveTo>
                    <a:cubicBezTo>
                      <a:pt x="3349" y="2428"/>
                      <a:pt x="3360" y="2388"/>
                      <a:pt x="3369" y="2348"/>
                    </a:cubicBezTo>
                    <a:cubicBezTo>
                      <a:pt x="3601" y="2394"/>
                      <a:pt x="3601" y="2394"/>
                      <a:pt x="3601" y="2394"/>
                    </a:cubicBezTo>
                    <a:cubicBezTo>
                      <a:pt x="3596" y="2418"/>
                      <a:pt x="3590" y="2443"/>
                      <a:pt x="3583" y="2467"/>
                    </a:cubicBezTo>
                    <a:cubicBezTo>
                      <a:pt x="3582" y="2470"/>
                      <a:pt x="3581" y="2473"/>
                      <a:pt x="3581" y="2476"/>
                    </a:cubicBezTo>
                    <a:cubicBezTo>
                      <a:pt x="3574" y="2499"/>
                      <a:pt x="3567" y="2523"/>
                      <a:pt x="3560" y="2546"/>
                    </a:cubicBezTo>
                    <a:cubicBezTo>
                      <a:pt x="3485" y="2519"/>
                      <a:pt x="3485" y="2519"/>
                      <a:pt x="3485" y="2519"/>
                    </a:cubicBezTo>
                    <a:cubicBezTo>
                      <a:pt x="3476" y="2516"/>
                      <a:pt x="3476" y="2516"/>
                      <a:pt x="3476" y="2516"/>
                    </a:cubicBezTo>
                    <a:cubicBezTo>
                      <a:pt x="3337" y="2467"/>
                      <a:pt x="3337" y="2467"/>
                      <a:pt x="3337" y="2467"/>
                    </a:cubicBezTo>
                    <a:moveTo>
                      <a:pt x="3351" y="2320"/>
                    </a:moveTo>
                    <a:cubicBezTo>
                      <a:pt x="3348" y="2331"/>
                      <a:pt x="3348" y="2331"/>
                      <a:pt x="3348" y="2331"/>
                    </a:cubicBezTo>
                    <a:cubicBezTo>
                      <a:pt x="3338" y="2379"/>
                      <a:pt x="3325" y="2425"/>
                      <a:pt x="3310" y="2471"/>
                    </a:cubicBezTo>
                    <a:cubicBezTo>
                      <a:pt x="3306" y="2482"/>
                      <a:pt x="3306" y="2482"/>
                      <a:pt x="3306" y="2482"/>
                    </a:cubicBezTo>
                    <a:cubicBezTo>
                      <a:pt x="3453" y="2534"/>
                      <a:pt x="3453" y="2534"/>
                      <a:pt x="3453" y="2534"/>
                    </a:cubicBezTo>
                    <a:cubicBezTo>
                      <a:pt x="3462" y="2537"/>
                      <a:pt x="3462" y="2537"/>
                      <a:pt x="3462" y="2537"/>
                    </a:cubicBezTo>
                    <a:cubicBezTo>
                      <a:pt x="3575" y="2577"/>
                      <a:pt x="3575" y="2577"/>
                      <a:pt x="3575" y="2577"/>
                    </a:cubicBezTo>
                    <a:cubicBezTo>
                      <a:pt x="3579" y="2565"/>
                      <a:pt x="3579" y="2565"/>
                      <a:pt x="3579" y="2565"/>
                    </a:cubicBezTo>
                    <a:cubicBezTo>
                      <a:pt x="3589" y="2534"/>
                      <a:pt x="3599" y="2502"/>
                      <a:pt x="3607" y="2470"/>
                    </a:cubicBezTo>
                    <a:cubicBezTo>
                      <a:pt x="3608" y="2468"/>
                      <a:pt x="3609" y="2465"/>
                      <a:pt x="3610" y="2462"/>
                    </a:cubicBezTo>
                    <a:cubicBezTo>
                      <a:pt x="3616" y="2437"/>
                      <a:pt x="3622" y="2412"/>
                      <a:pt x="3628" y="2387"/>
                    </a:cubicBezTo>
                    <a:cubicBezTo>
                      <a:pt x="3630" y="2375"/>
                      <a:pt x="3630" y="2375"/>
                      <a:pt x="3630" y="2375"/>
                    </a:cubicBezTo>
                    <a:cubicBezTo>
                      <a:pt x="3618" y="2372"/>
                      <a:pt x="3618" y="2372"/>
                      <a:pt x="3618" y="2372"/>
                    </a:cubicBezTo>
                    <a:cubicBezTo>
                      <a:pt x="3351" y="2320"/>
                      <a:pt x="3351" y="2320"/>
                      <a:pt x="3351" y="2320"/>
                    </a:cubicBezTo>
                    <a:moveTo>
                      <a:pt x="467" y="2233"/>
                    </a:moveTo>
                    <a:cubicBezTo>
                      <a:pt x="710" y="2211"/>
                      <a:pt x="710" y="2211"/>
                      <a:pt x="710" y="2211"/>
                    </a:cubicBezTo>
                    <a:cubicBezTo>
                      <a:pt x="715" y="2251"/>
                      <a:pt x="721" y="2292"/>
                      <a:pt x="730" y="2333"/>
                    </a:cubicBezTo>
                    <a:cubicBezTo>
                      <a:pt x="493" y="2389"/>
                      <a:pt x="493" y="2389"/>
                      <a:pt x="493" y="2389"/>
                    </a:cubicBezTo>
                    <a:cubicBezTo>
                      <a:pt x="481" y="2338"/>
                      <a:pt x="473" y="2285"/>
                      <a:pt x="467" y="2233"/>
                    </a:cubicBezTo>
                    <a:moveTo>
                      <a:pt x="731" y="2184"/>
                    </a:moveTo>
                    <a:cubicBezTo>
                      <a:pt x="440" y="2211"/>
                      <a:pt x="440" y="2211"/>
                      <a:pt x="440" y="2211"/>
                    </a:cubicBezTo>
                    <a:cubicBezTo>
                      <a:pt x="441" y="2223"/>
                      <a:pt x="441" y="2223"/>
                      <a:pt x="441" y="2223"/>
                    </a:cubicBezTo>
                    <a:cubicBezTo>
                      <a:pt x="448" y="2285"/>
                      <a:pt x="458" y="2346"/>
                      <a:pt x="472" y="2407"/>
                    </a:cubicBezTo>
                    <a:cubicBezTo>
                      <a:pt x="474" y="2419"/>
                      <a:pt x="474" y="2419"/>
                      <a:pt x="474" y="2419"/>
                    </a:cubicBezTo>
                    <a:cubicBezTo>
                      <a:pt x="486" y="2416"/>
                      <a:pt x="486" y="2416"/>
                      <a:pt x="486" y="2416"/>
                    </a:cubicBezTo>
                    <a:cubicBezTo>
                      <a:pt x="759" y="2351"/>
                      <a:pt x="759" y="2351"/>
                      <a:pt x="759" y="2351"/>
                    </a:cubicBezTo>
                    <a:cubicBezTo>
                      <a:pt x="756" y="2339"/>
                      <a:pt x="756" y="2339"/>
                      <a:pt x="756" y="2339"/>
                    </a:cubicBezTo>
                    <a:cubicBezTo>
                      <a:pt x="746" y="2292"/>
                      <a:pt x="738" y="2244"/>
                      <a:pt x="733" y="2196"/>
                    </a:cubicBezTo>
                    <a:cubicBezTo>
                      <a:pt x="731" y="2184"/>
                      <a:pt x="731" y="2184"/>
                      <a:pt x="731" y="2184"/>
                    </a:cubicBezTo>
                    <a:moveTo>
                      <a:pt x="3383" y="2280"/>
                    </a:moveTo>
                    <a:cubicBezTo>
                      <a:pt x="3390" y="2240"/>
                      <a:pt x="3395" y="2199"/>
                      <a:pt x="3398" y="2158"/>
                    </a:cubicBezTo>
                    <a:cubicBezTo>
                      <a:pt x="3634" y="2170"/>
                      <a:pt x="3634" y="2170"/>
                      <a:pt x="3634" y="2170"/>
                    </a:cubicBezTo>
                    <a:cubicBezTo>
                      <a:pt x="3630" y="2222"/>
                      <a:pt x="3624" y="2274"/>
                      <a:pt x="3615" y="2326"/>
                    </a:cubicBezTo>
                    <a:cubicBezTo>
                      <a:pt x="3383" y="2280"/>
                      <a:pt x="3383" y="2280"/>
                      <a:pt x="3383" y="2280"/>
                    </a:cubicBezTo>
                    <a:moveTo>
                      <a:pt x="3375" y="2132"/>
                    </a:moveTo>
                    <a:cubicBezTo>
                      <a:pt x="3375" y="2144"/>
                      <a:pt x="3375" y="2144"/>
                      <a:pt x="3375" y="2144"/>
                    </a:cubicBezTo>
                    <a:cubicBezTo>
                      <a:pt x="3371" y="2193"/>
                      <a:pt x="3365" y="2241"/>
                      <a:pt x="3357" y="2288"/>
                    </a:cubicBezTo>
                    <a:cubicBezTo>
                      <a:pt x="3355" y="2300"/>
                      <a:pt x="3355" y="2300"/>
                      <a:pt x="3355" y="2300"/>
                    </a:cubicBezTo>
                    <a:cubicBezTo>
                      <a:pt x="3634" y="2355"/>
                      <a:pt x="3634" y="2355"/>
                      <a:pt x="3634" y="2355"/>
                    </a:cubicBezTo>
                    <a:cubicBezTo>
                      <a:pt x="3636" y="2343"/>
                      <a:pt x="3636" y="2343"/>
                      <a:pt x="3636" y="2343"/>
                    </a:cubicBezTo>
                    <a:cubicBezTo>
                      <a:pt x="3648" y="2282"/>
                      <a:pt x="3655" y="2221"/>
                      <a:pt x="3659" y="2159"/>
                    </a:cubicBezTo>
                    <a:cubicBezTo>
                      <a:pt x="3660" y="2147"/>
                      <a:pt x="3660" y="2147"/>
                      <a:pt x="3660" y="2147"/>
                    </a:cubicBezTo>
                    <a:cubicBezTo>
                      <a:pt x="3375" y="2132"/>
                      <a:pt x="3375" y="2132"/>
                      <a:pt x="3375" y="2132"/>
                    </a:cubicBezTo>
                    <a:moveTo>
                      <a:pt x="460" y="2164"/>
                    </a:moveTo>
                    <a:cubicBezTo>
                      <a:pt x="457" y="2126"/>
                      <a:pt x="456" y="2087"/>
                      <a:pt x="456" y="2049"/>
                    </a:cubicBezTo>
                    <a:cubicBezTo>
                      <a:pt x="456" y="2034"/>
                      <a:pt x="456" y="2020"/>
                      <a:pt x="456" y="2005"/>
                    </a:cubicBezTo>
                    <a:cubicBezTo>
                      <a:pt x="701" y="2018"/>
                      <a:pt x="701" y="2018"/>
                      <a:pt x="701" y="2018"/>
                    </a:cubicBezTo>
                    <a:cubicBezTo>
                      <a:pt x="701" y="2029"/>
                      <a:pt x="701" y="2041"/>
                      <a:pt x="701" y="2052"/>
                    </a:cubicBezTo>
                    <a:cubicBezTo>
                      <a:pt x="701" y="2082"/>
                      <a:pt x="702" y="2112"/>
                      <a:pt x="704" y="2142"/>
                    </a:cubicBezTo>
                    <a:cubicBezTo>
                      <a:pt x="460" y="2164"/>
                      <a:pt x="460" y="2164"/>
                      <a:pt x="460" y="2164"/>
                    </a:cubicBezTo>
                    <a:moveTo>
                      <a:pt x="444" y="2005"/>
                    </a:moveTo>
                    <a:cubicBezTo>
                      <a:pt x="445" y="1992"/>
                      <a:pt x="445" y="1992"/>
                      <a:pt x="445" y="1992"/>
                    </a:cubicBezTo>
                    <a:cubicBezTo>
                      <a:pt x="444" y="2005"/>
                      <a:pt x="444" y="2005"/>
                      <a:pt x="444" y="2005"/>
                    </a:cubicBezTo>
                    <a:moveTo>
                      <a:pt x="433" y="1980"/>
                    </a:moveTo>
                    <a:cubicBezTo>
                      <a:pt x="433" y="1992"/>
                      <a:pt x="433" y="1992"/>
                      <a:pt x="433" y="1992"/>
                    </a:cubicBezTo>
                    <a:cubicBezTo>
                      <a:pt x="432" y="2011"/>
                      <a:pt x="432" y="2030"/>
                      <a:pt x="432" y="2049"/>
                    </a:cubicBezTo>
                    <a:cubicBezTo>
                      <a:pt x="432" y="2092"/>
                      <a:pt x="433" y="2135"/>
                      <a:pt x="437" y="2178"/>
                    </a:cubicBezTo>
                    <a:cubicBezTo>
                      <a:pt x="438" y="2190"/>
                      <a:pt x="438" y="2190"/>
                      <a:pt x="438" y="2190"/>
                    </a:cubicBezTo>
                    <a:cubicBezTo>
                      <a:pt x="729" y="2164"/>
                      <a:pt x="729" y="2164"/>
                      <a:pt x="729" y="2164"/>
                    </a:cubicBezTo>
                    <a:cubicBezTo>
                      <a:pt x="729" y="2152"/>
                      <a:pt x="729" y="2152"/>
                      <a:pt x="729" y="2152"/>
                    </a:cubicBezTo>
                    <a:cubicBezTo>
                      <a:pt x="726" y="2119"/>
                      <a:pt x="725" y="2086"/>
                      <a:pt x="725" y="2052"/>
                    </a:cubicBezTo>
                    <a:cubicBezTo>
                      <a:pt x="725" y="2037"/>
                      <a:pt x="725" y="2022"/>
                      <a:pt x="726" y="2007"/>
                    </a:cubicBezTo>
                    <a:cubicBezTo>
                      <a:pt x="726" y="1995"/>
                      <a:pt x="726" y="1995"/>
                      <a:pt x="726" y="1995"/>
                    </a:cubicBezTo>
                    <a:cubicBezTo>
                      <a:pt x="433" y="1980"/>
                      <a:pt x="433" y="1980"/>
                      <a:pt x="433" y="1980"/>
                    </a:cubicBezTo>
                    <a:moveTo>
                      <a:pt x="3399" y="1965"/>
                    </a:moveTo>
                    <a:cubicBezTo>
                      <a:pt x="3635" y="1944"/>
                      <a:pt x="3635" y="1944"/>
                      <a:pt x="3635" y="1944"/>
                    </a:cubicBezTo>
                    <a:cubicBezTo>
                      <a:pt x="3637" y="1980"/>
                      <a:pt x="3639" y="2016"/>
                      <a:pt x="3639" y="2052"/>
                    </a:cubicBezTo>
                    <a:cubicBezTo>
                      <a:pt x="3639" y="2068"/>
                      <a:pt x="3638" y="2085"/>
                      <a:pt x="3638" y="2101"/>
                    </a:cubicBezTo>
                    <a:cubicBezTo>
                      <a:pt x="3402" y="2089"/>
                      <a:pt x="3402" y="2089"/>
                      <a:pt x="3402" y="2089"/>
                    </a:cubicBezTo>
                    <a:cubicBezTo>
                      <a:pt x="3402" y="2077"/>
                      <a:pt x="3402" y="2066"/>
                      <a:pt x="3402" y="2054"/>
                    </a:cubicBezTo>
                    <a:cubicBezTo>
                      <a:pt x="3402" y="2025"/>
                      <a:pt x="3401" y="1995"/>
                      <a:pt x="3399" y="1965"/>
                    </a:cubicBezTo>
                    <a:moveTo>
                      <a:pt x="3657" y="1917"/>
                    </a:moveTo>
                    <a:cubicBezTo>
                      <a:pt x="3373" y="1943"/>
                      <a:pt x="3373" y="1943"/>
                      <a:pt x="3373" y="1943"/>
                    </a:cubicBezTo>
                    <a:cubicBezTo>
                      <a:pt x="3374" y="1955"/>
                      <a:pt x="3374" y="1955"/>
                      <a:pt x="3374" y="1955"/>
                    </a:cubicBezTo>
                    <a:cubicBezTo>
                      <a:pt x="3376" y="1988"/>
                      <a:pt x="3378" y="2021"/>
                      <a:pt x="3378" y="2054"/>
                    </a:cubicBezTo>
                    <a:cubicBezTo>
                      <a:pt x="3378" y="2069"/>
                      <a:pt x="3377" y="2085"/>
                      <a:pt x="3377" y="2100"/>
                    </a:cubicBezTo>
                    <a:cubicBezTo>
                      <a:pt x="3376" y="2112"/>
                      <a:pt x="3376" y="2112"/>
                      <a:pt x="3376" y="2112"/>
                    </a:cubicBezTo>
                    <a:cubicBezTo>
                      <a:pt x="3661" y="2127"/>
                      <a:pt x="3661" y="2127"/>
                      <a:pt x="3661" y="2127"/>
                    </a:cubicBezTo>
                    <a:cubicBezTo>
                      <a:pt x="3662" y="2114"/>
                      <a:pt x="3662" y="2114"/>
                      <a:pt x="3662" y="2114"/>
                    </a:cubicBezTo>
                    <a:cubicBezTo>
                      <a:pt x="3663" y="2094"/>
                      <a:pt x="3663" y="2073"/>
                      <a:pt x="3663" y="2052"/>
                    </a:cubicBezTo>
                    <a:cubicBezTo>
                      <a:pt x="3663" y="2011"/>
                      <a:pt x="3661" y="1970"/>
                      <a:pt x="3658" y="1930"/>
                    </a:cubicBezTo>
                    <a:cubicBezTo>
                      <a:pt x="3657" y="1917"/>
                      <a:pt x="3657" y="1917"/>
                      <a:pt x="3657" y="1917"/>
                    </a:cubicBezTo>
                    <a:moveTo>
                      <a:pt x="460" y="1936"/>
                    </a:moveTo>
                    <a:cubicBezTo>
                      <a:pt x="464" y="1884"/>
                      <a:pt x="470" y="1831"/>
                      <a:pt x="479" y="1778"/>
                    </a:cubicBezTo>
                    <a:cubicBezTo>
                      <a:pt x="720" y="1826"/>
                      <a:pt x="720" y="1826"/>
                      <a:pt x="720" y="1826"/>
                    </a:cubicBezTo>
                    <a:cubicBezTo>
                      <a:pt x="713" y="1867"/>
                      <a:pt x="708" y="1908"/>
                      <a:pt x="705" y="1949"/>
                    </a:cubicBezTo>
                    <a:cubicBezTo>
                      <a:pt x="460" y="1936"/>
                      <a:pt x="460" y="1936"/>
                      <a:pt x="460" y="1936"/>
                    </a:cubicBezTo>
                    <a:moveTo>
                      <a:pt x="467" y="1776"/>
                    </a:moveTo>
                    <a:cubicBezTo>
                      <a:pt x="469" y="1764"/>
                      <a:pt x="469" y="1764"/>
                      <a:pt x="469" y="1764"/>
                    </a:cubicBezTo>
                    <a:cubicBezTo>
                      <a:pt x="467" y="1776"/>
                      <a:pt x="467" y="1776"/>
                      <a:pt x="467" y="1776"/>
                    </a:cubicBezTo>
                    <a:moveTo>
                      <a:pt x="460" y="1750"/>
                    </a:moveTo>
                    <a:cubicBezTo>
                      <a:pt x="457" y="1762"/>
                      <a:pt x="457" y="1762"/>
                      <a:pt x="457" y="1762"/>
                    </a:cubicBezTo>
                    <a:cubicBezTo>
                      <a:pt x="446" y="1823"/>
                      <a:pt x="439" y="1885"/>
                      <a:pt x="435" y="1947"/>
                    </a:cubicBezTo>
                    <a:cubicBezTo>
                      <a:pt x="434" y="1959"/>
                      <a:pt x="434" y="1959"/>
                      <a:pt x="434" y="1959"/>
                    </a:cubicBezTo>
                    <a:cubicBezTo>
                      <a:pt x="727" y="1974"/>
                      <a:pt x="727" y="1974"/>
                      <a:pt x="727" y="1974"/>
                    </a:cubicBezTo>
                    <a:cubicBezTo>
                      <a:pt x="728" y="1963"/>
                      <a:pt x="728" y="1963"/>
                      <a:pt x="728" y="1963"/>
                    </a:cubicBezTo>
                    <a:cubicBezTo>
                      <a:pt x="731" y="1914"/>
                      <a:pt x="737" y="1866"/>
                      <a:pt x="746" y="1818"/>
                    </a:cubicBezTo>
                    <a:cubicBezTo>
                      <a:pt x="748" y="1807"/>
                      <a:pt x="748" y="1807"/>
                      <a:pt x="748" y="1807"/>
                    </a:cubicBezTo>
                    <a:cubicBezTo>
                      <a:pt x="460" y="1750"/>
                      <a:pt x="460" y="1750"/>
                      <a:pt x="460" y="1750"/>
                    </a:cubicBezTo>
                    <a:moveTo>
                      <a:pt x="3373" y="1775"/>
                    </a:moveTo>
                    <a:cubicBezTo>
                      <a:pt x="3604" y="1720"/>
                      <a:pt x="3604" y="1720"/>
                      <a:pt x="3604" y="1720"/>
                    </a:cubicBezTo>
                    <a:cubicBezTo>
                      <a:pt x="3614" y="1771"/>
                      <a:pt x="3623" y="1823"/>
                      <a:pt x="3629" y="1875"/>
                    </a:cubicBezTo>
                    <a:cubicBezTo>
                      <a:pt x="3393" y="1897"/>
                      <a:pt x="3393" y="1897"/>
                      <a:pt x="3393" y="1897"/>
                    </a:cubicBezTo>
                    <a:cubicBezTo>
                      <a:pt x="3388" y="1856"/>
                      <a:pt x="3381" y="1815"/>
                      <a:pt x="3373" y="1775"/>
                    </a:cubicBezTo>
                    <a:moveTo>
                      <a:pt x="3601" y="1708"/>
                    </a:moveTo>
                    <a:cubicBezTo>
                      <a:pt x="3613" y="1705"/>
                      <a:pt x="3613" y="1705"/>
                      <a:pt x="3613" y="1705"/>
                    </a:cubicBezTo>
                    <a:cubicBezTo>
                      <a:pt x="3601" y="1708"/>
                      <a:pt x="3601" y="1708"/>
                      <a:pt x="3601" y="1708"/>
                    </a:cubicBezTo>
                    <a:moveTo>
                      <a:pt x="3622" y="1690"/>
                    </a:moveTo>
                    <a:cubicBezTo>
                      <a:pt x="3610" y="1693"/>
                      <a:pt x="3610" y="1693"/>
                      <a:pt x="3610" y="1693"/>
                    </a:cubicBezTo>
                    <a:cubicBezTo>
                      <a:pt x="3344" y="1757"/>
                      <a:pt x="3344" y="1757"/>
                      <a:pt x="3344" y="1757"/>
                    </a:cubicBezTo>
                    <a:cubicBezTo>
                      <a:pt x="3346" y="1768"/>
                      <a:pt x="3346" y="1768"/>
                      <a:pt x="3346" y="1768"/>
                    </a:cubicBezTo>
                    <a:cubicBezTo>
                      <a:pt x="3357" y="1816"/>
                      <a:pt x="3365" y="1863"/>
                      <a:pt x="3370" y="1911"/>
                    </a:cubicBezTo>
                    <a:cubicBezTo>
                      <a:pt x="3371" y="1923"/>
                      <a:pt x="3371" y="1923"/>
                      <a:pt x="3371" y="1923"/>
                    </a:cubicBezTo>
                    <a:cubicBezTo>
                      <a:pt x="3656" y="1897"/>
                      <a:pt x="3656" y="1897"/>
                      <a:pt x="3656" y="1897"/>
                    </a:cubicBezTo>
                    <a:cubicBezTo>
                      <a:pt x="3654" y="1885"/>
                      <a:pt x="3654" y="1885"/>
                      <a:pt x="3654" y="1885"/>
                    </a:cubicBezTo>
                    <a:cubicBezTo>
                      <a:pt x="3648" y="1823"/>
                      <a:pt x="3638" y="1763"/>
                      <a:pt x="3625" y="1702"/>
                    </a:cubicBezTo>
                    <a:cubicBezTo>
                      <a:pt x="3622" y="1690"/>
                      <a:pt x="3622" y="1690"/>
                      <a:pt x="3622" y="1690"/>
                    </a:cubicBezTo>
                    <a:moveTo>
                      <a:pt x="493" y="1711"/>
                    </a:moveTo>
                    <a:cubicBezTo>
                      <a:pt x="504" y="1659"/>
                      <a:pt x="518" y="1608"/>
                      <a:pt x="534" y="1557"/>
                    </a:cubicBezTo>
                    <a:cubicBezTo>
                      <a:pt x="766" y="1639"/>
                      <a:pt x="766" y="1639"/>
                      <a:pt x="766" y="1639"/>
                    </a:cubicBezTo>
                    <a:cubicBezTo>
                      <a:pt x="753" y="1678"/>
                      <a:pt x="742" y="1718"/>
                      <a:pt x="733" y="1758"/>
                    </a:cubicBezTo>
                    <a:cubicBezTo>
                      <a:pt x="493" y="1711"/>
                      <a:pt x="493" y="1711"/>
                      <a:pt x="493" y="1711"/>
                    </a:cubicBezTo>
                    <a:moveTo>
                      <a:pt x="519" y="1526"/>
                    </a:moveTo>
                    <a:cubicBezTo>
                      <a:pt x="515" y="1538"/>
                      <a:pt x="515" y="1538"/>
                      <a:pt x="515" y="1538"/>
                    </a:cubicBezTo>
                    <a:cubicBezTo>
                      <a:pt x="495" y="1597"/>
                      <a:pt x="479" y="1657"/>
                      <a:pt x="466" y="1718"/>
                    </a:cubicBezTo>
                    <a:cubicBezTo>
                      <a:pt x="464" y="1730"/>
                      <a:pt x="464" y="1730"/>
                      <a:pt x="464" y="1730"/>
                    </a:cubicBezTo>
                    <a:cubicBezTo>
                      <a:pt x="476" y="1732"/>
                      <a:pt x="476" y="1732"/>
                      <a:pt x="476" y="1732"/>
                    </a:cubicBezTo>
                    <a:cubicBezTo>
                      <a:pt x="478" y="1720"/>
                      <a:pt x="478" y="1720"/>
                      <a:pt x="478" y="1720"/>
                    </a:cubicBezTo>
                    <a:cubicBezTo>
                      <a:pt x="476" y="1732"/>
                      <a:pt x="476" y="1732"/>
                      <a:pt x="476" y="1732"/>
                    </a:cubicBezTo>
                    <a:cubicBezTo>
                      <a:pt x="752" y="1787"/>
                      <a:pt x="752" y="1787"/>
                      <a:pt x="752" y="1787"/>
                    </a:cubicBezTo>
                    <a:cubicBezTo>
                      <a:pt x="755" y="1775"/>
                      <a:pt x="755" y="1775"/>
                      <a:pt x="755" y="1775"/>
                    </a:cubicBezTo>
                    <a:cubicBezTo>
                      <a:pt x="765" y="1727"/>
                      <a:pt x="778" y="1681"/>
                      <a:pt x="793" y="1635"/>
                    </a:cubicBezTo>
                    <a:cubicBezTo>
                      <a:pt x="797" y="1624"/>
                      <a:pt x="797" y="1624"/>
                      <a:pt x="797" y="1624"/>
                    </a:cubicBezTo>
                    <a:cubicBezTo>
                      <a:pt x="519" y="1526"/>
                      <a:pt x="519" y="1526"/>
                      <a:pt x="519" y="1526"/>
                    </a:cubicBezTo>
                    <a:moveTo>
                      <a:pt x="3603" y="1661"/>
                    </a:moveTo>
                    <a:cubicBezTo>
                      <a:pt x="3603" y="1661"/>
                      <a:pt x="3603" y="1661"/>
                      <a:pt x="3603" y="1661"/>
                    </a:cubicBezTo>
                    <a:cubicBezTo>
                      <a:pt x="3600" y="1650"/>
                      <a:pt x="3600" y="1650"/>
                      <a:pt x="3600" y="1650"/>
                    </a:cubicBezTo>
                    <a:cubicBezTo>
                      <a:pt x="3603" y="1661"/>
                      <a:pt x="3603" y="1661"/>
                      <a:pt x="3603" y="1661"/>
                    </a:cubicBezTo>
                    <a:cubicBezTo>
                      <a:pt x="3614" y="1659"/>
                      <a:pt x="3614" y="1659"/>
                      <a:pt x="3614" y="1659"/>
                    </a:cubicBezTo>
                    <a:cubicBezTo>
                      <a:pt x="3603" y="1661"/>
                      <a:pt x="3603" y="1661"/>
                      <a:pt x="3603" y="1661"/>
                    </a:cubicBezTo>
                    <a:moveTo>
                      <a:pt x="3320" y="1590"/>
                    </a:moveTo>
                    <a:cubicBezTo>
                      <a:pt x="3541" y="1502"/>
                      <a:pt x="3541" y="1502"/>
                      <a:pt x="3541" y="1502"/>
                    </a:cubicBezTo>
                    <a:cubicBezTo>
                      <a:pt x="3559" y="1552"/>
                      <a:pt x="3575" y="1602"/>
                      <a:pt x="3588" y="1652"/>
                    </a:cubicBezTo>
                    <a:cubicBezTo>
                      <a:pt x="3357" y="1707"/>
                      <a:pt x="3357" y="1707"/>
                      <a:pt x="3357" y="1707"/>
                    </a:cubicBezTo>
                    <a:cubicBezTo>
                      <a:pt x="3347" y="1668"/>
                      <a:pt x="3334" y="1629"/>
                      <a:pt x="3320" y="1590"/>
                    </a:cubicBezTo>
                    <a:moveTo>
                      <a:pt x="3555" y="1471"/>
                    </a:moveTo>
                    <a:cubicBezTo>
                      <a:pt x="3289" y="1576"/>
                      <a:pt x="3289" y="1576"/>
                      <a:pt x="3289" y="1576"/>
                    </a:cubicBezTo>
                    <a:cubicBezTo>
                      <a:pt x="3293" y="1587"/>
                      <a:pt x="3293" y="1587"/>
                      <a:pt x="3293" y="1587"/>
                    </a:cubicBezTo>
                    <a:cubicBezTo>
                      <a:pt x="3294" y="1591"/>
                      <a:pt x="3296" y="1595"/>
                      <a:pt x="3297" y="1598"/>
                    </a:cubicBezTo>
                    <a:cubicBezTo>
                      <a:pt x="3312" y="1640"/>
                      <a:pt x="3326" y="1682"/>
                      <a:pt x="3336" y="1725"/>
                    </a:cubicBezTo>
                    <a:cubicBezTo>
                      <a:pt x="3339" y="1737"/>
                      <a:pt x="3339" y="1737"/>
                      <a:pt x="3339" y="1737"/>
                    </a:cubicBezTo>
                    <a:cubicBezTo>
                      <a:pt x="3617" y="1670"/>
                      <a:pt x="3617" y="1670"/>
                      <a:pt x="3617" y="1670"/>
                    </a:cubicBezTo>
                    <a:cubicBezTo>
                      <a:pt x="3614" y="1659"/>
                      <a:pt x="3614" y="1659"/>
                      <a:pt x="3614" y="1659"/>
                    </a:cubicBezTo>
                    <a:cubicBezTo>
                      <a:pt x="3599" y="1599"/>
                      <a:pt x="3581" y="1540"/>
                      <a:pt x="3559" y="1482"/>
                    </a:cubicBezTo>
                    <a:cubicBezTo>
                      <a:pt x="3555" y="1471"/>
                      <a:pt x="3555" y="1471"/>
                      <a:pt x="3555" y="1471"/>
                    </a:cubicBezTo>
                    <a:moveTo>
                      <a:pt x="557" y="1492"/>
                    </a:moveTo>
                    <a:cubicBezTo>
                      <a:pt x="576" y="1443"/>
                      <a:pt x="597" y="1394"/>
                      <a:pt x="621" y="1346"/>
                    </a:cubicBezTo>
                    <a:cubicBezTo>
                      <a:pt x="838" y="1460"/>
                      <a:pt x="838" y="1460"/>
                      <a:pt x="838" y="1460"/>
                    </a:cubicBezTo>
                    <a:cubicBezTo>
                      <a:pt x="820" y="1497"/>
                      <a:pt x="804" y="1535"/>
                      <a:pt x="789" y="1573"/>
                    </a:cubicBezTo>
                    <a:cubicBezTo>
                      <a:pt x="557" y="1492"/>
                      <a:pt x="557" y="1492"/>
                      <a:pt x="557" y="1492"/>
                    </a:cubicBezTo>
                    <a:moveTo>
                      <a:pt x="610" y="1313"/>
                    </a:moveTo>
                    <a:cubicBezTo>
                      <a:pt x="604" y="1324"/>
                      <a:pt x="604" y="1324"/>
                      <a:pt x="604" y="1324"/>
                    </a:cubicBezTo>
                    <a:cubicBezTo>
                      <a:pt x="576" y="1381"/>
                      <a:pt x="551" y="1438"/>
                      <a:pt x="530" y="1495"/>
                    </a:cubicBezTo>
                    <a:cubicBezTo>
                      <a:pt x="526" y="1507"/>
                      <a:pt x="526" y="1507"/>
                      <a:pt x="526" y="1507"/>
                    </a:cubicBezTo>
                    <a:cubicBezTo>
                      <a:pt x="538" y="1511"/>
                      <a:pt x="538" y="1511"/>
                      <a:pt x="538" y="1511"/>
                    </a:cubicBezTo>
                    <a:cubicBezTo>
                      <a:pt x="542" y="1499"/>
                      <a:pt x="542" y="1499"/>
                      <a:pt x="542" y="1499"/>
                    </a:cubicBezTo>
                    <a:cubicBezTo>
                      <a:pt x="538" y="1511"/>
                      <a:pt x="538" y="1511"/>
                      <a:pt x="538" y="1511"/>
                    </a:cubicBezTo>
                    <a:cubicBezTo>
                      <a:pt x="803" y="1604"/>
                      <a:pt x="803" y="1604"/>
                      <a:pt x="803" y="1604"/>
                    </a:cubicBezTo>
                    <a:cubicBezTo>
                      <a:pt x="808" y="1593"/>
                      <a:pt x="808" y="1593"/>
                      <a:pt x="808" y="1593"/>
                    </a:cubicBezTo>
                    <a:cubicBezTo>
                      <a:pt x="824" y="1548"/>
                      <a:pt x="844" y="1503"/>
                      <a:pt x="865" y="1460"/>
                    </a:cubicBezTo>
                    <a:cubicBezTo>
                      <a:pt x="871" y="1449"/>
                      <a:pt x="871" y="1449"/>
                      <a:pt x="871" y="1449"/>
                    </a:cubicBezTo>
                    <a:cubicBezTo>
                      <a:pt x="610" y="1313"/>
                      <a:pt x="610" y="1313"/>
                      <a:pt x="610" y="1313"/>
                    </a:cubicBezTo>
                    <a:moveTo>
                      <a:pt x="3532" y="1445"/>
                    </a:moveTo>
                    <a:cubicBezTo>
                      <a:pt x="3532" y="1445"/>
                      <a:pt x="3532" y="1445"/>
                      <a:pt x="3532" y="1445"/>
                    </a:cubicBezTo>
                    <a:cubicBezTo>
                      <a:pt x="3527" y="1433"/>
                      <a:pt x="3527" y="1433"/>
                      <a:pt x="3527" y="1433"/>
                    </a:cubicBezTo>
                    <a:cubicBezTo>
                      <a:pt x="3532" y="1445"/>
                      <a:pt x="3532" y="1445"/>
                      <a:pt x="3532" y="1445"/>
                    </a:cubicBezTo>
                    <a:cubicBezTo>
                      <a:pt x="3543" y="1440"/>
                      <a:pt x="3543" y="1440"/>
                      <a:pt x="3543" y="1440"/>
                    </a:cubicBezTo>
                    <a:cubicBezTo>
                      <a:pt x="3532" y="1445"/>
                      <a:pt x="3532" y="1445"/>
                      <a:pt x="3532" y="1445"/>
                    </a:cubicBezTo>
                    <a:moveTo>
                      <a:pt x="3241" y="1414"/>
                    </a:moveTo>
                    <a:cubicBezTo>
                      <a:pt x="3448" y="1296"/>
                      <a:pt x="3448" y="1296"/>
                      <a:pt x="3448" y="1296"/>
                    </a:cubicBezTo>
                    <a:cubicBezTo>
                      <a:pt x="3473" y="1342"/>
                      <a:pt x="3495" y="1389"/>
                      <a:pt x="3516" y="1438"/>
                    </a:cubicBezTo>
                    <a:cubicBezTo>
                      <a:pt x="3294" y="1525"/>
                      <a:pt x="3294" y="1525"/>
                      <a:pt x="3294" y="1525"/>
                    </a:cubicBezTo>
                    <a:cubicBezTo>
                      <a:pt x="3278" y="1487"/>
                      <a:pt x="3260" y="1450"/>
                      <a:pt x="3241" y="1414"/>
                    </a:cubicBezTo>
                    <a:moveTo>
                      <a:pt x="3457" y="1262"/>
                    </a:moveTo>
                    <a:cubicBezTo>
                      <a:pt x="3208" y="1405"/>
                      <a:pt x="3208" y="1405"/>
                      <a:pt x="3208" y="1405"/>
                    </a:cubicBezTo>
                    <a:cubicBezTo>
                      <a:pt x="3214" y="1415"/>
                      <a:pt x="3214" y="1415"/>
                      <a:pt x="3214" y="1415"/>
                    </a:cubicBezTo>
                    <a:cubicBezTo>
                      <a:pt x="3237" y="1457"/>
                      <a:pt x="3258" y="1501"/>
                      <a:pt x="3276" y="1546"/>
                    </a:cubicBezTo>
                    <a:cubicBezTo>
                      <a:pt x="3281" y="1557"/>
                      <a:pt x="3281" y="1557"/>
                      <a:pt x="3281" y="1557"/>
                    </a:cubicBezTo>
                    <a:cubicBezTo>
                      <a:pt x="3547" y="1451"/>
                      <a:pt x="3547" y="1451"/>
                      <a:pt x="3547" y="1451"/>
                    </a:cubicBezTo>
                    <a:cubicBezTo>
                      <a:pt x="3543" y="1440"/>
                      <a:pt x="3543" y="1440"/>
                      <a:pt x="3543" y="1440"/>
                    </a:cubicBezTo>
                    <a:cubicBezTo>
                      <a:pt x="3520" y="1383"/>
                      <a:pt x="3493" y="1327"/>
                      <a:pt x="3463" y="1273"/>
                    </a:cubicBezTo>
                    <a:cubicBezTo>
                      <a:pt x="3457" y="1262"/>
                      <a:pt x="3457" y="1262"/>
                      <a:pt x="3457" y="1262"/>
                    </a:cubicBezTo>
                    <a:moveTo>
                      <a:pt x="653" y="1285"/>
                    </a:moveTo>
                    <a:cubicBezTo>
                      <a:pt x="678" y="1238"/>
                      <a:pt x="706" y="1193"/>
                      <a:pt x="736" y="1150"/>
                    </a:cubicBezTo>
                    <a:cubicBezTo>
                      <a:pt x="935" y="1293"/>
                      <a:pt x="935" y="1293"/>
                      <a:pt x="935" y="1293"/>
                    </a:cubicBezTo>
                    <a:cubicBezTo>
                      <a:pt x="912" y="1327"/>
                      <a:pt x="890" y="1362"/>
                      <a:pt x="870" y="1398"/>
                    </a:cubicBezTo>
                    <a:cubicBezTo>
                      <a:pt x="653" y="1285"/>
                      <a:pt x="653" y="1285"/>
                      <a:pt x="653" y="1285"/>
                    </a:cubicBezTo>
                    <a:moveTo>
                      <a:pt x="726" y="1142"/>
                    </a:moveTo>
                    <a:cubicBezTo>
                      <a:pt x="733" y="1132"/>
                      <a:pt x="733" y="1132"/>
                      <a:pt x="733" y="1132"/>
                    </a:cubicBezTo>
                    <a:cubicBezTo>
                      <a:pt x="726" y="1142"/>
                      <a:pt x="726" y="1142"/>
                      <a:pt x="726" y="1142"/>
                    </a:cubicBezTo>
                    <a:moveTo>
                      <a:pt x="730" y="1115"/>
                    </a:moveTo>
                    <a:cubicBezTo>
                      <a:pt x="723" y="1126"/>
                      <a:pt x="723" y="1126"/>
                      <a:pt x="723" y="1126"/>
                    </a:cubicBezTo>
                    <a:cubicBezTo>
                      <a:pt x="688" y="1176"/>
                      <a:pt x="655" y="1229"/>
                      <a:pt x="625" y="1284"/>
                    </a:cubicBezTo>
                    <a:cubicBezTo>
                      <a:pt x="619" y="1295"/>
                      <a:pt x="619" y="1295"/>
                      <a:pt x="619" y="1295"/>
                    </a:cubicBezTo>
                    <a:cubicBezTo>
                      <a:pt x="880" y="1431"/>
                      <a:pt x="880" y="1431"/>
                      <a:pt x="880" y="1431"/>
                    </a:cubicBezTo>
                    <a:cubicBezTo>
                      <a:pt x="886" y="1421"/>
                      <a:pt x="886" y="1421"/>
                      <a:pt x="886" y="1421"/>
                    </a:cubicBezTo>
                    <a:cubicBezTo>
                      <a:pt x="909" y="1378"/>
                      <a:pt x="934" y="1337"/>
                      <a:pt x="962" y="1297"/>
                    </a:cubicBezTo>
                    <a:cubicBezTo>
                      <a:pt x="969" y="1287"/>
                      <a:pt x="969" y="1287"/>
                      <a:pt x="969" y="1287"/>
                    </a:cubicBezTo>
                    <a:cubicBezTo>
                      <a:pt x="730" y="1115"/>
                      <a:pt x="730" y="1115"/>
                      <a:pt x="730" y="1115"/>
                    </a:cubicBezTo>
                    <a:moveTo>
                      <a:pt x="3431" y="1240"/>
                    </a:moveTo>
                    <a:cubicBezTo>
                      <a:pt x="3431" y="1240"/>
                      <a:pt x="3431" y="1240"/>
                      <a:pt x="3431" y="1240"/>
                    </a:cubicBezTo>
                    <a:cubicBezTo>
                      <a:pt x="3425" y="1229"/>
                      <a:pt x="3425" y="1229"/>
                      <a:pt x="3425" y="1229"/>
                    </a:cubicBezTo>
                    <a:cubicBezTo>
                      <a:pt x="3431" y="1240"/>
                      <a:pt x="3431" y="1240"/>
                      <a:pt x="3431" y="1240"/>
                    </a:cubicBezTo>
                    <a:cubicBezTo>
                      <a:pt x="3441" y="1234"/>
                      <a:pt x="3441" y="1234"/>
                      <a:pt x="3441" y="1234"/>
                    </a:cubicBezTo>
                    <a:cubicBezTo>
                      <a:pt x="3431" y="1240"/>
                      <a:pt x="3431" y="1240"/>
                      <a:pt x="3431" y="1240"/>
                    </a:cubicBezTo>
                    <a:moveTo>
                      <a:pt x="3138" y="1251"/>
                    </a:moveTo>
                    <a:cubicBezTo>
                      <a:pt x="3327" y="1104"/>
                      <a:pt x="3327" y="1104"/>
                      <a:pt x="3327" y="1104"/>
                    </a:cubicBezTo>
                    <a:cubicBezTo>
                      <a:pt x="3358" y="1147"/>
                      <a:pt x="3387" y="1190"/>
                      <a:pt x="3414" y="1236"/>
                    </a:cubicBezTo>
                    <a:cubicBezTo>
                      <a:pt x="3207" y="1354"/>
                      <a:pt x="3207" y="1354"/>
                      <a:pt x="3207" y="1354"/>
                    </a:cubicBezTo>
                    <a:cubicBezTo>
                      <a:pt x="3185" y="1319"/>
                      <a:pt x="3162" y="1284"/>
                      <a:pt x="3138" y="1251"/>
                    </a:cubicBezTo>
                    <a:moveTo>
                      <a:pt x="3331" y="1070"/>
                    </a:moveTo>
                    <a:cubicBezTo>
                      <a:pt x="3104" y="1247"/>
                      <a:pt x="3104" y="1247"/>
                      <a:pt x="3104" y="1247"/>
                    </a:cubicBezTo>
                    <a:cubicBezTo>
                      <a:pt x="3112" y="1256"/>
                      <a:pt x="3112" y="1256"/>
                      <a:pt x="3112" y="1256"/>
                    </a:cubicBezTo>
                    <a:cubicBezTo>
                      <a:pt x="3140" y="1295"/>
                      <a:pt x="3167" y="1335"/>
                      <a:pt x="3192" y="1377"/>
                    </a:cubicBezTo>
                    <a:cubicBezTo>
                      <a:pt x="3198" y="1387"/>
                      <a:pt x="3198" y="1387"/>
                      <a:pt x="3198" y="1387"/>
                    </a:cubicBezTo>
                    <a:cubicBezTo>
                      <a:pt x="3447" y="1244"/>
                      <a:pt x="3447" y="1244"/>
                      <a:pt x="3447" y="1244"/>
                    </a:cubicBezTo>
                    <a:cubicBezTo>
                      <a:pt x="3441" y="1234"/>
                      <a:pt x="3441" y="1234"/>
                      <a:pt x="3441" y="1234"/>
                    </a:cubicBezTo>
                    <a:cubicBezTo>
                      <a:pt x="3410" y="1181"/>
                      <a:pt x="3376" y="1129"/>
                      <a:pt x="3339" y="1080"/>
                    </a:cubicBezTo>
                    <a:cubicBezTo>
                      <a:pt x="3331" y="1070"/>
                      <a:pt x="3331" y="1070"/>
                      <a:pt x="3331" y="1070"/>
                    </a:cubicBezTo>
                    <a:moveTo>
                      <a:pt x="776" y="1093"/>
                    </a:moveTo>
                    <a:cubicBezTo>
                      <a:pt x="808" y="1051"/>
                      <a:pt x="842" y="1010"/>
                      <a:pt x="878" y="971"/>
                    </a:cubicBezTo>
                    <a:cubicBezTo>
                      <a:pt x="1055" y="1142"/>
                      <a:pt x="1055" y="1142"/>
                      <a:pt x="1055" y="1142"/>
                    </a:cubicBezTo>
                    <a:cubicBezTo>
                      <a:pt x="1027" y="1172"/>
                      <a:pt x="1000" y="1204"/>
                      <a:pt x="975" y="1237"/>
                    </a:cubicBezTo>
                    <a:cubicBezTo>
                      <a:pt x="776" y="1093"/>
                      <a:pt x="776" y="1093"/>
                      <a:pt x="776" y="1093"/>
                    </a:cubicBezTo>
                    <a:moveTo>
                      <a:pt x="869" y="963"/>
                    </a:moveTo>
                    <a:cubicBezTo>
                      <a:pt x="877" y="954"/>
                      <a:pt x="877" y="954"/>
                      <a:pt x="877" y="954"/>
                    </a:cubicBezTo>
                    <a:cubicBezTo>
                      <a:pt x="869" y="963"/>
                      <a:pt x="869" y="963"/>
                      <a:pt x="869" y="963"/>
                    </a:cubicBezTo>
                    <a:moveTo>
                      <a:pt x="877" y="937"/>
                    </a:moveTo>
                    <a:cubicBezTo>
                      <a:pt x="868" y="946"/>
                      <a:pt x="868" y="946"/>
                      <a:pt x="868" y="946"/>
                    </a:cubicBezTo>
                    <a:cubicBezTo>
                      <a:pt x="826" y="991"/>
                      <a:pt x="786" y="1038"/>
                      <a:pt x="749" y="1089"/>
                    </a:cubicBezTo>
                    <a:cubicBezTo>
                      <a:pt x="742" y="1099"/>
                      <a:pt x="742" y="1099"/>
                      <a:pt x="742" y="1099"/>
                    </a:cubicBezTo>
                    <a:cubicBezTo>
                      <a:pt x="981" y="1270"/>
                      <a:pt x="981" y="1270"/>
                      <a:pt x="981" y="1270"/>
                    </a:cubicBezTo>
                    <a:cubicBezTo>
                      <a:pt x="988" y="1261"/>
                      <a:pt x="988" y="1261"/>
                      <a:pt x="988" y="1261"/>
                    </a:cubicBezTo>
                    <a:cubicBezTo>
                      <a:pt x="1017" y="1222"/>
                      <a:pt x="1048" y="1185"/>
                      <a:pt x="1081" y="1149"/>
                    </a:cubicBezTo>
                    <a:cubicBezTo>
                      <a:pt x="1089" y="1141"/>
                      <a:pt x="1089" y="1141"/>
                      <a:pt x="1089" y="1141"/>
                    </a:cubicBezTo>
                    <a:cubicBezTo>
                      <a:pt x="877" y="937"/>
                      <a:pt x="877" y="937"/>
                      <a:pt x="877" y="937"/>
                    </a:cubicBezTo>
                    <a:moveTo>
                      <a:pt x="3302" y="1052"/>
                    </a:moveTo>
                    <a:cubicBezTo>
                      <a:pt x="3302" y="1052"/>
                      <a:pt x="3302" y="1052"/>
                      <a:pt x="3302" y="1052"/>
                    </a:cubicBezTo>
                    <a:cubicBezTo>
                      <a:pt x="3294" y="1042"/>
                      <a:pt x="3294" y="1042"/>
                      <a:pt x="3294" y="1042"/>
                    </a:cubicBezTo>
                    <a:cubicBezTo>
                      <a:pt x="3302" y="1052"/>
                      <a:pt x="3302" y="1052"/>
                      <a:pt x="3302" y="1052"/>
                    </a:cubicBezTo>
                    <a:cubicBezTo>
                      <a:pt x="3311" y="1044"/>
                      <a:pt x="3311" y="1044"/>
                      <a:pt x="3311" y="1044"/>
                    </a:cubicBezTo>
                    <a:cubicBezTo>
                      <a:pt x="3302" y="1052"/>
                      <a:pt x="3302" y="1052"/>
                      <a:pt x="3302" y="1052"/>
                    </a:cubicBezTo>
                    <a:moveTo>
                      <a:pt x="3013" y="1105"/>
                    </a:moveTo>
                    <a:cubicBezTo>
                      <a:pt x="3179" y="932"/>
                      <a:pt x="3179" y="932"/>
                      <a:pt x="3179" y="932"/>
                    </a:cubicBezTo>
                    <a:cubicBezTo>
                      <a:pt x="3217" y="969"/>
                      <a:pt x="3252" y="1009"/>
                      <a:pt x="3284" y="1050"/>
                    </a:cubicBezTo>
                    <a:cubicBezTo>
                      <a:pt x="3096" y="1197"/>
                      <a:pt x="3096" y="1197"/>
                      <a:pt x="3096" y="1197"/>
                    </a:cubicBezTo>
                    <a:cubicBezTo>
                      <a:pt x="3069" y="1165"/>
                      <a:pt x="3042" y="1134"/>
                      <a:pt x="3013" y="1105"/>
                    </a:cubicBezTo>
                    <a:moveTo>
                      <a:pt x="3179" y="897"/>
                    </a:moveTo>
                    <a:cubicBezTo>
                      <a:pt x="2979" y="1105"/>
                      <a:pt x="2979" y="1105"/>
                      <a:pt x="2979" y="1105"/>
                    </a:cubicBezTo>
                    <a:cubicBezTo>
                      <a:pt x="2987" y="1114"/>
                      <a:pt x="2987" y="1114"/>
                      <a:pt x="2987" y="1114"/>
                    </a:cubicBezTo>
                    <a:cubicBezTo>
                      <a:pt x="3022" y="1147"/>
                      <a:pt x="3054" y="1183"/>
                      <a:pt x="3084" y="1221"/>
                    </a:cubicBezTo>
                    <a:cubicBezTo>
                      <a:pt x="3092" y="1231"/>
                      <a:pt x="3092" y="1231"/>
                      <a:pt x="3092" y="1231"/>
                    </a:cubicBezTo>
                    <a:cubicBezTo>
                      <a:pt x="3319" y="1054"/>
                      <a:pt x="3319" y="1054"/>
                      <a:pt x="3319" y="1054"/>
                    </a:cubicBezTo>
                    <a:cubicBezTo>
                      <a:pt x="3311" y="1044"/>
                      <a:pt x="3311" y="1044"/>
                      <a:pt x="3311" y="1044"/>
                    </a:cubicBezTo>
                    <a:cubicBezTo>
                      <a:pt x="3273" y="996"/>
                      <a:pt x="3232" y="950"/>
                      <a:pt x="3188" y="906"/>
                    </a:cubicBezTo>
                    <a:cubicBezTo>
                      <a:pt x="3179" y="897"/>
                      <a:pt x="3179" y="897"/>
                      <a:pt x="3179" y="897"/>
                    </a:cubicBezTo>
                    <a:moveTo>
                      <a:pt x="2051" y="803"/>
                    </a:moveTo>
                    <a:cubicBezTo>
                      <a:pt x="1909" y="803"/>
                      <a:pt x="1764" y="828"/>
                      <a:pt x="1622" y="880"/>
                    </a:cubicBezTo>
                    <a:cubicBezTo>
                      <a:pt x="1369" y="972"/>
                      <a:pt x="1164" y="1138"/>
                      <a:pt x="1022" y="1345"/>
                    </a:cubicBezTo>
                    <a:cubicBezTo>
                      <a:pt x="880" y="1551"/>
                      <a:pt x="801" y="1799"/>
                      <a:pt x="801" y="2053"/>
                    </a:cubicBezTo>
                    <a:cubicBezTo>
                      <a:pt x="801" y="2196"/>
                      <a:pt x="826" y="2341"/>
                      <a:pt x="878" y="2482"/>
                    </a:cubicBezTo>
                    <a:cubicBezTo>
                      <a:pt x="889" y="2478"/>
                      <a:pt x="889" y="2478"/>
                      <a:pt x="889" y="2478"/>
                    </a:cubicBezTo>
                    <a:cubicBezTo>
                      <a:pt x="901" y="2474"/>
                      <a:pt x="901" y="2474"/>
                      <a:pt x="901" y="2474"/>
                    </a:cubicBezTo>
                    <a:cubicBezTo>
                      <a:pt x="850" y="2335"/>
                      <a:pt x="826" y="2193"/>
                      <a:pt x="826" y="2053"/>
                    </a:cubicBezTo>
                    <a:cubicBezTo>
                      <a:pt x="826" y="1804"/>
                      <a:pt x="903" y="1561"/>
                      <a:pt x="1042" y="1359"/>
                    </a:cubicBezTo>
                    <a:cubicBezTo>
                      <a:pt x="1181" y="1156"/>
                      <a:pt x="1382" y="993"/>
                      <a:pt x="1630" y="903"/>
                    </a:cubicBezTo>
                    <a:cubicBezTo>
                      <a:pt x="1769" y="852"/>
                      <a:pt x="1911" y="828"/>
                      <a:pt x="2051" y="828"/>
                    </a:cubicBezTo>
                    <a:cubicBezTo>
                      <a:pt x="2051" y="828"/>
                      <a:pt x="2051" y="828"/>
                      <a:pt x="2051" y="828"/>
                    </a:cubicBezTo>
                    <a:cubicBezTo>
                      <a:pt x="2209" y="828"/>
                      <a:pt x="2363" y="858"/>
                      <a:pt x="2506" y="916"/>
                    </a:cubicBezTo>
                    <a:cubicBezTo>
                      <a:pt x="2509" y="917"/>
                      <a:pt x="2512" y="918"/>
                      <a:pt x="2515" y="919"/>
                    </a:cubicBezTo>
                    <a:cubicBezTo>
                      <a:pt x="2596" y="952"/>
                      <a:pt x="2674" y="994"/>
                      <a:pt x="2746" y="1044"/>
                    </a:cubicBezTo>
                    <a:cubicBezTo>
                      <a:pt x="2948" y="1183"/>
                      <a:pt x="3111" y="1384"/>
                      <a:pt x="3202" y="1632"/>
                    </a:cubicBezTo>
                    <a:cubicBezTo>
                      <a:pt x="3253" y="1771"/>
                      <a:pt x="3277" y="1913"/>
                      <a:pt x="3277" y="2053"/>
                    </a:cubicBezTo>
                    <a:cubicBezTo>
                      <a:pt x="3277" y="2297"/>
                      <a:pt x="3204" y="2533"/>
                      <a:pt x="3071" y="2732"/>
                    </a:cubicBezTo>
                    <a:cubicBezTo>
                      <a:pt x="3070" y="2735"/>
                      <a:pt x="3068" y="2737"/>
                      <a:pt x="3067" y="2739"/>
                    </a:cubicBezTo>
                    <a:cubicBezTo>
                      <a:pt x="3065" y="2742"/>
                      <a:pt x="3063" y="2745"/>
                      <a:pt x="3061" y="2748"/>
                    </a:cubicBezTo>
                    <a:cubicBezTo>
                      <a:pt x="2922" y="2950"/>
                      <a:pt x="2720" y="3113"/>
                      <a:pt x="2472" y="3204"/>
                    </a:cubicBezTo>
                    <a:cubicBezTo>
                      <a:pt x="2333" y="3255"/>
                      <a:pt x="2191" y="3279"/>
                      <a:pt x="2051" y="3279"/>
                    </a:cubicBezTo>
                    <a:cubicBezTo>
                      <a:pt x="2051" y="3279"/>
                      <a:pt x="2051" y="3279"/>
                      <a:pt x="2051" y="3279"/>
                    </a:cubicBezTo>
                    <a:cubicBezTo>
                      <a:pt x="1802" y="3279"/>
                      <a:pt x="1559" y="3202"/>
                      <a:pt x="1357" y="3063"/>
                    </a:cubicBezTo>
                    <a:cubicBezTo>
                      <a:pt x="1154" y="2924"/>
                      <a:pt x="991" y="2723"/>
                      <a:pt x="901" y="2474"/>
                    </a:cubicBezTo>
                    <a:cubicBezTo>
                      <a:pt x="889" y="2478"/>
                      <a:pt x="889" y="2478"/>
                      <a:pt x="889" y="2478"/>
                    </a:cubicBezTo>
                    <a:cubicBezTo>
                      <a:pt x="878" y="2482"/>
                      <a:pt x="878" y="2482"/>
                      <a:pt x="878" y="2482"/>
                    </a:cubicBezTo>
                    <a:cubicBezTo>
                      <a:pt x="970" y="2736"/>
                      <a:pt x="1136" y="2941"/>
                      <a:pt x="1343" y="3083"/>
                    </a:cubicBezTo>
                    <a:cubicBezTo>
                      <a:pt x="1549" y="3225"/>
                      <a:pt x="1797" y="3303"/>
                      <a:pt x="2051" y="3303"/>
                    </a:cubicBezTo>
                    <a:cubicBezTo>
                      <a:pt x="2194" y="3303"/>
                      <a:pt x="2339" y="3279"/>
                      <a:pt x="2480" y="3227"/>
                    </a:cubicBezTo>
                    <a:cubicBezTo>
                      <a:pt x="2734" y="3134"/>
                      <a:pt x="2939" y="2968"/>
                      <a:pt x="3081" y="2762"/>
                    </a:cubicBezTo>
                    <a:cubicBezTo>
                      <a:pt x="3083" y="2758"/>
                      <a:pt x="3086" y="2754"/>
                      <a:pt x="3088" y="2751"/>
                    </a:cubicBezTo>
                    <a:cubicBezTo>
                      <a:pt x="3090" y="2748"/>
                      <a:pt x="3091" y="2746"/>
                      <a:pt x="3093" y="2744"/>
                    </a:cubicBezTo>
                    <a:cubicBezTo>
                      <a:pt x="3227" y="2541"/>
                      <a:pt x="3301" y="2301"/>
                      <a:pt x="3301" y="2053"/>
                    </a:cubicBezTo>
                    <a:cubicBezTo>
                      <a:pt x="3301" y="1911"/>
                      <a:pt x="3277" y="1766"/>
                      <a:pt x="3225" y="1624"/>
                    </a:cubicBezTo>
                    <a:cubicBezTo>
                      <a:pt x="3132" y="1371"/>
                      <a:pt x="2966" y="1166"/>
                      <a:pt x="2760" y="1024"/>
                    </a:cubicBezTo>
                    <a:cubicBezTo>
                      <a:pt x="2681" y="970"/>
                      <a:pt x="2597" y="925"/>
                      <a:pt x="2508" y="890"/>
                    </a:cubicBezTo>
                    <a:cubicBezTo>
                      <a:pt x="2505" y="889"/>
                      <a:pt x="2502" y="888"/>
                      <a:pt x="2499" y="887"/>
                    </a:cubicBezTo>
                    <a:cubicBezTo>
                      <a:pt x="2357" y="832"/>
                      <a:pt x="2206" y="803"/>
                      <a:pt x="2051" y="803"/>
                    </a:cubicBezTo>
                    <a:moveTo>
                      <a:pt x="926" y="921"/>
                    </a:moveTo>
                    <a:cubicBezTo>
                      <a:pt x="963" y="884"/>
                      <a:pt x="1003" y="849"/>
                      <a:pt x="1044" y="815"/>
                    </a:cubicBezTo>
                    <a:cubicBezTo>
                      <a:pt x="1195" y="1009"/>
                      <a:pt x="1195" y="1009"/>
                      <a:pt x="1195" y="1009"/>
                    </a:cubicBezTo>
                    <a:cubicBezTo>
                      <a:pt x="1163" y="1035"/>
                      <a:pt x="1132" y="1063"/>
                      <a:pt x="1103" y="1092"/>
                    </a:cubicBezTo>
                    <a:cubicBezTo>
                      <a:pt x="926" y="921"/>
                      <a:pt x="926" y="921"/>
                      <a:pt x="926" y="921"/>
                    </a:cubicBezTo>
                    <a:moveTo>
                      <a:pt x="1048" y="781"/>
                    </a:moveTo>
                    <a:cubicBezTo>
                      <a:pt x="1038" y="789"/>
                      <a:pt x="1038" y="789"/>
                      <a:pt x="1038" y="789"/>
                    </a:cubicBezTo>
                    <a:cubicBezTo>
                      <a:pt x="990" y="827"/>
                      <a:pt x="944" y="869"/>
                      <a:pt x="900" y="913"/>
                    </a:cubicBezTo>
                    <a:cubicBezTo>
                      <a:pt x="891" y="922"/>
                      <a:pt x="891" y="922"/>
                      <a:pt x="891" y="922"/>
                    </a:cubicBezTo>
                    <a:cubicBezTo>
                      <a:pt x="900" y="930"/>
                      <a:pt x="900" y="930"/>
                      <a:pt x="900" y="930"/>
                    </a:cubicBezTo>
                    <a:cubicBezTo>
                      <a:pt x="908" y="922"/>
                      <a:pt x="908" y="922"/>
                      <a:pt x="908" y="922"/>
                    </a:cubicBezTo>
                    <a:cubicBezTo>
                      <a:pt x="900" y="930"/>
                      <a:pt x="900" y="930"/>
                      <a:pt x="900" y="930"/>
                    </a:cubicBezTo>
                    <a:cubicBezTo>
                      <a:pt x="1103" y="1126"/>
                      <a:pt x="1103" y="1126"/>
                      <a:pt x="1103" y="1126"/>
                    </a:cubicBezTo>
                    <a:cubicBezTo>
                      <a:pt x="1111" y="1117"/>
                      <a:pt x="1111" y="1117"/>
                      <a:pt x="1111" y="1117"/>
                    </a:cubicBezTo>
                    <a:cubicBezTo>
                      <a:pt x="1145" y="1083"/>
                      <a:pt x="1181" y="1051"/>
                      <a:pt x="1219" y="1020"/>
                    </a:cubicBezTo>
                    <a:cubicBezTo>
                      <a:pt x="1229" y="1013"/>
                      <a:pt x="1229" y="1013"/>
                      <a:pt x="1229" y="1013"/>
                    </a:cubicBezTo>
                    <a:cubicBezTo>
                      <a:pt x="1048" y="781"/>
                      <a:pt x="1048" y="781"/>
                      <a:pt x="1048" y="781"/>
                    </a:cubicBezTo>
                    <a:moveTo>
                      <a:pt x="3147" y="883"/>
                    </a:moveTo>
                    <a:cubicBezTo>
                      <a:pt x="3155" y="875"/>
                      <a:pt x="3155" y="875"/>
                      <a:pt x="3155" y="875"/>
                    </a:cubicBezTo>
                    <a:cubicBezTo>
                      <a:pt x="3147" y="883"/>
                      <a:pt x="3147" y="883"/>
                      <a:pt x="3147" y="883"/>
                    </a:cubicBezTo>
                    <a:cubicBezTo>
                      <a:pt x="3138" y="875"/>
                      <a:pt x="3138" y="875"/>
                      <a:pt x="3138" y="875"/>
                    </a:cubicBezTo>
                    <a:cubicBezTo>
                      <a:pt x="3147" y="883"/>
                      <a:pt x="3147" y="883"/>
                      <a:pt x="3147" y="883"/>
                    </a:cubicBezTo>
                    <a:moveTo>
                      <a:pt x="2868" y="978"/>
                    </a:moveTo>
                    <a:cubicBezTo>
                      <a:pt x="3009" y="782"/>
                      <a:pt x="3009" y="782"/>
                      <a:pt x="3009" y="782"/>
                    </a:cubicBezTo>
                    <a:cubicBezTo>
                      <a:pt x="3051" y="814"/>
                      <a:pt x="3091" y="848"/>
                      <a:pt x="3130" y="884"/>
                    </a:cubicBezTo>
                    <a:cubicBezTo>
                      <a:pt x="2963" y="1057"/>
                      <a:pt x="2963" y="1057"/>
                      <a:pt x="2963" y="1057"/>
                    </a:cubicBezTo>
                    <a:cubicBezTo>
                      <a:pt x="2933" y="1029"/>
                      <a:pt x="2901" y="1003"/>
                      <a:pt x="2868" y="978"/>
                    </a:cubicBezTo>
                    <a:moveTo>
                      <a:pt x="3003" y="748"/>
                    </a:moveTo>
                    <a:cubicBezTo>
                      <a:pt x="2835" y="983"/>
                      <a:pt x="2835" y="983"/>
                      <a:pt x="2835" y="983"/>
                    </a:cubicBezTo>
                    <a:cubicBezTo>
                      <a:pt x="2844" y="990"/>
                      <a:pt x="2844" y="990"/>
                      <a:pt x="2844" y="990"/>
                    </a:cubicBezTo>
                    <a:cubicBezTo>
                      <a:pt x="2883" y="1019"/>
                      <a:pt x="2920" y="1050"/>
                      <a:pt x="2955" y="1083"/>
                    </a:cubicBezTo>
                    <a:cubicBezTo>
                      <a:pt x="2964" y="1091"/>
                      <a:pt x="2964" y="1091"/>
                      <a:pt x="2964" y="1091"/>
                    </a:cubicBezTo>
                    <a:cubicBezTo>
                      <a:pt x="3164" y="883"/>
                      <a:pt x="3164" y="883"/>
                      <a:pt x="3164" y="883"/>
                    </a:cubicBezTo>
                    <a:cubicBezTo>
                      <a:pt x="3155" y="875"/>
                      <a:pt x="3155" y="875"/>
                      <a:pt x="3155" y="875"/>
                    </a:cubicBezTo>
                    <a:cubicBezTo>
                      <a:pt x="3111" y="832"/>
                      <a:pt x="3063" y="793"/>
                      <a:pt x="3013" y="756"/>
                    </a:cubicBezTo>
                    <a:cubicBezTo>
                      <a:pt x="3003" y="748"/>
                      <a:pt x="3003" y="748"/>
                      <a:pt x="3003" y="748"/>
                    </a:cubicBezTo>
                    <a:moveTo>
                      <a:pt x="1098" y="773"/>
                    </a:moveTo>
                    <a:cubicBezTo>
                      <a:pt x="1141" y="741"/>
                      <a:pt x="1185" y="712"/>
                      <a:pt x="1231" y="685"/>
                    </a:cubicBezTo>
                    <a:cubicBezTo>
                      <a:pt x="1352" y="898"/>
                      <a:pt x="1352" y="898"/>
                      <a:pt x="1352" y="898"/>
                    </a:cubicBezTo>
                    <a:cubicBezTo>
                      <a:pt x="1317" y="919"/>
                      <a:pt x="1282" y="942"/>
                      <a:pt x="1249" y="966"/>
                    </a:cubicBezTo>
                    <a:cubicBezTo>
                      <a:pt x="1098" y="773"/>
                      <a:pt x="1098" y="773"/>
                      <a:pt x="1098" y="773"/>
                    </a:cubicBezTo>
                    <a:moveTo>
                      <a:pt x="1225" y="674"/>
                    </a:moveTo>
                    <a:cubicBezTo>
                      <a:pt x="1235" y="668"/>
                      <a:pt x="1235" y="668"/>
                      <a:pt x="1235" y="668"/>
                    </a:cubicBezTo>
                    <a:cubicBezTo>
                      <a:pt x="1225" y="674"/>
                      <a:pt x="1225" y="674"/>
                      <a:pt x="1225" y="674"/>
                    </a:cubicBezTo>
                    <a:moveTo>
                      <a:pt x="1240" y="651"/>
                    </a:moveTo>
                    <a:cubicBezTo>
                      <a:pt x="1229" y="658"/>
                      <a:pt x="1229" y="658"/>
                      <a:pt x="1229" y="658"/>
                    </a:cubicBezTo>
                    <a:cubicBezTo>
                      <a:pt x="1175" y="689"/>
                      <a:pt x="1124" y="723"/>
                      <a:pt x="1074" y="761"/>
                    </a:cubicBezTo>
                    <a:cubicBezTo>
                      <a:pt x="1064" y="768"/>
                      <a:pt x="1064" y="768"/>
                      <a:pt x="1064" y="768"/>
                    </a:cubicBezTo>
                    <a:cubicBezTo>
                      <a:pt x="1245" y="1000"/>
                      <a:pt x="1245" y="1000"/>
                      <a:pt x="1245" y="1000"/>
                    </a:cubicBezTo>
                    <a:cubicBezTo>
                      <a:pt x="1254" y="993"/>
                      <a:pt x="1254" y="993"/>
                      <a:pt x="1254" y="993"/>
                    </a:cubicBezTo>
                    <a:cubicBezTo>
                      <a:pt x="1293" y="964"/>
                      <a:pt x="1333" y="937"/>
                      <a:pt x="1375" y="912"/>
                    </a:cubicBezTo>
                    <a:cubicBezTo>
                      <a:pt x="1385" y="906"/>
                      <a:pt x="1385" y="906"/>
                      <a:pt x="1385" y="906"/>
                    </a:cubicBezTo>
                    <a:cubicBezTo>
                      <a:pt x="1240" y="651"/>
                      <a:pt x="1240" y="651"/>
                      <a:pt x="1240" y="651"/>
                    </a:cubicBezTo>
                    <a:moveTo>
                      <a:pt x="2970" y="739"/>
                    </a:moveTo>
                    <a:cubicBezTo>
                      <a:pt x="2977" y="729"/>
                      <a:pt x="2977" y="729"/>
                      <a:pt x="2977" y="729"/>
                    </a:cubicBezTo>
                    <a:cubicBezTo>
                      <a:pt x="2970" y="739"/>
                      <a:pt x="2970" y="739"/>
                      <a:pt x="2970" y="739"/>
                    </a:cubicBezTo>
                    <a:cubicBezTo>
                      <a:pt x="2960" y="732"/>
                      <a:pt x="2960" y="732"/>
                      <a:pt x="2960" y="732"/>
                    </a:cubicBezTo>
                    <a:cubicBezTo>
                      <a:pt x="2970" y="739"/>
                      <a:pt x="2970" y="739"/>
                      <a:pt x="2970" y="739"/>
                    </a:cubicBezTo>
                    <a:moveTo>
                      <a:pt x="2707" y="873"/>
                    </a:moveTo>
                    <a:cubicBezTo>
                      <a:pt x="2818" y="659"/>
                      <a:pt x="2818" y="659"/>
                      <a:pt x="2818" y="659"/>
                    </a:cubicBezTo>
                    <a:cubicBezTo>
                      <a:pt x="2865" y="685"/>
                      <a:pt x="2910" y="712"/>
                      <a:pt x="2953" y="742"/>
                    </a:cubicBezTo>
                    <a:cubicBezTo>
                      <a:pt x="2812" y="938"/>
                      <a:pt x="2812" y="938"/>
                      <a:pt x="2812" y="938"/>
                    </a:cubicBezTo>
                    <a:cubicBezTo>
                      <a:pt x="2778" y="914"/>
                      <a:pt x="2743" y="893"/>
                      <a:pt x="2707" y="873"/>
                    </a:cubicBezTo>
                    <a:moveTo>
                      <a:pt x="2808" y="626"/>
                    </a:moveTo>
                    <a:cubicBezTo>
                      <a:pt x="2674" y="883"/>
                      <a:pt x="2674" y="883"/>
                      <a:pt x="2674" y="883"/>
                    </a:cubicBezTo>
                    <a:cubicBezTo>
                      <a:pt x="2685" y="888"/>
                      <a:pt x="2685" y="888"/>
                      <a:pt x="2685" y="888"/>
                    </a:cubicBezTo>
                    <a:cubicBezTo>
                      <a:pt x="2727" y="911"/>
                      <a:pt x="2768" y="937"/>
                      <a:pt x="2808" y="964"/>
                    </a:cubicBezTo>
                    <a:cubicBezTo>
                      <a:pt x="2818" y="971"/>
                      <a:pt x="2818" y="971"/>
                      <a:pt x="2818" y="971"/>
                    </a:cubicBezTo>
                    <a:cubicBezTo>
                      <a:pt x="2987" y="736"/>
                      <a:pt x="2987" y="736"/>
                      <a:pt x="2987" y="736"/>
                    </a:cubicBezTo>
                    <a:cubicBezTo>
                      <a:pt x="2977" y="729"/>
                      <a:pt x="2977" y="729"/>
                      <a:pt x="2977" y="729"/>
                    </a:cubicBezTo>
                    <a:cubicBezTo>
                      <a:pt x="2927" y="694"/>
                      <a:pt x="2874" y="661"/>
                      <a:pt x="2819" y="632"/>
                    </a:cubicBezTo>
                    <a:cubicBezTo>
                      <a:pt x="2808" y="626"/>
                      <a:pt x="2808" y="626"/>
                      <a:pt x="2808" y="626"/>
                    </a:cubicBezTo>
                    <a:moveTo>
                      <a:pt x="1291" y="651"/>
                    </a:moveTo>
                    <a:cubicBezTo>
                      <a:pt x="1337" y="626"/>
                      <a:pt x="1385" y="603"/>
                      <a:pt x="1434" y="582"/>
                    </a:cubicBezTo>
                    <a:cubicBezTo>
                      <a:pt x="1524" y="810"/>
                      <a:pt x="1524" y="810"/>
                      <a:pt x="1524" y="810"/>
                    </a:cubicBezTo>
                    <a:cubicBezTo>
                      <a:pt x="1486" y="826"/>
                      <a:pt x="1448" y="844"/>
                      <a:pt x="1412" y="863"/>
                    </a:cubicBezTo>
                    <a:cubicBezTo>
                      <a:pt x="1291" y="651"/>
                      <a:pt x="1291" y="651"/>
                      <a:pt x="1291" y="651"/>
                    </a:cubicBezTo>
                    <a:moveTo>
                      <a:pt x="1430" y="571"/>
                    </a:moveTo>
                    <a:cubicBezTo>
                      <a:pt x="1441" y="566"/>
                      <a:pt x="1441" y="566"/>
                      <a:pt x="1441" y="566"/>
                    </a:cubicBezTo>
                    <a:cubicBezTo>
                      <a:pt x="1430" y="571"/>
                      <a:pt x="1430" y="571"/>
                      <a:pt x="1430" y="571"/>
                    </a:cubicBezTo>
                    <a:moveTo>
                      <a:pt x="1448" y="551"/>
                    </a:moveTo>
                    <a:cubicBezTo>
                      <a:pt x="1436" y="555"/>
                      <a:pt x="1436" y="555"/>
                      <a:pt x="1436" y="555"/>
                    </a:cubicBezTo>
                    <a:cubicBezTo>
                      <a:pt x="1379" y="579"/>
                      <a:pt x="1323" y="605"/>
                      <a:pt x="1268" y="635"/>
                    </a:cubicBezTo>
                    <a:cubicBezTo>
                      <a:pt x="1257" y="641"/>
                      <a:pt x="1257" y="641"/>
                      <a:pt x="1257" y="641"/>
                    </a:cubicBezTo>
                    <a:cubicBezTo>
                      <a:pt x="1403" y="896"/>
                      <a:pt x="1403" y="896"/>
                      <a:pt x="1403" y="896"/>
                    </a:cubicBezTo>
                    <a:cubicBezTo>
                      <a:pt x="1413" y="890"/>
                      <a:pt x="1413" y="890"/>
                      <a:pt x="1413" y="890"/>
                    </a:cubicBezTo>
                    <a:cubicBezTo>
                      <a:pt x="1455" y="867"/>
                      <a:pt x="1499" y="847"/>
                      <a:pt x="1544" y="828"/>
                    </a:cubicBezTo>
                    <a:cubicBezTo>
                      <a:pt x="1555" y="823"/>
                      <a:pt x="1555" y="823"/>
                      <a:pt x="1555" y="823"/>
                    </a:cubicBezTo>
                    <a:cubicBezTo>
                      <a:pt x="1448" y="551"/>
                      <a:pt x="1448" y="551"/>
                      <a:pt x="1448" y="551"/>
                    </a:cubicBezTo>
                    <a:moveTo>
                      <a:pt x="2774" y="621"/>
                    </a:moveTo>
                    <a:cubicBezTo>
                      <a:pt x="2779" y="611"/>
                      <a:pt x="2779" y="611"/>
                      <a:pt x="2779" y="611"/>
                    </a:cubicBezTo>
                    <a:cubicBezTo>
                      <a:pt x="2774" y="621"/>
                      <a:pt x="2774" y="621"/>
                      <a:pt x="2774" y="621"/>
                    </a:cubicBezTo>
                    <a:cubicBezTo>
                      <a:pt x="2763" y="616"/>
                      <a:pt x="2763" y="616"/>
                      <a:pt x="2763" y="616"/>
                    </a:cubicBezTo>
                    <a:cubicBezTo>
                      <a:pt x="2774" y="621"/>
                      <a:pt x="2774" y="621"/>
                      <a:pt x="2774" y="621"/>
                    </a:cubicBezTo>
                    <a:moveTo>
                      <a:pt x="2532" y="791"/>
                    </a:moveTo>
                    <a:cubicBezTo>
                      <a:pt x="2612" y="563"/>
                      <a:pt x="2612" y="563"/>
                      <a:pt x="2612" y="563"/>
                    </a:cubicBezTo>
                    <a:cubicBezTo>
                      <a:pt x="2661" y="582"/>
                      <a:pt x="2709" y="603"/>
                      <a:pt x="2757" y="627"/>
                    </a:cubicBezTo>
                    <a:cubicBezTo>
                      <a:pt x="2646" y="841"/>
                      <a:pt x="2646" y="841"/>
                      <a:pt x="2646" y="841"/>
                    </a:cubicBezTo>
                    <a:cubicBezTo>
                      <a:pt x="2609" y="823"/>
                      <a:pt x="2571" y="806"/>
                      <a:pt x="2532" y="791"/>
                    </a:cubicBezTo>
                    <a:moveTo>
                      <a:pt x="2598" y="532"/>
                    </a:moveTo>
                    <a:cubicBezTo>
                      <a:pt x="2501" y="806"/>
                      <a:pt x="2501" y="806"/>
                      <a:pt x="2501" y="806"/>
                    </a:cubicBezTo>
                    <a:cubicBezTo>
                      <a:pt x="2513" y="810"/>
                      <a:pt x="2513" y="810"/>
                      <a:pt x="2513" y="810"/>
                    </a:cubicBezTo>
                    <a:cubicBezTo>
                      <a:pt x="2558" y="827"/>
                      <a:pt x="2602" y="846"/>
                      <a:pt x="2645" y="868"/>
                    </a:cubicBezTo>
                    <a:cubicBezTo>
                      <a:pt x="2656" y="873"/>
                      <a:pt x="2656" y="873"/>
                      <a:pt x="2656" y="873"/>
                    </a:cubicBezTo>
                    <a:cubicBezTo>
                      <a:pt x="2790" y="616"/>
                      <a:pt x="2790" y="616"/>
                      <a:pt x="2790" y="616"/>
                    </a:cubicBezTo>
                    <a:cubicBezTo>
                      <a:pt x="2779" y="611"/>
                      <a:pt x="2779" y="611"/>
                      <a:pt x="2779" y="611"/>
                    </a:cubicBezTo>
                    <a:cubicBezTo>
                      <a:pt x="2723" y="582"/>
                      <a:pt x="2667" y="557"/>
                      <a:pt x="2609" y="536"/>
                    </a:cubicBezTo>
                    <a:cubicBezTo>
                      <a:pt x="2598" y="532"/>
                      <a:pt x="2598" y="532"/>
                      <a:pt x="2598" y="532"/>
                    </a:cubicBezTo>
                    <a:moveTo>
                      <a:pt x="1498" y="557"/>
                    </a:moveTo>
                    <a:cubicBezTo>
                      <a:pt x="1548" y="539"/>
                      <a:pt x="1599" y="523"/>
                      <a:pt x="1650" y="510"/>
                    </a:cubicBezTo>
                    <a:cubicBezTo>
                      <a:pt x="1706" y="747"/>
                      <a:pt x="1706" y="747"/>
                      <a:pt x="1706" y="747"/>
                    </a:cubicBezTo>
                    <a:cubicBezTo>
                      <a:pt x="1667" y="758"/>
                      <a:pt x="1627" y="770"/>
                      <a:pt x="1588" y="784"/>
                    </a:cubicBezTo>
                    <a:cubicBezTo>
                      <a:pt x="1498" y="557"/>
                      <a:pt x="1498" y="557"/>
                      <a:pt x="1498" y="557"/>
                    </a:cubicBezTo>
                    <a:moveTo>
                      <a:pt x="1647" y="498"/>
                    </a:moveTo>
                    <a:cubicBezTo>
                      <a:pt x="1659" y="495"/>
                      <a:pt x="1659" y="495"/>
                      <a:pt x="1659" y="495"/>
                    </a:cubicBezTo>
                    <a:cubicBezTo>
                      <a:pt x="1647" y="498"/>
                      <a:pt x="1647" y="498"/>
                      <a:pt x="1647" y="498"/>
                    </a:cubicBezTo>
                    <a:moveTo>
                      <a:pt x="1668" y="480"/>
                    </a:moveTo>
                    <a:cubicBezTo>
                      <a:pt x="1656" y="483"/>
                      <a:pt x="1656" y="483"/>
                      <a:pt x="1656" y="483"/>
                    </a:cubicBezTo>
                    <a:cubicBezTo>
                      <a:pt x="1596" y="498"/>
                      <a:pt x="1536" y="517"/>
                      <a:pt x="1478" y="539"/>
                    </a:cubicBezTo>
                    <a:cubicBezTo>
                      <a:pt x="1467" y="543"/>
                      <a:pt x="1467" y="543"/>
                      <a:pt x="1467" y="543"/>
                    </a:cubicBezTo>
                    <a:cubicBezTo>
                      <a:pt x="1574" y="816"/>
                      <a:pt x="1574" y="816"/>
                      <a:pt x="1574" y="816"/>
                    </a:cubicBezTo>
                    <a:cubicBezTo>
                      <a:pt x="1586" y="812"/>
                      <a:pt x="1586" y="812"/>
                      <a:pt x="1586" y="812"/>
                    </a:cubicBezTo>
                    <a:cubicBezTo>
                      <a:pt x="1590" y="810"/>
                      <a:pt x="1593" y="809"/>
                      <a:pt x="1596" y="808"/>
                    </a:cubicBezTo>
                    <a:cubicBezTo>
                      <a:pt x="1638" y="792"/>
                      <a:pt x="1681" y="779"/>
                      <a:pt x="1724" y="768"/>
                    </a:cubicBezTo>
                    <a:cubicBezTo>
                      <a:pt x="1736" y="765"/>
                      <a:pt x="1736" y="765"/>
                      <a:pt x="1736" y="765"/>
                    </a:cubicBezTo>
                    <a:cubicBezTo>
                      <a:pt x="1668" y="480"/>
                      <a:pt x="1668" y="480"/>
                      <a:pt x="1668" y="480"/>
                    </a:cubicBezTo>
                    <a:moveTo>
                      <a:pt x="2563" y="532"/>
                    </a:moveTo>
                    <a:cubicBezTo>
                      <a:pt x="2567" y="521"/>
                      <a:pt x="2567" y="521"/>
                      <a:pt x="2567" y="521"/>
                    </a:cubicBezTo>
                    <a:cubicBezTo>
                      <a:pt x="2563" y="532"/>
                      <a:pt x="2563" y="532"/>
                      <a:pt x="2563" y="532"/>
                    </a:cubicBezTo>
                    <a:cubicBezTo>
                      <a:pt x="2551" y="528"/>
                      <a:pt x="2551" y="528"/>
                      <a:pt x="2551" y="528"/>
                    </a:cubicBezTo>
                    <a:cubicBezTo>
                      <a:pt x="2563" y="532"/>
                      <a:pt x="2563" y="532"/>
                      <a:pt x="2563" y="532"/>
                    </a:cubicBezTo>
                    <a:moveTo>
                      <a:pt x="2355" y="698"/>
                    </a:moveTo>
                    <a:cubicBezTo>
                      <a:pt x="2395" y="498"/>
                      <a:pt x="2395" y="498"/>
                      <a:pt x="2395" y="498"/>
                    </a:cubicBezTo>
                    <a:cubicBezTo>
                      <a:pt x="2446" y="509"/>
                      <a:pt x="2497" y="523"/>
                      <a:pt x="2547" y="540"/>
                    </a:cubicBezTo>
                    <a:cubicBezTo>
                      <a:pt x="2467" y="768"/>
                      <a:pt x="2467" y="768"/>
                      <a:pt x="2467" y="768"/>
                    </a:cubicBezTo>
                    <a:cubicBezTo>
                      <a:pt x="2455" y="765"/>
                      <a:pt x="2444" y="761"/>
                      <a:pt x="2432" y="758"/>
                    </a:cubicBezTo>
                    <a:cubicBezTo>
                      <a:pt x="2427" y="756"/>
                      <a:pt x="2421" y="755"/>
                      <a:pt x="2416" y="753"/>
                    </a:cubicBezTo>
                    <a:cubicBezTo>
                      <a:pt x="2394" y="747"/>
                      <a:pt x="2371" y="741"/>
                      <a:pt x="2348" y="736"/>
                    </a:cubicBezTo>
                    <a:cubicBezTo>
                      <a:pt x="2354" y="707"/>
                      <a:pt x="2354" y="707"/>
                      <a:pt x="2354" y="707"/>
                    </a:cubicBezTo>
                    <a:cubicBezTo>
                      <a:pt x="2355" y="698"/>
                      <a:pt x="2355" y="698"/>
                      <a:pt x="2355" y="698"/>
                    </a:cubicBezTo>
                    <a:moveTo>
                      <a:pt x="2376" y="469"/>
                    </a:moveTo>
                    <a:cubicBezTo>
                      <a:pt x="2333" y="687"/>
                      <a:pt x="2333" y="687"/>
                      <a:pt x="2333" y="687"/>
                    </a:cubicBezTo>
                    <a:cubicBezTo>
                      <a:pt x="2331" y="695"/>
                      <a:pt x="2331" y="695"/>
                      <a:pt x="2331" y="695"/>
                    </a:cubicBezTo>
                    <a:cubicBezTo>
                      <a:pt x="2319" y="754"/>
                      <a:pt x="2319" y="754"/>
                      <a:pt x="2319" y="754"/>
                    </a:cubicBezTo>
                    <a:cubicBezTo>
                      <a:pt x="2331" y="757"/>
                      <a:pt x="2331" y="757"/>
                      <a:pt x="2331" y="757"/>
                    </a:cubicBezTo>
                    <a:cubicBezTo>
                      <a:pt x="2370" y="765"/>
                      <a:pt x="2409" y="776"/>
                      <a:pt x="2447" y="788"/>
                    </a:cubicBezTo>
                    <a:cubicBezTo>
                      <a:pt x="2452" y="789"/>
                      <a:pt x="2456" y="790"/>
                      <a:pt x="2460" y="792"/>
                    </a:cubicBezTo>
                    <a:cubicBezTo>
                      <a:pt x="2464" y="793"/>
                      <a:pt x="2467" y="794"/>
                      <a:pt x="2471" y="795"/>
                    </a:cubicBezTo>
                    <a:cubicBezTo>
                      <a:pt x="2482" y="799"/>
                      <a:pt x="2482" y="799"/>
                      <a:pt x="2482" y="799"/>
                    </a:cubicBezTo>
                    <a:cubicBezTo>
                      <a:pt x="2578" y="525"/>
                      <a:pt x="2578" y="525"/>
                      <a:pt x="2578" y="525"/>
                    </a:cubicBezTo>
                    <a:cubicBezTo>
                      <a:pt x="2567" y="521"/>
                      <a:pt x="2567" y="521"/>
                      <a:pt x="2567" y="521"/>
                    </a:cubicBezTo>
                    <a:cubicBezTo>
                      <a:pt x="2508" y="501"/>
                      <a:pt x="2448" y="484"/>
                      <a:pt x="2388" y="471"/>
                    </a:cubicBezTo>
                    <a:cubicBezTo>
                      <a:pt x="2376" y="469"/>
                      <a:pt x="2376" y="469"/>
                      <a:pt x="2376" y="469"/>
                    </a:cubicBezTo>
                    <a:moveTo>
                      <a:pt x="1717" y="494"/>
                    </a:moveTo>
                    <a:cubicBezTo>
                      <a:pt x="1769" y="483"/>
                      <a:pt x="1821" y="475"/>
                      <a:pt x="1874" y="469"/>
                    </a:cubicBezTo>
                    <a:cubicBezTo>
                      <a:pt x="1896" y="711"/>
                      <a:pt x="1896" y="711"/>
                      <a:pt x="1896" y="711"/>
                    </a:cubicBezTo>
                    <a:cubicBezTo>
                      <a:pt x="1876" y="714"/>
                      <a:pt x="1856" y="717"/>
                      <a:pt x="1836" y="720"/>
                    </a:cubicBezTo>
                    <a:cubicBezTo>
                      <a:pt x="1831" y="721"/>
                      <a:pt x="1826" y="722"/>
                      <a:pt x="1821" y="722"/>
                    </a:cubicBezTo>
                    <a:cubicBezTo>
                      <a:pt x="1805" y="725"/>
                      <a:pt x="1789" y="728"/>
                      <a:pt x="1774" y="732"/>
                    </a:cubicBezTo>
                    <a:cubicBezTo>
                      <a:pt x="1762" y="681"/>
                      <a:pt x="1762" y="681"/>
                      <a:pt x="1762" y="681"/>
                    </a:cubicBezTo>
                    <a:cubicBezTo>
                      <a:pt x="1758" y="665"/>
                      <a:pt x="1758" y="665"/>
                      <a:pt x="1758" y="665"/>
                    </a:cubicBezTo>
                    <a:cubicBezTo>
                      <a:pt x="1717" y="494"/>
                      <a:pt x="1717" y="494"/>
                      <a:pt x="1717" y="494"/>
                    </a:cubicBezTo>
                    <a:moveTo>
                      <a:pt x="1873" y="457"/>
                    </a:moveTo>
                    <a:cubicBezTo>
                      <a:pt x="1885" y="455"/>
                      <a:pt x="1885" y="455"/>
                      <a:pt x="1885" y="455"/>
                    </a:cubicBezTo>
                    <a:cubicBezTo>
                      <a:pt x="1873" y="457"/>
                      <a:pt x="1873" y="457"/>
                      <a:pt x="1873" y="457"/>
                    </a:cubicBezTo>
                    <a:moveTo>
                      <a:pt x="1896" y="442"/>
                    </a:moveTo>
                    <a:cubicBezTo>
                      <a:pt x="1883" y="443"/>
                      <a:pt x="1883" y="443"/>
                      <a:pt x="1883" y="443"/>
                    </a:cubicBezTo>
                    <a:cubicBezTo>
                      <a:pt x="1822" y="450"/>
                      <a:pt x="1760" y="460"/>
                      <a:pt x="1700" y="473"/>
                    </a:cubicBezTo>
                    <a:cubicBezTo>
                      <a:pt x="1688" y="476"/>
                      <a:pt x="1688" y="476"/>
                      <a:pt x="1688" y="476"/>
                    </a:cubicBezTo>
                    <a:cubicBezTo>
                      <a:pt x="1699" y="523"/>
                      <a:pt x="1699" y="523"/>
                      <a:pt x="1699" y="523"/>
                    </a:cubicBezTo>
                    <a:cubicBezTo>
                      <a:pt x="1725" y="630"/>
                      <a:pt x="1725" y="630"/>
                      <a:pt x="1725" y="630"/>
                    </a:cubicBezTo>
                    <a:cubicBezTo>
                      <a:pt x="1756" y="760"/>
                      <a:pt x="1756" y="760"/>
                      <a:pt x="1756" y="760"/>
                    </a:cubicBezTo>
                    <a:cubicBezTo>
                      <a:pt x="1767" y="758"/>
                      <a:pt x="1767" y="758"/>
                      <a:pt x="1767" y="758"/>
                    </a:cubicBezTo>
                    <a:cubicBezTo>
                      <a:pt x="1803" y="750"/>
                      <a:pt x="1839" y="744"/>
                      <a:pt x="1875" y="739"/>
                    </a:cubicBezTo>
                    <a:cubicBezTo>
                      <a:pt x="1886" y="737"/>
                      <a:pt x="1898" y="736"/>
                      <a:pt x="1910" y="734"/>
                    </a:cubicBezTo>
                    <a:cubicBezTo>
                      <a:pt x="1922" y="733"/>
                      <a:pt x="1922" y="733"/>
                      <a:pt x="1922" y="733"/>
                    </a:cubicBezTo>
                    <a:cubicBezTo>
                      <a:pt x="1922" y="733"/>
                      <a:pt x="1922" y="733"/>
                      <a:pt x="1922" y="733"/>
                    </a:cubicBezTo>
                    <a:cubicBezTo>
                      <a:pt x="1896" y="442"/>
                      <a:pt x="1896" y="442"/>
                      <a:pt x="1896" y="442"/>
                    </a:cubicBezTo>
                    <a:moveTo>
                      <a:pt x="2160" y="659"/>
                    </a:moveTo>
                    <a:cubicBezTo>
                      <a:pt x="2170" y="464"/>
                      <a:pt x="2170" y="464"/>
                      <a:pt x="2170" y="464"/>
                    </a:cubicBezTo>
                    <a:cubicBezTo>
                      <a:pt x="2222" y="468"/>
                      <a:pt x="2275" y="475"/>
                      <a:pt x="2327" y="484"/>
                    </a:cubicBezTo>
                    <a:cubicBezTo>
                      <a:pt x="2290" y="671"/>
                      <a:pt x="2290" y="671"/>
                      <a:pt x="2290" y="671"/>
                    </a:cubicBezTo>
                    <a:cubicBezTo>
                      <a:pt x="2289" y="679"/>
                      <a:pt x="2289" y="679"/>
                      <a:pt x="2289" y="679"/>
                    </a:cubicBezTo>
                    <a:cubicBezTo>
                      <a:pt x="2280" y="722"/>
                      <a:pt x="2280" y="722"/>
                      <a:pt x="2280" y="722"/>
                    </a:cubicBezTo>
                    <a:cubicBezTo>
                      <a:pt x="2240" y="715"/>
                      <a:pt x="2199" y="710"/>
                      <a:pt x="2157" y="707"/>
                    </a:cubicBezTo>
                    <a:cubicBezTo>
                      <a:pt x="2159" y="667"/>
                      <a:pt x="2159" y="667"/>
                      <a:pt x="2159" y="667"/>
                    </a:cubicBezTo>
                    <a:cubicBezTo>
                      <a:pt x="2160" y="659"/>
                      <a:pt x="2160" y="659"/>
                      <a:pt x="2160" y="659"/>
                    </a:cubicBezTo>
                    <a:moveTo>
                      <a:pt x="2341" y="474"/>
                    </a:moveTo>
                    <a:cubicBezTo>
                      <a:pt x="2344" y="462"/>
                      <a:pt x="2344" y="462"/>
                      <a:pt x="2344" y="462"/>
                    </a:cubicBezTo>
                    <a:cubicBezTo>
                      <a:pt x="2341" y="474"/>
                      <a:pt x="2341" y="474"/>
                      <a:pt x="2341" y="474"/>
                    </a:cubicBezTo>
                    <a:cubicBezTo>
                      <a:pt x="2329" y="472"/>
                      <a:pt x="2329" y="472"/>
                      <a:pt x="2329" y="472"/>
                    </a:cubicBezTo>
                    <a:cubicBezTo>
                      <a:pt x="2341" y="474"/>
                      <a:pt x="2341" y="474"/>
                      <a:pt x="2341" y="474"/>
                    </a:cubicBezTo>
                    <a:moveTo>
                      <a:pt x="2147" y="438"/>
                    </a:moveTo>
                    <a:cubicBezTo>
                      <a:pt x="2135" y="663"/>
                      <a:pt x="2135" y="663"/>
                      <a:pt x="2135" y="663"/>
                    </a:cubicBezTo>
                    <a:cubicBezTo>
                      <a:pt x="2135" y="671"/>
                      <a:pt x="2135" y="671"/>
                      <a:pt x="2135" y="671"/>
                    </a:cubicBezTo>
                    <a:cubicBezTo>
                      <a:pt x="2132" y="729"/>
                      <a:pt x="2132" y="729"/>
                      <a:pt x="2132" y="729"/>
                    </a:cubicBezTo>
                    <a:cubicBezTo>
                      <a:pt x="2144" y="730"/>
                      <a:pt x="2144" y="730"/>
                      <a:pt x="2144" y="730"/>
                    </a:cubicBezTo>
                    <a:cubicBezTo>
                      <a:pt x="2192" y="734"/>
                      <a:pt x="2240" y="740"/>
                      <a:pt x="2288" y="748"/>
                    </a:cubicBezTo>
                    <a:cubicBezTo>
                      <a:pt x="2299" y="750"/>
                      <a:pt x="2299" y="750"/>
                      <a:pt x="2299" y="750"/>
                    </a:cubicBezTo>
                    <a:cubicBezTo>
                      <a:pt x="2312" y="687"/>
                      <a:pt x="2312" y="687"/>
                      <a:pt x="2312" y="687"/>
                    </a:cubicBezTo>
                    <a:cubicBezTo>
                      <a:pt x="2313" y="679"/>
                      <a:pt x="2313" y="679"/>
                      <a:pt x="2313" y="679"/>
                    </a:cubicBezTo>
                    <a:cubicBezTo>
                      <a:pt x="2356" y="464"/>
                      <a:pt x="2356" y="464"/>
                      <a:pt x="2356" y="464"/>
                    </a:cubicBezTo>
                    <a:cubicBezTo>
                      <a:pt x="2344" y="462"/>
                      <a:pt x="2344" y="462"/>
                      <a:pt x="2344" y="462"/>
                    </a:cubicBezTo>
                    <a:cubicBezTo>
                      <a:pt x="2282" y="451"/>
                      <a:pt x="2221" y="443"/>
                      <a:pt x="2159" y="439"/>
                    </a:cubicBezTo>
                    <a:cubicBezTo>
                      <a:pt x="2147" y="438"/>
                      <a:pt x="2147" y="438"/>
                      <a:pt x="2147" y="438"/>
                    </a:cubicBezTo>
                    <a:moveTo>
                      <a:pt x="1942" y="463"/>
                    </a:moveTo>
                    <a:cubicBezTo>
                      <a:pt x="1978" y="460"/>
                      <a:pt x="2013" y="459"/>
                      <a:pt x="2049" y="459"/>
                    </a:cubicBezTo>
                    <a:cubicBezTo>
                      <a:pt x="2066" y="459"/>
                      <a:pt x="2083" y="459"/>
                      <a:pt x="2101" y="460"/>
                    </a:cubicBezTo>
                    <a:cubicBezTo>
                      <a:pt x="2090" y="676"/>
                      <a:pt x="2090" y="676"/>
                      <a:pt x="2090" y="676"/>
                    </a:cubicBezTo>
                    <a:cubicBezTo>
                      <a:pt x="2089" y="684"/>
                      <a:pt x="2089" y="684"/>
                      <a:pt x="2089" y="684"/>
                    </a:cubicBezTo>
                    <a:cubicBezTo>
                      <a:pt x="2088" y="703"/>
                      <a:pt x="2088" y="703"/>
                      <a:pt x="2088" y="703"/>
                    </a:cubicBezTo>
                    <a:cubicBezTo>
                      <a:pt x="2076" y="703"/>
                      <a:pt x="2064" y="703"/>
                      <a:pt x="2052" y="703"/>
                    </a:cubicBezTo>
                    <a:cubicBezTo>
                      <a:pt x="2049" y="703"/>
                      <a:pt x="2046" y="703"/>
                      <a:pt x="2043" y="703"/>
                    </a:cubicBezTo>
                    <a:cubicBezTo>
                      <a:pt x="2035" y="703"/>
                      <a:pt x="2028" y="703"/>
                      <a:pt x="2020" y="703"/>
                    </a:cubicBezTo>
                    <a:cubicBezTo>
                      <a:pt x="2002" y="703"/>
                      <a:pt x="1983" y="704"/>
                      <a:pt x="1965" y="705"/>
                    </a:cubicBezTo>
                    <a:cubicBezTo>
                      <a:pt x="1942" y="463"/>
                      <a:pt x="1942" y="463"/>
                      <a:pt x="1942" y="463"/>
                    </a:cubicBezTo>
                    <a:moveTo>
                      <a:pt x="2114" y="448"/>
                    </a:moveTo>
                    <a:cubicBezTo>
                      <a:pt x="2114" y="436"/>
                      <a:pt x="2114" y="436"/>
                      <a:pt x="2114" y="436"/>
                    </a:cubicBezTo>
                    <a:cubicBezTo>
                      <a:pt x="2114" y="448"/>
                      <a:pt x="2114" y="448"/>
                      <a:pt x="2114" y="448"/>
                    </a:cubicBezTo>
                    <a:cubicBezTo>
                      <a:pt x="2102" y="448"/>
                      <a:pt x="2102" y="448"/>
                      <a:pt x="2102" y="448"/>
                    </a:cubicBezTo>
                    <a:cubicBezTo>
                      <a:pt x="2114" y="448"/>
                      <a:pt x="2114" y="448"/>
                      <a:pt x="2114" y="448"/>
                    </a:cubicBezTo>
                    <a:moveTo>
                      <a:pt x="2049" y="435"/>
                    </a:moveTo>
                    <a:cubicBezTo>
                      <a:pt x="2008" y="435"/>
                      <a:pt x="1968" y="436"/>
                      <a:pt x="1928" y="439"/>
                    </a:cubicBezTo>
                    <a:cubicBezTo>
                      <a:pt x="1916" y="440"/>
                      <a:pt x="1916" y="440"/>
                      <a:pt x="1916" y="440"/>
                    </a:cubicBezTo>
                    <a:cubicBezTo>
                      <a:pt x="1942" y="730"/>
                      <a:pt x="1942" y="730"/>
                      <a:pt x="1942" y="730"/>
                    </a:cubicBezTo>
                    <a:cubicBezTo>
                      <a:pt x="1943" y="731"/>
                      <a:pt x="1943" y="731"/>
                      <a:pt x="1943" y="731"/>
                    </a:cubicBezTo>
                    <a:cubicBezTo>
                      <a:pt x="1954" y="730"/>
                      <a:pt x="1954" y="730"/>
                      <a:pt x="1954" y="730"/>
                    </a:cubicBezTo>
                    <a:cubicBezTo>
                      <a:pt x="1961" y="730"/>
                      <a:pt x="1968" y="730"/>
                      <a:pt x="1975" y="729"/>
                    </a:cubicBezTo>
                    <a:cubicBezTo>
                      <a:pt x="2001" y="728"/>
                      <a:pt x="2027" y="727"/>
                      <a:pt x="2052" y="727"/>
                    </a:cubicBezTo>
                    <a:cubicBezTo>
                      <a:pt x="2068" y="727"/>
                      <a:pt x="2084" y="727"/>
                      <a:pt x="2099" y="728"/>
                    </a:cubicBezTo>
                    <a:cubicBezTo>
                      <a:pt x="2111" y="728"/>
                      <a:pt x="2111" y="728"/>
                      <a:pt x="2111" y="728"/>
                    </a:cubicBezTo>
                    <a:cubicBezTo>
                      <a:pt x="2114" y="676"/>
                      <a:pt x="2114" y="676"/>
                      <a:pt x="2114" y="676"/>
                    </a:cubicBezTo>
                    <a:cubicBezTo>
                      <a:pt x="2115" y="668"/>
                      <a:pt x="2115" y="668"/>
                      <a:pt x="2115" y="668"/>
                    </a:cubicBezTo>
                    <a:cubicBezTo>
                      <a:pt x="2127" y="437"/>
                      <a:pt x="2127" y="437"/>
                      <a:pt x="2127" y="437"/>
                    </a:cubicBezTo>
                    <a:cubicBezTo>
                      <a:pt x="2114" y="436"/>
                      <a:pt x="2114" y="436"/>
                      <a:pt x="2114" y="436"/>
                    </a:cubicBezTo>
                    <a:cubicBezTo>
                      <a:pt x="2092" y="435"/>
                      <a:pt x="2070" y="435"/>
                      <a:pt x="2049" y="435"/>
                    </a:cubicBezTo>
                    <a:moveTo>
                      <a:pt x="2122" y="219"/>
                    </a:moveTo>
                    <a:cubicBezTo>
                      <a:pt x="2191" y="26"/>
                      <a:pt x="2191" y="26"/>
                      <a:pt x="2191" y="26"/>
                    </a:cubicBezTo>
                    <a:cubicBezTo>
                      <a:pt x="2267" y="34"/>
                      <a:pt x="2267" y="34"/>
                      <a:pt x="2267" y="34"/>
                    </a:cubicBezTo>
                    <a:cubicBezTo>
                      <a:pt x="2343" y="42"/>
                      <a:pt x="2343" y="42"/>
                      <a:pt x="2343" y="42"/>
                    </a:cubicBezTo>
                    <a:cubicBezTo>
                      <a:pt x="2370" y="245"/>
                      <a:pt x="2370" y="245"/>
                      <a:pt x="2370" y="245"/>
                    </a:cubicBezTo>
                    <a:cubicBezTo>
                      <a:pt x="2378" y="247"/>
                      <a:pt x="2378" y="247"/>
                      <a:pt x="2378" y="247"/>
                    </a:cubicBezTo>
                    <a:cubicBezTo>
                      <a:pt x="2470" y="263"/>
                      <a:pt x="2561" y="287"/>
                      <a:pt x="2651" y="318"/>
                    </a:cubicBezTo>
                    <a:cubicBezTo>
                      <a:pt x="2659" y="321"/>
                      <a:pt x="2659" y="321"/>
                      <a:pt x="2659" y="321"/>
                    </a:cubicBezTo>
                    <a:cubicBezTo>
                      <a:pt x="2782" y="157"/>
                      <a:pt x="2782" y="157"/>
                      <a:pt x="2782" y="157"/>
                    </a:cubicBezTo>
                    <a:cubicBezTo>
                      <a:pt x="2852" y="187"/>
                      <a:pt x="2852" y="187"/>
                      <a:pt x="2852" y="187"/>
                    </a:cubicBezTo>
                    <a:cubicBezTo>
                      <a:pt x="2923" y="218"/>
                      <a:pt x="2923" y="218"/>
                      <a:pt x="2923" y="218"/>
                    </a:cubicBezTo>
                    <a:cubicBezTo>
                      <a:pt x="2888" y="420"/>
                      <a:pt x="2888" y="420"/>
                      <a:pt x="2888" y="420"/>
                    </a:cubicBezTo>
                    <a:cubicBezTo>
                      <a:pt x="2896" y="424"/>
                      <a:pt x="2896" y="424"/>
                      <a:pt x="2896" y="424"/>
                    </a:cubicBezTo>
                    <a:cubicBezTo>
                      <a:pt x="2897" y="424"/>
                      <a:pt x="2899" y="425"/>
                      <a:pt x="2899" y="425"/>
                    </a:cubicBezTo>
                    <a:cubicBezTo>
                      <a:pt x="2899" y="425"/>
                      <a:pt x="2899" y="425"/>
                      <a:pt x="2899" y="425"/>
                    </a:cubicBezTo>
                    <a:cubicBezTo>
                      <a:pt x="2983" y="469"/>
                      <a:pt x="3062" y="518"/>
                      <a:pt x="3136" y="572"/>
                    </a:cubicBezTo>
                    <a:cubicBezTo>
                      <a:pt x="3143" y="577"/>
                      <a:pt x="3143" y="577"/>
                      <a:pt x="3143" y="577"/>
                    </a:cubicBezTo>
                    <a:cubicBezTo>
                      <a:pt x="3177" y="553"/>
                      <a:pt x="3177" y="553"/>
                      <a:pt x="3177" y="553"/>
                    </a:cubicBezTo>
                    <a:cubicBezTo>
                      <a:pt x="3183" y="548"/>
                      <a:pt x="3183" y="548"/>
                      <a:pt x="3183" y="548"/>
                    </a:cubicBezTo>
                    <a:cubicBezTo>
                      <a:pt x="3291" y="469"/>
                      <a:pt x="3291" y="469"/>
                      <a:pt x="3291" y="469"/>
                    </a:cubicBezTo>
                    <a:cubicBezTo>
                      <a:pt x="3298" y="464"/>
                      <a:pt x="3298" y="464"/>
                      <a:pt x="3298" y="464"/>
                    </a:cubicBezTo>
                    <a:cubicBezTo>
                      <a:pt x="3308" y="456"/>
                      <a:pt x="3308" y="456"/>
                      <a:pt x="3308" y="456"/>
                    </a:cubicBezTo>
                    <a:cubicBezTo>
                      <a:pt x="3367" y="506"/>
                      <a:pt x="3367" y="506"/>
                      <a:pt x="3367" y="506"/>
                    </a:cubicBezTo>
                    <a:cubicBezTo>
                      <a:pt x="3425" y="556"/>
                      <a:pt x="3425" y="556"/>
                      <a:pt x="3425" y="556"/>
                    </a:cubicBezTo>
                    <a:cubicBezTo>
                      <a:pt x="3379" y="648"/>
                      <a:pt x="3379" y="648"/>
                      <a:pt x="3379" y="648"/>
                    </a:cubicBezTo>
                    <a:cubicBezTo>
                      <a:pt x="3374" y="657"/>
                      <a:pt x="3374" y="657"/>
                      <a:pt x="3374" y="657"/>
                    </a:cubicBezTo>
                    <a:cubicBezTo>
                      <a:pt x="3333" y="738"/>
                      <a:pt x="3333" y="738"/>
                      <a:pt x="3333" y="738"/>
                    </a:cubicBezTo>
                    <a:cubicBezTo>
                      <a:pt x="3339" y="745"/>
                      <a:pt x="3339" y="745"/>
                      <a:pt x="3339" y="745"/>
                    </a:cubicBezTo>
                    <a:cubicBezTo>
                      <a:pt x="3407" y="811"/>
                      <a:pt x="3468" y="882"/>
                      <a:pt x="3524" y="957"/>
                    </a:cubicBezTo>
                    <a:cubicBezTo>
                      <a:pt x="3529" y="964"/>
                      <a:pt x="3529" y="964"/>
                      <a:pt x="3529" y="964"/>
                    </a:cubicBezTo>
                    <a:cubicBezTo>
                      <a:pt x="3543" y="960"/>
                      <a:pt x="3543" y="960"/>
                      <a:pt x="3543" y="960"/>
                    </a:cubicBezTo>
                    <a:cubicBezTo>
                      <a:pt x="3551" y="957"/>
                      <a:pt x="3551" y="957"/>
                      <a:pt x="3551" y="957"/>
                    </a:cubicBezTo>
                    <a:cubicBezTo>
                      <a:pt x="3723" y="898"/>
                      <a:pt x="3723" y="898"/>
                      <a:pt x="3723" y="898"/>
                    </a:cubicBezTo>
                    <a:cubicBezTo>
                      <a:pt x="3764" y="963"/>
                      <a:pt x="3764" y="963"/>
                      <a:pt x="3764" y="963"/>
                    </a:cubicBezTo>
                    <a:cubicBezTo>
                      <a:pt x="3805" y="1027"/>
                      <a:pt x="3805" y="1027"/>
                      <a:pt x="3805" y="1027"/>
                    </a:cubicBezTo>
                    <a:cubicBezTo>
                      <a:pt x="3687" y="1150"/>
                      <a:pt x="3687" y="1150"/>
                      <a:pt x="3687" y="1150"/>
                    </a:cubicBezTo>
                    <a:cubicBezTo>
                      <a:pt x="3681" y="1156"/>
                      <a:pt x="3681" y="1156"/>
                      <a:pt x="3681" y="1156"/>
                    </a:cubicBezTo>
                    <a:cubicBezTo>
                      <a:pt x="3663" y="1175"/>
                      <a:pt x="3663" y="1175"/>
                      <a:pt x="3663" y="1175"/>
                    </a:cubicBezTo>
                    <a:cubicBezTo>
                      <a:pt x="3667" y="1182"/>
                      <a:pt x="3667" y="1182"/>
                      <a:pt x="3667" y="1182"/>
                    </a:cubicBezTo>
                    <a:cubicBezTo>
                      <a:pt x="3671" y="1190"/>
                      <a:pt x="3675" y="1197"/>
                      <a:pt x="3679" y="1205"/>
                    </a:cubicBezTo>
                    <a:cubicBezTo>
                      <a:pt x="3680" y="1207"/>
                      <a:pt x="3681" y="1209"/>
                      <a:pt x="3683" y="1212"/>
                    </a:cubicBezTo>
                    <a:cubicBezTo>
                      <a:pt x="3721" y="1286"/>
                      <a:pt x="3753" y="1362"/>
                      <a:pt x="3781" y="1440"/>
                    </a:cubicBezTo>
                    <a:cubicBezTo>
                      <a:pt x="3784" y="1448"/>
                      <a:pt x="3784" y="1448"/>
                      <a:pt x="3784" y="1448"/>
                    </a:cubicBezTo>
                    <a:cubicBezTo>
                      <a:pt x="3815" y="1447"/>
                      <a:pt x="3815" y="1447"/>
                      <a:pt x="3815" y="1447"/>
                    </a:cubicBezTo>
                    <a:cubicBezTo>
                      <a:pt x="3828" y="1447"/>
                      <a:pt x="3828" y="1447"/>
                      <a:pt x="3828" y="1447"/>
                    </a:cubicBezTo>
                    <a:cubicBezTo>
                      <a:pt x="3932" y="1444"/>
                      <a:pt x="3932" y="1444"/>
                      <a:pt x="3932" y="1444"/>
                    </a:cubicBezTo>
                    <a:cubicBezTo>
                      <a:pt x="3943" y="1443"/>
                      <a:pt x="3943" y="1443"/>
                      <a:pt x="3943" y="1443"/>
                    </a:cubicBezTo>
                    <a:cubicBezTo>
                      <a:pt x="3989" y="1442"/>
                      <a:pt x="3989" y="1442"/>
                      <a:pt x="3989" y="1442"/>
                    </a:cubicBezTo>
                    <a:cubicBezTo>
                      <a:pt x="4006" y="1504"/>
                      <a:pt x="4006" y="1504"/>
                      <a:pt x="4006" y="1504"/>
                    </a:cubicBezTo>
                    <a:cubicBezTo>
                      <a:pt x="4009" y="1516"/>
                      <a:pt x="4009" y="1516"/>
                      <a:pt x="4009" y="1516"/>
                    </a:cubicBezTo>
                    <a:cubicBezTo>
                      <a:pt x="4010" y="1519"/>
                      <a:pt x="4010" y="1519"/>
                      <a:pt x="4010" y="1519"/>
                    </a:cubicBezTo>
                    <a:cubicBezTo>
                      <a:pt x="4030" y="1590"/>
                      <a:pt x="4030" y="1590"/>
                      <a:pt x="4030" y="1590"/>
                    </a:cubicBezTo>
                    <a:cubicBezTo>
                      <a:pt x="3945" y="1636"/>
                      <a:pt x="3945" y="1636"/>
                      <a:pt x="3945" y="1636"/>
                    </a:cubicBezTo>
                    <a:cubicBezTo>
                      <a:pt x="3938" y="1640"/>
                      <a:pt x="3938" y="1640"/>
                      <a:pt x="3938" y="1640"/>
                    </a:cubicBezTo>
                    <a:cubicBezTo>
                      <a:pt x="3850" y="1689"/>
                      <a:pt x="3850" y="1689"/>
                      <a:pt x="3850" y="1689"/>
                    </a:cubicBezTo>
                    <a:cubicBezTo>
                      <a:pt x="3852" y="1697"/>
                      <a:pt x="3852" y="1697"/>
                      <a:pt x="3852" y="1697"/>
                    </a:cubicBezTo>
                    <a:cubicBezTo>
                      <a:pt x="3870" y="1789"/>
                      <a:pt x="3881" y="1883"/>
                      <a:pt x="3885" y="1977"/>
                    </a:cubicBezTo>
                    <a:cubicBezTo>
                      <a:pt x="3886" y="1986"/>
                      <a:pt x="3886" y="1986"/>
                      <a:pt x="3886" y="1986"/>
                    </a:cubicBezTo>
                    <a:cubicBezTo>
                      <a:pt x="4083" y="2040"/>
                      <a:pt x="4083" y="2040"/>
                      <a:pt x="4083" y="2040"/>
                    </a:cubicBezTo>
                    <a:cubicBezTo>
                      <a:pt x="4081" y="2117"/>
                      <a:pt x="4081" y="2117"/>
                      <a:pt x="4081" y="2117"/>
                    </a:cubicBezTo>
                    <a:cubicBezTo>
                      <a:pt x="4078" y="2193"/>
                      <a:pt x="4078" y="2193"/>
                      <a:pt x="4078" y="2193"/>
                    </a:cubicBezTo>
                    <a:cubicBezTo>
                      <a:pt x="3878" y="2235"/>
                      <a:pt x="3878" y="2235"/>
                      <a:pt x="3878" y="2235"/>
                    </a:cubicBezTo>
                    <a:cubicBezTo>
                      <a:pt x="3877" y="2244"/>
                      <a:pt x="3877" y="2244"/>
                      <a:pt x="3877" y="2244"/>
                    </a:cubicBezTo>
                    <a:cubicBezTo>
                      <a:pt x="3868" y="2331"/>
                      <a:pt x="3852" y="2418"/>
                      <a:pt x="3830" y="2505"/>
                    </a:cubicBezTo>
                    <a:cubicBezTo>
                      <a:pt x="3830" y="2508"/>
                      <a:pt x="3829" y="2510"/>
                      <a:pt x="3828" y="2513"/>
                    </a:cubicBezTo>
                    <a:cubicBezTo>
                      <a:pt x="3828" y="2516"/>
                      <a:pt x="3827" y="2518"/>
                      <a:pt x="3826" y="2521"/>
                    </a:cubicBezTo>
                    <a:cubicBezTo>
                      <a:pt x="3824" y="2530"/>
                      <a:pt x="3824" y="2530"/>
                      <a:pt x="3824" y="2530"/>
                    </a:cubicBezTo>
                    <a:cubicBezTo>
                      <a:pt x="3906" y="2582"/>
                      <a:pt x="3906" y="2582"/>
                      <a:pt x="3906" y="2582"/>
                    </a:cubicBezTo>
                    <a:cubicBezTo>
                      <a:pt x="3925" y="2594"/>
                      <a:pt x="3925" y="2594"/>
                      <a:pt x="3925" y="2594"/>
                    </a:cubicBezTo>
                    <a:cubicBezTo>
                      <a:pt x="3997" y="2639"/>
                      <a:pt x="3997" y="2639"/>
                      <a:pt x="3997" y="2639"/>
                    </a:cubicBezTo>
                    <a:cubicBezTo>
                      <a:pt x="3975" y="2703"/>
                      <a:pt x="3975" y="2703"/>
                      <a:pt x="3975" y="2703"/>
                    </a:cubicBezTo>
                    <a:cubicBezTo>
                      <a:pt x="3972" y="2712"/>
                      <a:pt x="3972" y="2712"/>
                      <a:pt x="3972" y="2712"/>
                    </a:cubicBezTo>
                    <a:cubicBezTo>
                      <a:pt x="3970" y="2717"/>
                      <a:pt x="3970" y="2717"/>
                      <a:pt x="3970" y="2717"/>
                    </a:cubicBezTo>
                    <a:cubicBezTo>
                      <a:pt x="3947" y="2785"/>
                      <a:pt x="3947" y="2785"/>
                      <a:pt x="3947" y="2785"/>
                    </a:cubicBezTo>
                    <a:cubicBezTo>
                      <a:pt x="3743" y="2765"/>
                      <a:pt x="3743" y="2765"/>
                      <a:pt x="3743" y="2765"/>
                    </a:cubicBezTo>
                    <a:cubicBezTo>
                      <a:pt x="3739" y="2773"/>
                      <a:pt x="3739" y="2773"/>
                      <a:pt x="3739" y="2773"/>
                    </a:cubicBezTo>
                    <a:cubicBezTo>
                      <a:pt x="3721" y="2816"/>
                      <a:pt x="3701" y="2859"/>
                      <a:pt x="3679" y="2901"/>
                    </a:cubicBezTo>
                    <a:cubicBezTo>
                      <a:pt x="3657" y="2943"/>
                      <a:pt x="3634" y="2983"/>
                      <a:pt x="3609" y="3023"/>
                    </a:cubicBezTo>
                    <a:cubicBezTo>
                      <a:pt x="3605" y="3031"/>
                      <a:pt x="3605" y="3031"/>
                      <a:pt x="3605" y="3031"/>
                    </a:cubicBezTo>
                    <a:cubicBezTo>
                      <a:pt x="3737" y="3187"/>
                      <a:pt x="3737" y="3187"/>
                      <a:pt x="3737" y="3187"/>
                    </a:cubicBezTo>
                    <a:cubicBezTo>
                      <a:pt x="3692" y="3249"/>
                      <a:pt x="3692" y="3249"/>
                      <a:pt x="3692" y="3249"/>
                    </a:cubicBezTo>
                    <a:cubicBezTo>
                      <a:pt x="3647" y="3311"/>
                      <a:pt x="3647" y="3311"/>
                      <a:pt x="3647" y="3311"/>
                    </a:cubicBezTo>
                    <a:cubicBezTo>
                      <a:pt x="3458" y="3232"/>
                      <a:pt x="3458" y="3232"/>
                      <a:pt x="3458" y="3232"/>
                    </a:cubicBezTo>
                    <a:cubicBezTo>
                      <a:pt x="3452" y="3239"/>
                      <a:pt x="3452" y="3239"/>
                      <a:pt x="3452" y="3239"/>
                    </a:cubicBezTo>
                    <a:cubicBezTo>
                      <a:pt x="3391" y="3311"/>
                      <a:pt x="3325" y="3378"/>
                      <a:pt x="3254" y="3439"/>
                    </a:cubicBezTo>
                    <a:cubicBezTo>
                      <a:pt x="3247" y="3445"/>
                      <a:pt x="3247" y="3445"/>
                      <a:pt x="3247" y="3445"/>
                    </a:cubicBezTo>
                    <a:cubicBezTo>
                      <a:pt x="3328" y="3633"/>
                      <a:pt x="3328" y="3633"/>
                      <a:pt x="3328" y="3633"/>
                    </a:cubicBezTo>
                    <a:cubicBezTo>
                      <a:pt x="3267" y="3679"/>
                      <a:pt x="3267" y="3679"/>
                      <a:pt x="3267" y="3679"/>
                    </a:cubicBezTo>
                    <a:cubicBezTo>
                      <a:pt x="3205" y="3725"/>
                      <a:pt x="3205" y="3725"/>
                      <a:pt x="3205" y="3725"/>
                    </a:cubicBezTo>
                    <a:cubicBezTo>
                      <a:pt x="3048" y="3594"/>
                      <a:pt x="3048" y="3594"/>
                      <a:pt x="3048" y="3594"/>
                    </a:cubicBezTo>
                    <a:cubicBezTo>
                      <a:pt x="3041" y="3599"/>
                      <a:pt x="3041" y="3599"/>
                      <a:pt x="3041" y="3599"/>
                    </a:cubicBezTo>
                    <a:cubicBezTo>
                      <a:pt x="2961" y="3650"/>
                      <a:pt x="2878" y="3694"/>
                      <a:pt x="2792" y="3732"/>
                    </a:cubicBezTo>
                    <a:cubicBezTo>
                      <a:pt x="2784" y="3735"/>
                      <a:pt x="2784" y="3735"/>
                      <a:pt x="2784" y="3735"/>
                    </a:cubicBezTo>
                    <a:cubicBezTo>
                      <a:pt x="2785" y="3744"/>
                      <a:pt x="2785" y="3744"/>
                      <a:pt x="2785" y="3744"/>
                    </a:cubicBezTo>
                    <a:cubicBezTo>
                      <a:pt x="2797" y="3743"/>
                      <a:pt x="2797" y="3743"/>
                      <a:pt x="2797" y="3743"/>
                    </a:cubicBezTo>
                    <a:cubicBezTo>
                      <a:pt x="2785" y="3744"/>
                      <a:pt x="2785" y="3744"/>
                      <a:pt x="2785" y="3744"/>
                    </a:cubicBezTo>
                    <a:cubicBezTo>
                      <a:pt x="2806" y="3939"/>
                      <a:pt x="2806" y="3939"/>
                      <a:pt x="2806" y="3939"/>
                    </a:cubicBezTo>
                    <a:cubicBezTo>
                      <a:pt x="2734" y="3965"/>
                      <a:pt x="2734" y="3965"/>
                      <a:pt x="2734" y="3965"/>
                    </a:cubicBezTo>
                    <a:cubicBezTo>
                      <a:pt x="2661" y="3991"/>
                      <a:pt x="2661" y="3991"/>
                      <a:pt x="2661" y="3991"/>
                    </a:cubicBezTo>
                    <a:cubicBezTo>
                      <a:pt x="2549" y="3819"/>
                      <a:pt x="2549" y="3819"/>
                      <a:pt x="2549" y="3819"/>
                    </a:cubicBezTo>
                    <a:cubicBezTo>
                      <a:pt x="2541" y="3821"/>
                      <a:pt x="2541" y="3821"/>
                      <a:pt x="2541" y="3821"/>
                    </a:cubicBezTo>
                    <a:cubicBezTo>
                      <a:pt x="2450" y="3846"/>
                      <a:pt x="2358" y="3865"/>
                      <a:pt x="2264" y="3876"/>
                    </a:cubicBezTo>
                    <a:cubicBezTo>
                      <a:pt x="2255" y="3877"/>
                      <a:pt x="2255" y="3877"/>
                      <a:pt x="2255" y="3877"/>
                    </a:cubicBezTo>
                    <a:cubicBezTo>
                      <a:pt x="2216" y="4078"/>
                      <a:pt x="2216" y="4078"/>
                      <a:pt x="2216" y="4078"/>
                    </a:cubicBezTo>
                    <a:cubicBezTo>
                      <a:pt x="2140" y="4081"/>
                      <a:pt x="2140" y="4081"/>
                      <a:pt x="2140" y="4081"/>
                    </a:cubicBezTo>
                    <a:cubicBezTo>
                      <a:pt x="2063" y="4084"/>
                      <a:pt x="2063" y="4084"/>
                      <a:pt x="2063" y="4084"/>
                    </a:cubicBezTo>
                    <a:cubicBezTo>
                      <a:pt x="2007" y="3888"/>
                      <a:pt x="2007" y="3888"/>
                      <a:pt x="2007" y="3888"/>
                    </a:cubicBezTo>
                    <a:cubicBezTo>
                      <a:pt x="1998" y="3887"/>
                      <a:pt x="1998" y="3887"/>
                      <a:pt x="1998" y="3887"/>
                    </a:cubicBezTo>
                    <a:cubicBezTo>
                      <a:pt x="1904" y="3885"/>
                      <a:pt x="1811" y="3875"/>
                      <a:pt x="1717" y="3857"/>
                    </a:cubicBezTo>
                    <a:cubicBezTo>
                      <a:pt x="1709" y="3856"/>
                      <a:pt x="1709" y="3856"/>
                      <a:pt x="1709" y="3856"/>
                    </a:cubicBezTo>
                    <a:cubicBezTo>
                      <a:pt x="1612" y="4036"/>
                      <a:pt x="1612" y="4036"/>
                      <a:pt x="1612" y="4036"/>
                    </a:cubicBezTo>
                    <a:cubicBezTo>
                      <a:pt x="1538" y="4017"/>
                      <a:pt x="1538" y="4017"/>
                      <a:pt x="1538" y="4017"/>
                    </a:cubicBezTo>
                    <a:cubicBezTo>
                      <a:pt x="1464" y="3997"/>
                      <a:pt x="1464" y="3997"/>
                      <a:pt x="1464" y="3997"/>
                    </a:cubicBezTo>
                    <a:cubicBezTo>
                      <a:pt x="1468" y="3793"/>
                      <a:pt x="1468" y="3793"/>
                      <a:pt x="1468" y="3793"/>
                    </a:cubicBezTo>
                    <a:cubicBezTo>
                      <a:pt x="1460" y="3790"/>
                      <a:pt x="1460" y="3790"/>
                      <a:pt x="1460" y="3790"/>
                    </a:cubicBezTo>
                    <a:cubicBezTo>
                      <a:pt x="1373" y="3760"/>
                      <a:pt x="1288" y="3724"/>
                      <a:pt x="1204" y="3680"/>
                    </a:cubicBezTo>
                    <a:cubicBezTo>
                      <a:pt x="1204" y="3680"/>
                      <a:pt x="1204" y="3680"/>
                      <a:pt x="1204" y="3680"/>
                    </a:cubicBezTo>
                    <a:cubicBezTo>
                      <a:pt x="1203" y="3680"/>
                      <a:pt x="1202" y="3679"/>
                      <a:pt x="1201" y="3678"/>
                    </a:cubicBezTo>
                    <a:cubicBezTo>
                      <a:pt x="1193" y="3674"/>
                      <a:pt x="1193" y="3674"/>
                      <a:pt x="1193" y="3674"/>
                    </a:cubicBezTo>
                    <a:cubicBezTo>
                      <a:pt x="1047" y="3819"/>
                      <a:pt x="1047" y="3819"/>
                      <a:pt x="1047" y="3819"/>
                    </a:cubicBezTo>
                    <a:cubicBezTo>
                      <a:pt x="982" y="3778"/>
                      <a:pt x="982" y="3778"/>
                      <a:pt x="982" y="3778"/>
                    </a:cubicBezTo>
                    <a:cubicBezTo>
                      <a:pt x="917" y="3738"/>
                      <a:pt x="917" y="3738"/>
                      <a:pt x="917" y="3738"/>
                    </a:cubicBezTo>
                    <a:cubicBezTo>
                      <a:pt x="981" y="3543"/>
                      <a:pt x="981" y="3543"/>
                      <a:pt x="981" y="3543"/>
                    </a:cubicBezTo>
                    <a:cubicBezTo>
                      <a:pt x="974" y="3538"/>
                      <a:pt x="974" y="3538"/>
                      <a:pt x="974" y="3538"/>
                    </a:cubicBezTo>
                    <a:cubicBezTo>
                      <a:pt x="897" y="3482"/>
                      <a:pt x="825" y="3421"/>
                      <a:pt x="759" y="3356"/>
                    </a:cubicBezTo>
                    <a:cubicBezTo>
                      <a:pt x="753" y="3349"/>
                      <a:pt x="753" y="3349"/>
                      <a:pt x="753" y="3349"/>
                    </a:cubicBezTo>
                    <a:cubicBezTo>
                      <a:pt x="571" y="3444"/>
                      <a:pt x="571" y="3444"/>
                      <a:pt x="571" y="3444"/>
                    </a:cubicBezTo>
                    <a:cubicBezTo>
                      <a:pt x="521" y="3386"/>
                      <a:pt x="521" y="3386"/>
                      <a:pt x="521" y="3386"/>
                    </a:cubicBezTo>
                    <a:cubicBezTo>
                      <a:pt x="470" y="3328"/>
                      <a:pt x="470" y="3328"/>
                      <a:pt x="470" y="3328"/>
                    </a:cubicBezTo>
                    <a:cubicBezTo>
                      <a:pt x="589" y="3162"/>
                      <a:pt x="589" y="3162"/>
                      <a:pt x="589" y="3162"/>
                    </a:cubicBezTo>
                    <a:cubicBezTo>
                      <a:pt x="584" y="3155"/>
                      <a:pt x="584" y="3155"/>
                      <a:pt x="584" y="3155"/>
                    </a:cubicBezTo>
                    <a:cubicBezTo>
                      <a:pt x="527" y="3079"/>
                      <a:pt x="477" y="2999"/>
                      <a:pt x="433" y="2917"/>
                    </a:cubicBezTo>
                    <a:cubicBezTo>
                      <a:pt x="429" y="2909"/>
                      <a:pt x="429" y="2909"/>
                      <a:pt x="429" y="2909"/>
                    </a:cubicBezTo>
                    <a:cubicBezTo>
                      <a:pt x="227" y="2946"/>
                      <a:pt x="227" y="2946"/>
                      <a:pt x="227" y="2946"/>
                    </a:cubicBezTo>
                    <a:cubicBezTo>
                      <a:pt x="196" y="2876"/>
                      <a:pt x="196" y="2876"/>
                      <a:pt x="196" y="2876"/>
                    </a:cubicBezTo>
                    <a:cubicBezTo>
                      <a:pt x="165" y="2806"/>
                      <a:pt x="165" y="2806"/>
                      <a:pt x="165" y="2806"/>
                    </a:cubicBezTo>
                    <a:cubicBezTo>
                      <a:pt x="328" y="2681"/>
                      <a:pt x="328" y="2681"/>
                      <a:pt x="328" y="2681"/>
                    </a:cubicBezTo>
                    <a:cubicBezTo>
                      <a:pt x="325" y="2673"/>
                      <a:pt x="325" y="2673"/>
                      <a:pt x="325" y="2673"/>
                    </a:cubicBezTo>
                    <a:cubicBezTo>
                      <a:pt x="293" y="2584"/>
                      <a:pt x="268" y="2493"/>
                      <a:pt x="250" y="2401"/>
                    </a:cubicBezTo>
                    <a:cubicBezTo>
                      <a:pt x="248" y="2392"/>
                      <a:pt x="248" y="2392"/>
                      <a:pt x="248" y="2392"/>
                    </a:cubicBezTo>
                    <a:cubicBezTo>
                      <a:pt x="45" y="2368"/>
                      <a:pt x="45" y="2368"/>
                      <a:pt x="45" y="2368"/>
                    </a:cubicBezTo>
                    <a:cubicBezTo>
                      <a:pt x="36" y="2292"/>
                      <a:pt x="36" y="2292"/>
                      <a:pt x="36" y="2292"/>
                    </a:cubicBezTo>
                    <a:cubicBezTo>
                      <a:pt x="27" y="2216"/>
                      <a:pt x="27" y="2216"/>
                      <a:pt x="27" y="2216"/>
                    </a:cubicBezTo>
                    <a:cubicBezTo>
                      <a:pt x="219" y="2145"/>
                      <a:pt x="219" y="2145"/>
                      <a:pt x="219" y="2145"/>
                    </a:cubicBezTo>
                    <a:cubicBezTo>
                      <a:pt x="218" y="2136"/>
                      <a:pt x="218" y="2136"/>
                      <a:pt x="218" y="2136"/>
                    </a:cubicBezTo>
                    <a:cubicBezTo>
                      <a:pt x="217" y="2108"/>
                      <a:pt x="216" y="2080"/>
                      <a:pt x="216" y="2051"/>
                    </a:cubicBezTo>
                    <a:cubicBezTo>
                      <a:pt x="216" y="1986"/>
                      <a:pt x="220" y="1920"/>
                      <a:pt x="227" y="1854"/>
                    </a:cubicBezTo>
                    <a:cubicBezTo>
                      <a:pt x="228" y="1846"/>
                      <a:pt x="228" y="1846"/>
                      <a:pt x="228" y="1846"/>
                    </a:cubicBezTo>
                    <a:cubicBezTo>
                      <a:pt x="41" y="1763"/>
                      <a:pt x="41" y="1763"/>
                      <a:pt x="41" y="1763"/>
                    </a:cubicBezTo>
                    <a:cubicBezTo>
                      <a:pt x="55" y="1687"/>
                      <a:pt x="55" y="1687"/>
                      <a:pt x="55" y="1687"/>
                    </a:cubicBezTo>
                    <a:cubicBezTo>
                      <a:pt x="69" y="1612"/>
                      <a:pt x="69" y="1612"/>
                      <a:pt x="69" y="1612"/>
                    </a:cubicBezTo>
                    <a:cubicBezTo>
                      <a:pt x="273" y="1601"/>
                      <a:pt x="273" y="1601"/>
                      <a:pt x="273" y="1601"/>
                    </a:cubicBezTo>
                    <a:cubicBezTo>
                      <a:pt x="275" y="1592"/>
                      <a:pt x="275" y="1592"/>
                      <a:pt x="275" y="1592"/>
                    </a:cubicBezTo>
                    <a:cubicBezTo>
                      <a:pt x="299" y="1502"/>
                      <a:pt x="329" y="1413"/>
                      <a:pt x="367" y="1326"/>
                    </a:cubicBezTo>
                    <a:cubicBezTo>
                      <a:pt x="371" y="1317"/>
                      <a:pt x="371" y="1317"/>
                      <a:pt x="371" y="1317"/>
                    </a:cubicBezTo>
                    <a:cubicBezTo>
                      <a:pt x="216" y="1183"/>
                      <a:pt x="216" y="1183"/>
                      <a:pt x="216" y="1183"/>
                    </a:cubicBezTo>
                    <a:cubicBezTo>
                      <a:pt x="251" y="1115"/>
                      <a:pt x="251" y="1115"/>
                      <a:pt x="251" y="1115"/>
                    </a:cubicBezTo>
                    <a:cubicBezTo>
                      <a:pt x="287" y="1047"/>
                      <a:pt x="287" y="1047"/>
                      <a:pt x="287" y="1047"/>
                    </a:cubicBezTo>
                    <a:cubicBezTo>
                      <a:pt x="486" y="1097"/>
                      <a:pt x="486" y="1097"/>
                      <a:pt x="486" y="1097"/>
                    </a:cubicBezTo>
                    <a:cubicBezTo>
                      <a:pt x="490" y="1089"/>
                      <a:pt x="490" y="1089"/>
                      <a:pt x="490" y="1089"/>
                    </a:cubicBezTo>
                    <a:cubicBezTo>
                      <a:pt x="540" y="1008"/>
                      <a:pt x="596" y="932"/>
                      <a:pt x="656" y="861"/>
                    </a:cubicBezTo>
                    <a:cubicBezTo>
                      <a:pt x="662" y="854"/>
                      <a:pt x="662" y="854"/>
                      <a:pt x="662" y="854"/>
                    </a:cubicBezTo>
                    <a:cubicBezTo>
                      <a:pt x="554" y="681"/>
                      <a:pt x="554" y="681"/>
                      <a:pt x="554" y="681"/>
                    </a:cubicBezTo>
                    <a:cubicBezTo>
                      <a:pt x="608" y="626"/>
                      <a:pt x="608" y="626"/>
                      <a:pt x="608" y="626"/>
                    </a:cubicBezTo>
                    <a:cubicBezTo>
                      <a:pt x="662" y="571"/>
                      <a:pt x="662" y="571"/>
                      <a:pt x="662" y="571"/>
                    </a:cubicBezTo>
                    <a:cubicBezTo>
                      <a:pt x="837" y="677"/>
                      <a:pt x="837" y="677"/>
                      <a:pt x="837" y="677"/>
                    </a:cubicBezTo>
                    <a:cubicBezTo>
                      <a:pt x="843" y="671"/>
                      <a:pt x="843" y="671"/>
                      <a:pt x="843" y="671"/>
                    </a:cubicBezTo>
                    <a:cubicBezTo>
                      <a:pt x="915" y="609"/>
                      <a:pt x="990" y="553"/>
                      <a:pt x="1069" y="503"/>
                    </a:cubicBezTo>
                    <a:cubicBezTo>
                      <a:pt x="1077" y="498"/>
                      <a:pt x="1077" y="498"/>
                      <a:pt x="1077" y="498"/>
                    </a:cubicBezTo>
                    <a:cubicBezTo>
                      <a:pt x="1025" y="300"/>
                      <a:pt x="1025" y="300"/>
                      <a:pt x="1025" y="300"/>
                    </a:cubicBezTo>
                    <a:cubicBezTo>
                      <a:pt x="1092" y="264"/>
                      <a:pt x="1092" y="264"/>
                      <a:pt x="1092" y="264"/>
                    </a:cubicBezTo>
                    <a:cubicBezTo>
                      <a:pt x="1160" y="227"/>
                      <a:pt x="1160" y="227"/>
                      <a:pt x="1160" y="227"/>
                    </a:cubicBezTo>
                    <a:cubicBezTo>
                      <a:pt x="1296" y="381"/>
                      <a:pt x="1296" y="381"/>
                      <a:pt x="1296" y="381"/>
                    </a:cubicBezTo>
                    <a:cubicBezTo>
                      <a:pt x="1304" y="377"/>
                      <a:pt x="1304" y="377"/>
                      <a:pt x="1304" y="377"/>
                    </a:cubicBezTo>
                    <a:cubicBezTo>
                      <a:pt x="1390" y="339"/>
                      <a:pt x="1479" y="307"/>
                      <a:pt x="1570" y="282"/>
                    </a:cubicBezTo>
                    <a:cubicBezTo>
                      <a:pt x="1578" y="280"/>
                      <a:pt x="1578" y="280"/>
                      <a:pt x="1578" y="280"/>
                    </a:cubicBezTo>
                    <a:cubicBezTo>
                      <a:pt x="1587" y="75"/>
                      <a:pt x="1587" y="75"/>
                      <a:pt x="1587" y="75"/>
                    </a:cubicBezTo>
                    <a:cubicBezTo>
                      <a:pt x="1662" y="60"/>
                      <a:pt x="1662" y="60"/>
                      <a:pt x="1662" y="60"/>
                    </a:cubicBezTo>
                    <a:cubicBezTo>
                      <a:pt x="1738" y="46"/>
                      <a:pt x="1738" y="46"/>
                      <a:pt x="1738" y="46"/>
                    </a:cubicBezTo>
                    <a:cubicBezTo>
                      <a:pt x="1798" y="177"/>
                      <a:pt x="1798" y="177"/>
                      <a:pt x="1798" y="177"/>
                    </a:cubicBezTo>
                    <a:cubicBezTo>
                      <a:pt x="1801" y="185"/>
                      <a:pt x="1801" y="185"/>
                      <a:pt x="1801" y="185"/>
                    </a:cubicBezTo>
                    <a:cubicBezTo>
                      <a:pt x="1823" y="232"/>
                      <a:pt x="1823" y="232"/>
                      <a:pt x="1823" y="232"/>
                    </a:cubicBezTo>
                    <a:cubicBezTo>
                      <a:pt x="1832" y="231"/>
                      <a:pt x="1832" y="231"/>
                      <a:pt x="1832" y="231"/>
                    </a:cubicBezTo>
                    <a:cubicBezTo>
                      <a:pt x="1905" y="222"/>
                      <a:pt x="1979" y="218"/>
                      <a:pt x="2054" y="218"/>
                    </a:cubicBezTo>
                    <a:cubicBezTo>
                      <a:pt x="2074" y="218"/>
                      <a:pt x="2093" y="218"/>
                      <a:pt x="2113" y="219"/>
                    </a:cubicBezTo>
                    <a:cubicBezTo>
                      <a:pt x="2122" y="219"/>
                      <a:pt x="2122" y="219"/>
                      <a:pt x="2122" y="219"/>
                    </a:cubicBezTo>
                    <a:moveTo>
                      <a:pt x="2174" y="0"/>
                    </a:moveTo>
                    <a:cubicBezTo>
                      <a:pt x="2170" y="11"/>
                      <a:pt x="2170" y="11"/>
                      <a:pt x="2170" y="11"/>
                    </a:cubicBezTo>
                    <a:cubicBezTo>
                      <a:pt x="2160" y="40"/>
                      <a:pt x="2160" y="40"/>
                      <a:pt x="2160" y="40"/>
                    </a:cubicBezTo>
                    <a:cubicBezTo>
                      <a:pt x="2105" y="194"/>
                      <a:pt x="2105" y="194"/>
                      <a:pt x="2105" y="194"/>
                    </a:cubicBezTo>
                    <a:cubicBezTo>
                      <a:pt x="2088" y="194"/>
                      <a:pt x="2071" y="193"/>
                      <a:pt x="2054" y="193"/>
                    </a:cubicBezTo>
                    <a:cubicBezTo>
                      <a:pt x="1981" y="193"/>
                      <a:pt x="1909" y="198"/>
                      <a:pt x="1838" y="206"/>
                    </a:cubicBezTo>
                    <a:cubicBezTo>
                      <a:pt x="1825" y="178"/>
                      <a:pt x="1825" y="178"/>
                      <a:pt x="1825" y="178"/>
                    </a:cubicBezTo>
                    <a:cubicBezTo>
                      <a:pt x="1822" y="171"/>
                      <a:pt x="1822" y="171"/>
                      <a:pt x="1822" y="171"/>
                    </a:cubicBezTo>
                    <a:cubicBezTo>
                      <a:pt x="1752" y="18"/>
                      <a:pt x="1752" y="18"/>
                      <a:pt x="1752" y="18"/>
                    </a:cubicBezTo>
                    <a:cubicBezTo>
                      <a:pt x="1658" y="37"/>
                      <a:pt x="1658" y="37"/>
                      <a:pt x="1658" y="37"/>
                    </a:cubicBezTo>
                    <a:cubicBezTo>
                      <a:pt x="1564" y="55"/>
                      <a:pt x="1564" y="55"/>
                      <a:pt x="1564" y="55"/>
                    </a:cubicBezTo>
                    <a:cubicBezTo>
                      <a:pt x="1555" y="261"/>
                      <a:pt x="1555" y="261"/>
                      <a:pt x="1555" y="261"/>
                    </a:cubicBezTo>
                    <a:cubicBezTo>
                      <a:pt x="1469" y="285"/>
                      <a:pt x="1385" y="315"/>
                      <a:pt x="1303" y="351"/>
                    </a:cubicBezTo>
                    <a:cubicBezTo>
                      <a:pt x="1165" y="197"/>
                      <a:pt x="1165" y="197"/>
                      <a:pt x="1165" y="197"/>
                    </a:cubicBezTo>
                    <a:cubicBezTo>
                      <a:pt x="1081" y="242"/>
                      <a:pt x="1081" y="242"/>
                      <a:pt x="1081" y="242"/>
                    </a:cubicBezTo>
                    <a:cubicBezTo>
                      <a:pt x="996" y="288"/>
                      <a:pt x="996" y="288"/>
                      <a:pt x="996" y="288"/>
                    </a:cubicBezTo>
                    <a:cubicBezTo>
                      <a:pt x="1049" y="487"/>
                      <a:pt x="1049" y="487"/>
                      <a:pt x="1049" y="487"/>
                    </a:cubicBezTo>
                    <a:cubicBezTo>
                      <a:pt x="974" y="535"/>
                      <a:pt x="902" y="588"/>
                      <a:pt x="834" y="647"/>
                    </a:cubicBezTo>
                    <a:cubicBezTo>
                      <a:pt x="658" y="541"/>
                      <a:pt x="658" y="541"/>
                      <a:pt x="658" y="541"/>
                    </a:cubicBezTo>
                    <a:cubicBezTo>
                      <a:pt x="590" y="609"/>
                      <a:pt x="590" y="609"/>
                      <a:pt x="590" y="609"/>
                    </a:cubicBezTo>
                    <a:cubicBezTo>
                      <a:pt x="523" y="677"/>
                      <a:pt x="523" y="677"/>
                      <a:pt x="523" y="677"/>
                    </a:cubicBezTo>
                    <a:cubicBezTo>
                      <a:pt x="632" y="852"/>
                      <a:pt x="632" y="852"/>
                      <a:pt x="632" y="852"/>
                    </a:cubicBezTo>
                    <a:cubicBezTo>
                      <a:pt x="575" y="920"/>
                      <a:pt x="522" y="992"/>
                      <a:pt x="474" y="1069"/>
                    </a:cubicBezTo>
                    <a:cubicBezTo>
                      <a:pt x="274" y="1019"/>
                      <a:pt x="274" y="1019"/>
                      <a:pt x="274" y="1019"/>
                    </a:cubicBezTo>
                    <a:cubicBezTo>
                      <a:pt x="230" y="1104"/>
                      <a:pt x="230" y="1104"/>
                      <a:pt x="230" y="1104"/>
                    </a:cubicBezTo>
                    <a:cubicBezTo>
                      <a:pt x="185" y="1189"/>
                      <a:pt x="185" y="1189"/>
                      <a:pt x="185" y="1189"/>
                    </a:cubicBezTo>
                    <a:cubicBezTo>
                      <a:pt x="341" y="1324"/>
                      <a:pt x="341" y="1324"/>
                      <a:pt x="341" y="1324"/>
                    </a:cubicBezTo>
                    <a:cubicBezTo>
                      <a:pt x="306" y="1407"/>
                      <a:pt x="277" y="1492"/>
                      <a:pt x="254" y="1577"/>
                    </a:cubicBezTo>
                    <a:cubicBezTo>
                      <a:pt x="48" y="1589"/>
                      <a:pt x="48" y="1589"/>
                      <a:pt x="48" y="1589"/>
                    </a:cubicBezTo>
                    <a:cubicBezTo>
                      <a:pt x="31" y="1683"/>
                      <a:pt x="31" y="1683"/>
                      <a:pt x="31" y="1683"/>
                    </a:cubicBezTo>
                    <a:cubicBezTo>
                      <a:pt x="14" y="1777"/>
                      <a:pt x="14" y="1777"/>
                      <a:pt x="14" y="1777"/>
                    </a:cubicBezTo>
                    <a:cubicBezTo>
                      <a:pt x="202" y="1861"/>
                      <a:pt x="202" y="1861"/>
                      <a:pt x="202" y="1861"/>
                    </a:cubicBezTo>
                    <a:cubicBezTo>
                      <a:pt x="195" y="1924"/>
                      <a:pt x="192" y="1988"/>
                      <a:pt x="192" y="2051"/>
                    </a:cubicBezTo>
                    <a:cubicBezTo>
                      <a:pt x="192" y="2077"/>
                      <a:pt x="193" y="2103"/>
                      <a:pt x="194" y="2128"/>
                    </a:cubicBezTo>
                    <a:cubicBezTo>
                      <a:pt x="0" y="2200"/>
                      <a:pt x="0" y="2200"/>
                      <a:pt x="0" y="2200"/>
                    </a:cubicBezTo>
                    <a:cubicBezTo>
                      <a:pt x="12" y="2295"/>
                      <a:pt x="12" y="2295"/>
                      <a:pt x="12" y="2295"/>
                    </a:cubicBezTo>
                    <a:cubicBezTo>
                      <a:pt x="23" y="2390"/>
                      <a:pt x="23" y="2390"/>
                      <a:pt x="23" y="2390"/>
                    </a:cubicBezTo>
                    <a:cubicBezTo>
                      <a:pt x="228" y="2414"/>
                      <a:pt x="228" y="2414"/>
                      <a:pt x="228" y="2414"/>
                    </a:cubicBezTo>
                    <a:cubicBezTo>
                      <a:pt x="245" y="2502"/>
                      <a:pt x="269" y="2588"/>
                      <a:pt x="299" y="2672"/>
                    </a:cubicBezTo>
                    <a:cubicBezTo>
                      <a:pt x="135" y="2798"/>
                      <a:pt x="135" y="2798"/>
                      <a:pt x="135" y="2798"/>
                    </a:cubicBezTo>
                    <a:cubicBezTo>
                      <a:pt x="174" y="2886"/>
                      <a:pt x="174" y="2886"/>
                      <a:pt x="174" y="2886"/>
                    </a:cubicBezTo>
                    <a:cubicBezTo>
                      <a:pt x="212" y="2973"/>
                      <a:pt x="212" y="2973"/>
                      <a:pt x="212" y="2973"/>
                    </a:cubicBezTo>
                    <a:cubicBezTo>
                      <a:pt x="415" y="2936"/>
                      <a:pt x="415" y="2936"/>
                      <a:pt x="415" y="2936"/>
                    </a:cubicBezTo>
                    <a:cubicBezTo>
                      <a:pt x="458" y="3014"/>
                      <a:pt x="506" y="3090"/>
                      <a:pt x="559" y="3162"/>
                    </a:cubicBezTo>
                    <a:cubicBezTo>
                      <a:pt x="439" y="3330"/>
                      <a:pt x="439" y="3330"/>
                      <a:pt x="439" y="3330"/>
                    </a:cubicBezTo>
                    <a:cubicBezTo>
                      <a:pt x="502" y="3402"/>
                      <a:pt x="502" y="3402"/>
                      <a:pt x="502" y="3402"/>
                    </a:cubicBezTo>
                    <a:cubicBezTo>
                      <a:pt x="565" y="3475"/>
                      <a:pt x="565" y="3475"/>
                      <a:pt x="565" y="3475"/>
                    </a:cubicBezTo>
                    <a:cubicBezTo>
                      <a:pt x="748" y="3379"/>
                      <a:pt x="748" y="3379"/>
                      <a:pt x="748" y="3379"/>
                    </a:cubicBezTo>
                    <a:cubicBezTo>
                      <a:pt x="811" y="3441"/>
                      <a:pt x="879" y="3499"/>
                      <a:pt x="952" y="3552"/>
                    </a:cubicBezTo>
                    <a:cubicBezTo>
                      <a:pt x="888" y="3748"/>
                      <a:pt x="888" y="3748"/>
                      <a:pt x="888" y="3748"/>
                    </a:cubicBezTo>
                    <a:cubicBezTo>
                      <a:pt x="969" y="3799"/>
                      <a:pt x="969" y="3799"/>
                      <a:pt x="969" y="3799"/>
                    </a:cubicBezTo>
                    <a:cubicBezTo>
                      <a:pt x="1051" y="3849"/>
                      <a:pt x="1051" y="3849"/>
                      <a:pt x="1051" y="3849"/>
                    </a:cubicBezTo>
                    <a:cubicBezTo>
                      <a:pt x="1197" y="3704"/>
                      <a:pt x="1197" y="3704"/>
                      <a:pt x="1197" y="3704"/>
                    </a:cubicBezTo>
                    <a:cubicBezTo>
                      <a:pt x="1278" y="3746"/>
                      <a:pt x="1360" y="3781"/>
                      <a:pt x="1443" y="3810"/>
                    </a:cubicBezTo>
                    <a:cubicBezTo>
                      <a:pt x="1439" y="4016"/>
                      <a:pt x="1439" y="4016"/>
                      <a:pt x="1439" y="4016"/>
                    </a:cubicBezTo>
                    <a:cubicBezTo>
                      <a:pt x="1532" y="4040"/>
                      <a:pt x="1532" y="4040"/>
                      <a:pt x="1532" y="4040"/>
                    </a:cubicBezTo>
                    <a:cubicBezTo>
                      <a:pt x="1625" y="4065"/>
                      <a:pt x="1625" y="4065"/>
                      <a:pt x="1625" y="4065"/>
                    </a:cubicBezTo>
                    <a:cubicBezTo>
                      <a:pt x="1722" y="3883"/>
                      <a:pt x="1722" y="3883"/>
                      <a:pt x="1722" y="3883"/>
                    </a:cubicBezTo>
                    <a:cubicBezTo>
                      <a:pt x="1810" y="3899"/>
                      <a:pt x="1899" y="3908"/>
                      <a:pt x="1988" y="3911"/>
                    </a:cubicBezTo>
                    <a:cubicBezTo>
                      <a:pt x="2045" y="4109"/>
                      <a:pt x="2045" y="4109"/>
                      <a:pt x="2045" y="4109"/>
                    </a:cubicBezTo>
                    <a:cubicBezTo>
                      <a:pt x="2141" y="4105"/>
                      <a:pt x="2141" y="4105"/>
                      <a:pt x="2141" y="4105"/>
                    </a:cubicBezTo>
                    <a:cubicBezTo>
                      <a:pt x="2237" y="4101"/>
                      <a:pt x="2237" y="4101"/>
                      <a:pt x="2237" y="4101"/>
                    </a:cubicBezTo>
                    <a:cubicBezTo>
                      <a:pt x="2276" y="3899"/>
                      <a:pt x="2276" y="3899"/>
                      <a:pt x="2276" y="3899"/>
                    </a:cubicBezTo>
                    <a:cubicBezTo>
                      <a:pt x="2365" y="3888"/>
                      <a:pt x="2453" y="3870"/>
                      <a:pt x="2539" y="3847"/>
                    </a:cubicBezTo>
                    <a:cubicBezTo>
                      <a:pt x="2651" y="4020"/>
                      <a:pt x="2651" y="4020"/>
                      <a:pt x="2651" y="4020"/>
                    </a:cubicBezTo>
                    <a:cubicBezTo>
                      <a:pt x="2742" y="3988"/>
                      <a:pt x="2742" y="3988"/>
                      <a:pt x="2742" y="3988"/>
                    </a:cubicBezTo>
                    <a:cubicBezTo>
                      <a:pt x="2832" y="3956"/>
                      <a:pt x="2832" y="3956"/>
                      <a:pt x="2832" y="3956"/>
                    </a:cubicBezTo>
                    <a:cubicBezTo>
                      <a:pt x="2810" y="3750"/>
                      <a:pt x="2810" y="3750"/>
                      <a:pt x="2810" y="3750"/>
                    </a:cubicBezTo>
                    <a:cubicBezTo>
                      <a:pt x="2891" y="3714"/>
                      <a:pt x="2970" y="3672"/>
                      <a:pt x="3046" y="3624"/>
                    </a:cubicBezTo>
                    <a:cubicBezTo>
                      <a:pt x="3205" y="3756"/>
                      <a:pt x="3205" y="3756"/>
                      <a:pt x="3205" y="3756"/>
                    </a:cubicBezTo>
                    <a:cubicBezTo>
                      <a:pt x="3281" y="3699"/>
                      <a:pt x="3281" y="3699"/>
                      <a:pt x="3281" y="3699"/>
                    </a:cubicBezTo>
                    <a:cubicBezTo>
                      <a:pt x="3358" y="3641"/>
                      <a:pt x="3358" y="3641"/>
                      <a:pt x="3358" y="3641"/>
                    </a:cubicBezTo>
                    <a:cubicBezTo>
                      <a:pt x="3277" y="3452"/>
                      <a:pt x="3277" y="3452"/>
                      <a:pt x="3277" y="3452"/>
                    </a:cubicBezTo>
                    <a:cubicBezTo>
                      <a:pt x="3344" y="3394"/>
                      <a:pt x="3407" y="3330"/>
                      <a:pt x="3465" y="3261"/>
                    </a:cubicBezTo>
                    <a:cubicBezTo>
                      <a:pt x="3655" y="3340"/>
                      <a:pt x="3655" y="3340"/>
                      <a:pt x="3655" y="3340"/>
                    </a:cubicBezTo>
                    <a:cubicBezTo>
                      <a:pt x="3712" y="3263"/>
                      <a:pt x="3712" y="3263"/>
                      <a:pt x="3712" y="3263"/>
                    </a:cubicBezTo>
                    <a:cubicBezTo>
                      <a:pt x="3768" y="3185"/>
                      <a:pt x="3768" y="3185"/>
                      <a:pt x="3768" y="3185"/>
                    </a:cubicBezTo>
                    <a:cubicBezTo>
                      <a:pt x="3635" y="3028"/>
                      <a:pt x="3635" y="3028"/>
                      <a:pt x="3635" y="3028"/>
                    </a:cubicBezTo>
                    <a:cubicBezTo>
                      <a:pt x="3658" y="2991"/>
                      <a:pt x="3680" y="2952"/>
                      <a:pt x="3701" y="2912"/>
                    </a:cubicBezTo>
                    <a:cubicBezTo>
                      <a:pt x="3721" y="2872"/>
                      <a:pt x="3741" y="2832"/>
                      <a:pt x="3758" y="2791"/>
                    </a:cubicBezTo>
                    <a:cubicBezTo>
                      <a:pt x="3964" y="2811"/>
                      <a:pt x="3964" y="2811"/>
                      <a:pt x="3964" y="2811"/>
                    </a:cubicBezTo>
                    <a:cubicBezTo>
                      <a:pt x="3976" y="2773"/>
                      <a:pt x="3976" y="2773"/>
                      <a:pt x="3976" y="2773"/>
                    </a:cubicBezTo>
                    <a:cubicBezTo>
                      <a:pt x="3983" y="2753"/>
                      <a:pt x="3983" y="2753"/>
                      <a:pt x="3983" y="2753"/>
                    </a:cubicBezTo>
                    <a:cubicBezTo>
                      <a:pt x="3995" y="2720"/>
                      <a:pt x="3995" y="2720"/>
                      <a:pt x="3995" y="2720"/>
                    </a:cubicBezTo>
                    <a:cubicBezTo>
                      <a:pt x="4026" y="2629"/>
                      <a:pt x="4026" y="2629"/>
                      <a:pt x="4026" y="2629"/>
                    </a:cubicBezTo>
                    <a:cubicBezTo>
                      <a:pt x="3852" y="2519"/>
                      <a:pt x="3852" y="2519"/>
                      <a:pt x="3852" y="2519"/>
                    </a:cubicBezTo>
                    <a:cubicBezTo>
                      <a:pt x="3875" y="2431"/>
                      <a:pt x="3891" y="2343"/>
                      <a:pt x="3900" y="2255"/>
                    </a:cubicBezTo>
                    <a:cubicBezTo>
                      <a:pt x="4102" y="2213"/>
                      <a:pt x="4102" y="2213"/>
                      <a:pt x="4102" y="2213"/>
                    </a:cubicBezTo>
                    <a:cubicBezTo>
                      <a:pt x="4105" y="2117"/>
                      <a:pt x="4105" y="2117"/>
                      <a:pt x="4105" y="2117"/>
                    </a:cubicBezTo>
                    <a:cubicBezTo>
                      <a:pt x="4108" y="2022"/>
                      <a:pt x="4108" y="2022"/>
                      <a:pt x="4108" y="2022"/>
                    </a:cubicBezTo>
                    <a:cubicBezTo>
                      <a:pt x="3909" y="1967"/>
                      <a:pt x="3909" y="1967"/>
                      <a:pt x="3909" y="1967"/>
                    </a:cubicBezTo>
                    <a:cubicBezTo>
                      <a:pt x="3905" y="1878"/>
                      <a:pt x="3894" y="1789"/>
                      <a:pt x="3877" y="1701"/>
                    </a:cubicBezTo>
                    <a:cubicBezTo>
                      <a:pt x="3957" y="1658"/>
                      <a:pt x="3957" y="1658"/>
                      <a:pt x="3957" y="1658"/>
                    </a:cubicBezTo>
                    <a:cubicBezTo>
                      <a:pt x="3964" y="1653"/>
                      <a:pt x="3964" y="1653"/>
                      <a:pt x="3964" y="1653"/>
                    </a:cubicBezTo>
                    <a:cubicBezTo>
                      <a:pt x="4058" y="1602"/>
                      <a:pt x="4058" y="1602"/>
                      <a:pt x="4058" y="1602"/>
                    </a:cubicBezTo>
                    <a:cubicBezTo>
                      <a:pt x="4044" y="1550"/>
                      <a:pt x="4044" y="1550"/>
                      <a:pt x="4044" y="1550"/>
                    </a:cubicBezTo>
                    <a:cubicBezTo>
                      <a:pt x="4040" y="1536"/>
                      <a:pt x="4040" y="1536"/>
                      <a:pt x="4040" y="1536"/>
                    </a:cubicBezTo>
                    <a:cubicBezTo>
                      <a:pt x="4033" y="1509"/>
                      <a:pt x="4033" y="1509"/>
                      <a:pt x="4033" y="1509"/>
                    </a:cubicBezTo>
                    <a:cubicBezTo>
                      <a:pt x="4008" y="1417"/>
                      <a:pt x="4008" y="1417"/>
                      <a:pt x="4008" y="1417"/>
                    </a:cubicBezTo>
                    <a:cubicBezTo>
                      <a:pt x="3920" y="1420"/>
                      <a:pt x="3920" y="1420"/>
                      <a:pt x="3920" y="1420"/>
                    </a:cubicBezTo>
                    <a:cubicBezTo>
                      <a:pt x="3909" y="1420"/>
                      <a:pt x="3909" y="1420"/>
                      <a:pt x="3909" y="1420"/>
                    </a:cubicBezTo>
                    <a:cubicBezTo>
                      <a:pt x="3857" y="1422"/>
                      <a:pt x="3857" y="1422"/>
                      <a:pt x="3857" y="1422"/>
                    </a:cubicBezTo>
                    <a:cubicBezTo>
                      <a:pt x="3844" y="1422"/>
                      <a:pt x="3844" y="1422"/>
                      <a:pt x="3844" y="1422"/>
                    </a:cubicBezTo>
                    <a:cubicBezTo>
                      <a:pt x="3801" y="1424"/>
                      <a:pt x="3801" y="1424"/>
                      <a:pt x="3801" y="1424"/>
                    </a:cubicBezTo>
                    <a:cubicBezTo>
                      <a:pt x="3773" y="1346"/>
                      <a:pt x="3740" y="1269"/>
                      <a:pt x="3702" y="1196"/>
                    </a:cubicBezTo>
                    <a:cubicBezTo>
                      <a:pt x="3700" y="1193"/>
                      <a:pt x="3699" y="1191"/>
                      <a:pt x="3698" y="1188"/>
                    </a:cubicBezTo>
                    <a:cubicBezTo>
                      <a:pt x="3696" y="1185"/>
                      <a:pt x="3694" y="1182"/>
                      <a:pt x="3693" y="1179"/>
                    </a:cubicBezTo>
                    <a:cubicBezTo>
                      <a:pt x="3696" y="1175"/>
                      <a:pt x="3696" y="1175"/>
                      <a:pt x="3696" y="1175"/>
                    </a:cubicBezTo>
                    <a:cubicBezTo>
                      <a:pt x="3702" y="1170"/>
                      <a:pt x="3702" y="1170"/>
                      <a:pt x="3702" y="1170"/>
                    </a:cubicBezTo>
                    <a:cubicBezTo>
                      <a:pt x="3836" y="1030"/>
                      <a:pt x="3836" y="1030"/>
                      <a:pt x="3836" y="1030"/>
                    </a:cubicBezTo>
                    <a:cubicBezTo>
                      <a:pt x="3785" y="949"/>
                      <a:pt x="3785" y="949"/>
                      <a:pt x="3785" y="949"/>
                    </a:cubicBezTo>
                    <a:cubicBezTo>
                      <a:pt x="3733" y="869"/>
                      <a:pt x="3733" y="869"/>
                      <a:pt x="3733" y="869"/>
                    </a:cubicBezTo>
                    <a:cubicBezTo>
                      <a:pt x="3538" y="936"/>
                      <a:pt x="3538" y="936"/>
                      <a:pt x="3538" y="936"/>
                    </a:cubicBezTo>
                    <a:cubicBezTo>
                      <a:pt x="3537" y="934"/>
                      <a:pt x="3536" y="933"/>
                      <a:pt x="3535" y="931"/>
                    </a:cubicBezTo>
                    <a:cubicBezTo>
                      <a:pt x="3521" y="913"/>
                      <a:pt x="3507" y="895"/>
                      <a:pt x="3493" y="877"/>
                    </a:cubicBezTo>
                    <a:cubicBezTo>
                      <a:pt x="3452" y="827"/>
                      <a:pt x="3408" y="779"/>
                      <a:pt x="3362" y="734"/>
                    </a:cubicBezTo>
                    <a:cubicBezTo>
                      <a:pt x="3387" y="684"/>
                      <a:pt x="3387" y="684"/>
                      <a:pt x="3387" y="684"/>
                    </a:cubicBezTo>
                    <a:cubicBezTo>
                      <a:pt x="3392" y="675"/>
                      <a:pt x="3392" y="675"/>
                      <a:pt x="3392" y="675"/>
                    </a:cubicBezTo>
                    <a:cubicBezTo>
                      <a:pt x="3456" y="550"/>
                      <a:pt x="3456" y="550"/>
                      <a:pt x="3456" y="550"/>
                    </a:cubicBezTo>
                    <a:cubicBezTo>
                      <a:pt x="3382" y="488"/>
                      <a:pt x="3382" y="488"/>
                      <a:pt x="3382" y="488"/>
                    </a:cubicBezTo>
                    <a:cubicBezTo>
                      <a:pt x="3309" y="426"/>
                      <a:pt x="3309" y="426"/>
                      <a:pt x="3309" y="426"/>
                    </a:cubicBezTo>
                    <a:cubicBezTo>
                      <a:pt x="3289" y="441"/>
                      <a:pt x="3289" y="441"/>
                      <a:pt x="3289" y="441"/>
                    </a:cubicBezTo>
                    <a:cubicBezTo>
                      <a:pt x="3282" y="446"/>
                      <a:pt x="3282" y="446"/>
                      <a:pt x="3282" y="446"/>
                    </a:cubicBezTo>
                    <a:cubicBezTo>
                      <a:pt x="3174" y="525"/>
                      <a:pt x="3174" y="525"/>
                      <a:pt x="3174" y="525"/>
                    </a:cubicBezTo>
                    <a:cubicBezTo>
                      <a:pt x="3167" y="530"/>
                      <a:pt x="3167" y="530"/>
                      <a:pt x="3167" y="530"/>
                    </a:cubicBezTo>
                    <a:cubicBezTo>
                      <a:pt x="3143" y="547"/>
                      <a:pt x="3143" y="547"/>
                      <a:pt x="3143" y="547"/>
                    </a:cubicBezTo>
                    <a:cubicBezTo>
                      <a:pt x="3071" y="496"/>
                      <a:pt x="2995" y="448"/>
                      <a:pt x="2915" y="406"/>
                    </a:cubicBezTo>
                    <a:cubicBezTo>
                      <a:pt x="2950" y="203"/>
                      <a:pt x="2950" y="203"/>
                      <a:pt x="2950" y="203"/>
                    </a:cubicBezTo>
                    <a:cubicBezTo>
                      <a:pt x="2862" y="165"/>
                      <a:pt x="2862" y="165"/>
                      <a:pt x="2862" y="165"/>
                    </a:cubicBezTo>
                    <a:cubicBezTo>
                      <a:pt x="2774" y="127"/>
                      <a:pt x="2774" y="127"/>
                      <a:pt x="2774" y="127"/>
                    </a:cubicBezTo>
                    <a:cubicBezTo>
                      <a:pt x="2651" y="293"/>
                      <a:pt x="2651" y="293"/>
                      <a:pt x="2651" y="293"/>
                    </a:cubicBezTo>
                    <a:cubicBezTo>
                      <a:pt x="2565" y="263"/>
                      <a:pt x="2478" y="241"/>
                      <a:pt x="2391" y="224"/>
                    </a:cubicBezTo>
                    <a:cubicBezTo>
                      <a:pt x="2365" y="20"/>
                      <a:pt x="2365" y="20"/>
                      <a:pt x="2365" y="20"/>
                    </a:cubicBezTo>
                    <a:cubicBezTo>
                      <a:pt x="2270" y="10"/>
                      <a:pt x="2270" y="10"/>
                      <a:pt x="2270" y="10"/>
                    </a:cubicBezTo>
                    <a:cubicBezTo>
                      <a:pt x="2185" y="1"/>
                      <a:pt x="2185" y="1"/>
                      <a:pt x="2185" y="1"/>
                    </a:cubicBezTo>
                    <a:cubicBezTo>
                      <a:pt x="2177" y="0"/>
                      <a:pt x="2177" y="0"/>
                      <a:pt x="2177" y="0"/>
                    </a:cubicBezTo>
                    <a:cubicBezTo>
                      <a:pt x="2174" y="0"/>
                      <a:pt x="2174" y="0"/>
                      <a:pt x="2174"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noEditPoints="1"/>
              </p:cNvSpPr>
              <p:nvPr userDrawn="1"/>
            </p:nvSpPr>
            <p:spPr bwMode="auto">
              <a:xfrm>
                <a:off x="3770313" y="4279901"/>
                <a:ext cx="512761" cy="512763"/>
              </a:xfrm>
              <a:custGeom>
                <a:avLst/>
                <a:gdLst>
                  <a:gd name="T0" fmla="*/ 532 w 687"/>
                  <a:gd name="T1" fmla="*/ 326 h 685"/>
                  <a:gd name="T2" fmla="*/ 599 w 687"/>
                  <a:gd name="T3" fmla="*/ 329 h 685"/>
                  <a:gd name="T4" fmla="*/ 530 w 687"/>
                  <a:gd name="T5" fmla="*/ 320 h 685"/>
                  <a:gd name="T6" fmla="*/ 462 w 687"/>
                  <a:gd name="T7" fmla="*/ 569 h 685"/>
                  <a:gd name="T8" fmla="*/ 344 w 687"/>
                  <a:gd name="T9" fmla="*/ 594 h 685"/>
                  <a:gd name="T10" fmla="*/ 171 w 687"/>
                  <a:gd name="T11" fmla="*/ 314 h 685"/>
                  <a:gd name="T12" fmla="*/ 360 w 687"/>
                  <a:gd name="T13" fmla="*/ 530 h 685"/>
                  <a:gd name="T14" fmla="*/ 85 w 687"/>
                  <a:gd name="T15" fmla="*/ 342 h 685"/>
                  <a:gd name="T16" fmla="*/ 343 w 687"/>
                  <a:gd name="T17" fmla="*/ 511 h 685"/>
                  <a:gd name="T18" fmla="*/ 115 w 687"/>
                  <a:gd name="T19" fmla="*/ 267 h 685"/>
                  <a:gd name="T20" fmla="*/ 208 w 687"/>
                  <a:gd name="T21" fmla="*/ 342 h 685"/>
                  <a:gd name="T22" fmla="*/ 344 w 687"/>
                  <a:gd name="T23" fmla="*/ 484 h 685"/>
                  <a:gd name="T24" fmla="*/ 146 w 687"/>
                  <a:gd name="T25" fmla="*/ 192 h 685"/>
                  <a:gd name="T26" fmla="*/ 562 w 687"/>
                  <a:gd name="T27" fmla="*/ 215 h 685"/>
                  <a:gd name="T28" fmla="*/ 344 w 687"/>
                  <a:gd name="T29" fmla="*/ 167 h 685"/>
                  <a:gd name="T30" fmla="*/ 201 w 687"/>
                  <a:gd name="T31" fmla="*/ 236 h 685"/>
                  <a:gd name="T32" fmla="*/ 571 w 687"/>
                  <a:gd name="T33" fmla="*/ 224 h 685"/>
                  <a:gd name="T34" fmla="*/ 333 w 687"/>
                  <a:gd name="T35" fmla="*/ 38 h 685"/>
                  <a:gd name="T36" fmla="*/ 407 w 687"/>
                  <a:gd name="T37" fmla="*/ 54 h 685"/>
                  <a:gd name="T38" fmla="*/ 495 w 687"/>
                  <a:gd name="T39" fmla="*/ 51 h 685"/>
                  <a:gd name="T40" fmla="*/ 546 w 687"/>
                  <a:gd name="T41" fmla="*/ 84 h 685"/>
                  <a:gd name="T42" fmla="*/ 584 w 687"/>
                  <a:gd name="T43" fmla="*/ 171 h 685"/>
                  <a:gd name="T44" fmla="*/ 626 w 687"/>
                  <a:gd name="T45" fmla="*/ 227 h 685"/>
                  <a:gd name="T46" fmla="*/ 638 w 687"/>
                  <a:gd name="T47" fmla="*/ 319 h 685"/>
                  <a:gd name="T48" fmla="*/ 629 w 687"/>
                  <a:gd name="T49" fmla="*/ 422 h 685"/>
                  <a:gd name="T50" fmla="*/ 620 w 687"/>
                  <a:gd name="T51" fmla="*/ 520 h 685"/>
                  <a:gd name="T52" fmla="*/ 557 w 687"/>
                  <a:gd name="T53" fmla="*/ 560 h 685"/>
                  <a:gd name="T54" fmla="*/ 491 w 687"/>
                  <a:gd name="T55" fmla="*/ 598 h 685"/>
                  <a:gd name="T56" fmla="*/ 428 w 687"/>
                  <a:gd name="T57" fmla="*/ 659 h 685"/>
                  <a:gd name="T58" fmla="*/ 338 w 687"/>
                  <a:gd name="T59" fmla="*/ 637 h 685"/>
                  <a:gd name="T60" fmla="*/ 280 w 687"/>
                  <a:gd name="T61" fmla="*/ 630 h 685"/>
                  <a:gd name="T62" fmla="*/ 193 w 687"/>
                  <a:gd name="T63" fmla="*/ 607 h 685"/>
                  <a:gd name="T64" fmla="*/ 147 w 687"/>
                  <a:gd name="T65" fmla="*/ 575 h 685"/>
                  <a:gd name="T66" fmla="*/ 90 w 687"/>
                  <a:gd name="T67" fmla="*/ 507 h 685"/>
                  <a:gd name="T68" fmla="*/ 36 w 687"/>
                  <a:gd name="T69" fmla="*/ 455 h 685"/>
                  <a:gd name="T70" fmla="*/ 39 w 687"/>
                  <a:gd name="T71" fmla="*/ 348 h 685"/>
                  <a:gd name="T72" fmla="*/ 63 w 687"/>
                  <a:gd name="T73" fmla="*/ 251 h 685"/>
                  <a:gd name="T74" fmla="*/ 94 w 687"/>
                  <a:gd name="T75" fmla="*/ 168 h 685"/>
                  <a:gd name="T76" fmla="*/ 156 w 687"/>
                  <a:gd name="T77" fmla="*/ 106 h 685"/>
                  <a:gd name="T78" fmla="*/ 223 w 687"/>
                  <a:gd name="T79" fmla="*/ 62 h 685"/>
                  <a:gd name="T80" fmla="*/ 292 w 687"/>
                  <a:gd name="T81" fmla="*/ 52 h 685"/>
                  <a:gd name="T82" fmla="*/ 244 w 687"/>
                  <a:gd name="T83" fmla="*/ 57 h 685"/>
                  <a:gd name="T84" fmla="*/ 177 w 687"/>
                  <a:gd name="T85" fmla="*/ 83 h 685"/>
                  <a:gd name="T86" fmla="*/ 109 w 687"/>
                  <a:gd name="T87" fmla="*/ 144 h 685"/>
                  <a:gd name="T88" fmla="*/ 75 w 687"/>
                  <a:gd name="T89" fmla="*/ 206 h 685"/>
                  <a:gd name="T90" fmla="*/ 39 w 687"/>
                  <a:gd name="T91" fmla="*/ 297 h 685"/>
                  <a:gd name="T92" fmla="*/ 44 w 687"/>
                  <a:gd name="T93" fmla="*/ 410 h 685"/>
                  <a:gd name="T94" fmla="*/ 71 w 687"/>
                  <a:gd name="T95" fmla="*/ 484 h 685"/>
                  <a:gd name="T96" fmla="*/ 124 w 687"/>
                  <a:gd name="T97" fmla="*/ 558 h 685"/>
                  <a:gd name="T98" fmla="*/ 182 w 687"/>
                  <a:gd name="T99" fmla="*/ 597 h 685"/>
                  <a:gd name="T100" fmla="*/ 238 w 687"/>
                  <a:gd name="T101" fmla="*/ 631 h 685"/>
                  <a:gd name="T102" fmla="*/ 327 w 687"/>
                  <a:gd name="T103" fmla="*/ 650 h 685"/>
                  <a:gd name="T104" fmla="*/ 439 w 687"/>
                  <a:gd name="T105" fmla="*/ 635 h 685"/>
                  <a:gd name="T106" fmla="*/ 510 w 687"/>
                  <a:gd name="T107" fmla="*/ 601 h 685"/>
                  <a:gd name="T108" fmla="*/ 579 w 687"/>
                  <a:gd name="T109" fmla="*/ 541 h 685"/>
                  <a:gd name="T110" fmla="*/ 610 w 687"/>
                  <a:gd name="T111" fmla="*/ 487 h 685"/>
                  <a:gd name="T112" fmla="*/ 680 w 687"/>
                  <a:gd name="T113" fmla="*/ 411 h 685"/>
                  <a:gd name="T114" fmla="*/ 682 w 687"/>
                  <a:gd name="T115" fmla="*/ 285 h 685"/>
                  <a:gd name="T116" fmla="*/ 615 w 687"/>
                  <a:gd name="T117" fmla="*/ 207 h 685"/>
                  <a:gd name="T118" fmla="*/ 602 w 687"/>
                  <a:gd name="T119" fmla="*/ 115 h 685"/>
                  <a:gd name="T120" fmla="*/ 514 w 687"/>
                  <a:gd name="T121" fmla="*/ 91 h 685"/>
                  <a:gd name="T122" fmla="*/ 463 w 687"/>
                  <a:gd name="T123" fmla="*/ 64 h 685"/>
                  <a:gd name="T124" fmla="*/ 382 w 687"/>
                  <a:gd name="T125" fmla="*/ 1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7" h="685">
                    <a:moveTo>
                      <a:pt x="462" y="562"/>
                    </a:moveTo>
                    <a:cubicBezTo>
                      <a:pt x="454" y="562"/>
                      <a:pt x="447" y="558"/>
                      <a:pt x="444" y="550"/>
                    </a:cubicBezTo>
                    <a:cubicBezTo>
                      <a:pt x="432" y="510"/>
                      <a:pt x="432" y="510"/>
                      <a:pt x="432" y="510"/>
                    </a:cubicBezTo>
                    <a:cubicBezTo>
                      <a:pt x="431" y="508"/>
                      <a:pt x="431" y="506"/>
                      <a:pt x="431" y="504"/>
                    </a:cubicBezTo>
                    <a:cubicBezTo>
                      <a:pt x="431" y="498"/>
                      <a:pt x="434" y="493"/>
                      <a:pt x="439" y="489"/>
                    </a:cubicBezTo>
                    <a:cubicBezTo>
                      <a:pt x="464" y="474"/>
                      <a:pt x="485" y="451"/>
                      <a:pt x="499" y="423"/>
                    </a:cubicBezTo>
                    <a:cubicBezTo>
                      <a:pt x="513" y="398"/>
                      <a:pt x="519" y="370"/>
                      <a:pt x="519" y="343"/>
                    </a:cubicBezTo>
                    <a:cubicBezTo>
                      <a:pt x="519" y="335"/>
                      <a:pt x="524" y="328"/>
                      <a:pt x="532" y="326"/>
                    </a:cubicBezTo>
                    <a:cubicBezTo>
                      <a:pt x="572" y="313"/>
                      <a:pt x="572" y="313"/>
                      <a:pt x="572" y="313"/>
                    </a:cubicBezTo>
                    <a:cubicBezTo>
                      <a:pt x="574" y="313"/>
                      <a:pt x="576" y="312"/>
                      <a:pt x="578" y="312"/>
                    </a:cubicBezTo>
                    <a:cubicBezTo>
                      <a:pt x="578" y="312"/>
                      <a:pt x="578" y="312"/>
                      <a:pt x="578" y="312"/>
                    </a:cubicBezTo>
                    <a:cubicBezTo>
                      <a:pt x="582" y="312"/>
                      <a:pt x="587" y="314"/>
                      <a:pt x="590" y="317"/>
                    </a:cubicBezTo>
                    <a:cubicBezTo>
                      <a:pt x="593" y="320"/>
                      <a:pt x="595" y="324"/>
                      <a:pt x="596" y="329"/>
                    </a:cubicBezTo>
                    <a:cubicBezTo>
                      <a:pt x="599" y="329"/>
                      <a:pt x="599" y="329"/>
                      <a:pt x="599" y="329"/>
                    </a:cubicBezTo>
                    <a:cubicBezTo>
                      <a:pt x="602" y="329"/>
                      <a:pt x="602" y="329"/>
                      <a:pt x="602" y="329"/>
                    </a:cubicBezTo>
                    <a:cubicBezTo>
                      <a:pt x="599" y="329"/>
                      <a:pt x="599" y="329"/>
                      <a:pt x="599" y="329"/>
                    </a:cubicBezTo>
                    <a:cubicBezTo>
                      <a:pt x="596" y="329"/>
                      <a:pt x="596" y="329"/>
                      <a:pt x="596" y="329"/>
                    </a:cubicBezTo>
                    <a:cubicBezTo>
                      <a:pt x="596" y="334"/>
                      <a:pt x="596" y="338"/>
                      <a:pt x="596" y="342"/>
                    </a:cubicBezTo>
                    <a:cubicBezTo>
                      <a:pt x="596" y="382"/>
                      <a:pt x="587" y="421"/>
                      <a:pt x="567" y="459"/>
                    </a:cubicBezTo>
                    <a:cubicBezTo>
                      <a:pt x="544" y="503"/>
                      <a:pt x="510" y="537"/>
                      <a:pt x="471" y="560"/>
                    </a:cubicBezTo>
                    <a:cubicBezTo>
                      <a:pt x="468" y="562"/>
                      <a:pt x="465" y="562"/>
                      <a:pt x="462" y="562"/>
                    </a:cubicBezTo>
                    <a:moveTo>
                      <a:pt x="578" y="306"/>
                    </a:moveTo>
                    <a:cubicBezTo>
                      <a:pt x="575" y="306"/>
                      <a:pt x="573" y="306"/>
                      <a:pt x="570" y="307"/>
                    </a:cubicBezTo>
                    <a:cubicBezTo>
                      <a:pt x="530" y="320"/>
                      <a:pt x="530" y="320"/>
                      <a:pt x="530" y="320"/>
                    </a:cubicBezTo>
                    <a:cubicBezTo>
                      <a:pt x="519" y="323"/>
                      <a:pt x="513" y="333"/>
                      <a:pt x="513" y="343"/>
                    </a:cubicBezTo>
                    <a:cubicBezTo>
                      <a:pt x="512" y="369"/>
                      <a:pt x="506" y="396"/>
                      <a:pt x="493" y="420"/>
                    </a:cubicBezTo>
                    <a:cubicBezTo>
                      <a:pt x="479" y="447"/>
                      <a:pt x="459" y="469"/>
                      <a:pt x="435" y="484"/>
                    </a:cubicBezTo>
                    <a:cubicBezTo>
                      <a:pt x="428" y="489"/>
                      <a:pt x="424" y="496"/>
                      <a:pt x="424" y="504"/>
                    </a:cubicBezTo>
                    <a:cubicBezTo>
                      <a:pt x="424" y="507"/>
                      <a:pt x="425" y="509"/>
                      <a:pt x="426" y="512"/>
                    </a:cubicBezTo>
                    <a:cubicBezTo>
                      <a:pt x="438" y="552"/>
                      <a:pt x="438" y="552"/>
                      <a:pt x="438" y="552"/>
                    </a:cubicBezTo>
                    <a:cubicBezTo>
                      <a:pt x="441" y="562"/>
                      <a:pt x="451" y="569"/>
                      <a:pt x="462" y="569"/>
                    </a:cubicBezTo>
                    <a:cubicBezTo>
                      <a:pt x="462" y="569"/>
                      <a:pt x="462" y="569"/>
                      <a:pt x="462" y="569"/>
                    </a:cubicBezTo>
                    <a:cubicBezTo>
                      <a:pt x="466" y="569"/>
                      <a:pt x="470" y="568"/>
                      <a:pt x="474" y="566"/>
                    </a:cubicBezTo>
                    <a:cubicBezTo>
                      <a:pt x="515" y="542"/>
                      <a:pt x="550" y="507"/>
                      <a:pt x="573" y="462"/>
                    </a:cubicBezTo>
                    <a:cubicBezTo>
                      <a:pt x="593" y="423"/>
                      <a:pt x="602" y="383"/>
                      <a:pt x="602" y="342"/>
                    </a:cubicBezTo>
                    <a:cubicBezTo>
                      <a:pt x="602" y="338"/>
                      <a:pt x="602" y="333"/>
                      <a:pt x="602" y="329"/>
                    </a:cubicBezTo>
                    <a:cubicBezTo>
                      <a:pt x="602" y="329"/>
                      <a:pt x="602" y="329"/>
                      <a:pt x="602" y="329"/>
                    </a:cubicBezTo>
                    <a:cubicBezTo>
                      <a:pt x="602" y="322"/>
                      <a:pt x="599" y="317"/>
                      <a:pt x="594" y="312"/>
                    </a:cubicBezTo>
                    <a:cubicBezTo>
                      <a:pt x="590" y="308"/>
                      <a:pt x="584" y="306"/>
                      <a:pt x="578" y="306"/>
                    </a:cubicBezTo>
                    <a:moveTo>
                      <a:pt x="344" y="594"/>
                    </a:moveTo>
                    <a:cubicBezTo>
                      <a:pt x="304" y="594"/>
                      <a:pt x="264" y="585"/>
                      <a:pt x="227" y="566"/>
                    </a:cubicBezTo>
                    <a:cubicBezTo>
                      <a:pt x="141" y="521"/>
                      <a:pt x="92" y="433"/>
                      <a:pt x="92" y="342"/>
                    </a:cubicBezTo>
                    <a:cubicBezTo>
                      <a:pt x="92" y="324"/>
                      <a:pt x="94" y="306"/>
                      <a:pt x="98" y="288"/>
                    </a:cubicBezTo>
                    <a:cubicBezTo>
                      <a:pt x="100" y="279"/>
                      <a:pt x="107" y="273"/>
                      <a:pt x="115" y="273"/>
                    </a:cubicBezTo>
                    <a:cubicBezTo>
                      <a:pt x="118" y="273"/>
                      <a:pt x="121" y="274"/>
                      <a:pt x="124" y="275"/>
                    </a:cubicBezTo>
                    <a:cubicBezTo>
                      <a:pt x="161" y="295"/>
                      <a:pt x="161" y="295"/>
                      <a:pt x="161" y="295"/>
                    </a:cubicBezTo>
                    <a:cubicBezTo>
                      <a:pt x="167" y="298"/>
                      <a:pt x="171" y="304"/>
                      <a:pt x="171" y="311"/>
                    </a:cubicBezTo>
                    <a:cubicBezTo>
                      <a:pt x="171" y="312"/>
                      <a:pt x="171" y="313"/>
                      <a:pt x="171" y="314"/>
                    </a:cubicBezTo>
                    <a:cubicBezTo>
                      <a:pt x="169" y="323"/>
                      <a:pt x="168" y="333"/>
                      <a:pt x="168" y="342"/>
                    </a:cubicBezTo>
                    <a:cubicBezTo>
                      <a:pt x="168" y="405"/>
                      <a:pt x="203" y="466"/>
                      <a:pt x="263" y="498"/>
                    </a:cubicBezTo>
                    <a:cubicBezTo>
                      <a:pt x="288" y="511"/>
                      <a:pt x="316" y="517"/>
                      <a:pt x="343" y="518"/>
                    </a:cubicBezTo>
                    <a:cubicBezTo>
                      <a:pt x="343" y="514"/>
                      <a:pt x="343" y="514"/>
                      <a:pt x="343" y="514"/>
                    </a:cubicBezTo>
                    <a:cubicBezTo>
                      <a:pt x="343" y="511"/>
                      <a:pt x="343" y="511"/>
                      <a:pt x="343" y="511"/>
                    </a:cubicBezTo>
                    <a:cubicBezTo>
                      <a:pt x="343" y="514"/>
                      <a:pt x="343" y="514"/>
                      <a:pt x="343" y="514"/>
                    </a:cubicBezTo>
                    <a:cubicBezTo>
                      <a:pt x="343" y="518"/>
                      <a:pt x="343" y="518"/>
                      <a:pt x="343" y="518"/>
                    </a:cubicBezTo>
                    <a:cubicBezTo>
                      <a:pt x="351" y="518"/>
                      <a:pt x="358" y="523"/>
                      <a:pt x="360" y="530"/>
                    </a:cubicBezTo>
                    <a:cubicBezTo>
                      <a:pt x="373" y="571"/>
                      <a:pt x="373" y="571"/>
                      <a:pt x="373" y="571"/>
                    </a:cubicBezTo>
                    <a:cubicBezTo>
                      <a:pt x="373" y="572"/>
                      <a:pt x="373" y="574"/>
                      <a:pt x="373" y="576"/>
                    </a:cubicBezTo>
                    <a:cubicBezTo>
                      <a:pt x="373" y="581"/>
                      <a:pt x="372" y="585"/>
                      <a:pt x="369" y="588"/>
                    </a:cubicBezTo>
                    <a:cubicBezTo>
                      <a:pt x="366" y="592"/>
                      <a:pt x="361" y="594"/>
                      <a:pt x="357" y="594"/>
                    </a:cubicBezTo>
                    <a:cubicBezTo>
                      <a:pt x="352" y="594"/>
                      <a:pt x="348" y="594"/>
                      <a:pt x="344" y="594"/>
                    </a:cubicBezTo>
                    <a:moveTo>
                      <a:pt x="115" y="267"/>
                    </a:moveTo>
                    <a:cubicBezTo>
                      <a:pt x="104" y="267"/>
                      <a:pt x="94" y="274"/>
                      <a:pt x="91" y="286"/>
                    </a:cubicBezTo>
                    <a:cubicBezTo>
                      <a:pt x="87" y="305"/>
                      <a:pt x="85" y="323"/>
                      <a:pt x="85" y="342"/>
                    </a:cubicBezTo>
                    <a:cubicBezTo>
                      <a:pt x="85" y="435"/>
                      <a:pt x="136" y="525"/>
                      <a:pt x="224" y="572"/>
                    </a:cubicBezTo>
                    <a:cubicBezTo>
                      <a:pt x="262" y="591"/>
                      <a:pt x="303" y="601"/>
                      <a:pt x="344" y="601"/>
                    </a:cubicBezTo>
                    <a:cubicBezTo>
                      <a:pt x="348" y="601"/>
                      <a:pt x="352" y="601"/>
                      <a:pt x="357" y="600"/>
                    </a:cubicBezTo>
                    <a:cubicBezTo>
                      <a:pt x="364" y="600"/>
                      <a:pt x="369" y="597"/>
                      <a:pt x="374" y="593"/>
                    </a:cubicBezTo>
                    <a:cubicBezTo>
                      <a:pt x="378" y="588"/>
                      <a:pt x="380" y="582"/>
                      <a:pt x="380" y="576"/>
                    </a:cubicBezTo>
                    <a:cubicBezTo>
                      <a:pt x="380" y="574"/>
                      <a:pt x="380" y="571"/>
                      <a:pt x="379" y="569"/>
                    </a:cubicBezTo>
                    <a:cubicBezTo>
                      <a:pt x="366" y="528"/>
                      <a:pt x="366" y="528"/>
                      <a:pt x="366" y="528"/>
                    </a:cubicBezTo>
                    <a:cubicBezTo>
                      <a:pt x="363" y="518"/>
                      <a:pt x="353" y="511"/>
                      <a:pt x="343" y="511"/>
                    </a:cubicBezTo>
                    <a:cubicBezTo>
                      <a:pt x="343" y="511"/>
                      <a:pt x="343" y="511"/>
                      <a:pt x="343" y="511"/>
                    </a:cubicBezTo>
                    <a:cubicBezTo>
                      <a:pt x="317" y="511"/>
                      <a:pt x="290" y="505"/>
                      <a:pt x="266" y="492"/>
                    </a:cubicBezTo>
                    <a:cubicBezTo>
                      <a:pt x="208" y="462"/>
                      <a:pt x="175" y="403"/>
                      <a:pt x="175" y="342"/>
                    </a:cubicBezTo>
                    <a:cubicBezTo>
                      <a:pt x="175" y="333"/>
                      <a:pt x="176" y="324"/>
                      <a:pt x="177" y="315"/>
                    </a:cubicBezTo>
                    <a:cubicBezTo>
                      <a:pt x="177" y="313"/>
                      <a:pt x="177" y="312"/>
                      <a:pt x="177" y="311"/>
                    </a:cubicBezTo>
                    <a:cubicBezTo>
                      <a:pt x="177" y="302"/>
                      <a:pt x="172" y="293"/>
                      <a:pt x="164" y="289"/>
                    </a:cubicBezTo>
                    <a:cubicBezTo>
                      <a:pt x="127" y="270"/>
                      <a:pt x="127" y="270"/>
                      <a:pt x="127" y="270"/>
                    </a:cubicBezTo>
                    <a:cubicBezTo>
                      <a:pt x="123" y="268"/>
                      <a:pt x="119" y="267"/>
                      <a:pt x="115" y="267"/>
                    </a:cubicBezTo>
                    <a:moveTo>
                      <a:pt x="224" y="280"/>
                    </a:moveTo>
                    <a:cubicBezTo>
                      <a:pt x="248" y="233"/>
                      <a:pt x="295" y="207"/>
                      <a:pt x="344" y="207"/>
                    </a:cubicBezTo>
                    <a:cubicBezTo>
                      <a:pt x="365" y="207"/>
                      <a:pt x="386" y="212"/>
                      <a:pt x="406" y="222"/>
                    </a:cubicBezTo>
                    <a:cubicBezTo>
                      <a:pt x="453" y="246"/>
                      <a:pt x="479" y="293"/>
                      <a:pt x="479" y="342"/>
                    </a:cubicBezTo>
                    <a:cubicBezTo>
                      <a:pt x="479" y="363"/>
                      <a:pt x="474" y="385"/>
                      <a:pt x="464" y="405"/>
                    </a:cubicBezTo>
                    <a:cubicBezTo>
                      <a:pt x="440" y="451"/>
                      <a:pt x="393" y="478"/>
                      <a:pt x="344" y="478"/>
                    </a:cubicBezTo>
                    <a:cubicBezTo>
                      <a:pt x="323" y="478"/>
                      <a:pt x="301" y="473"/>
                      <a:pt x="281" y="462"/>
                    </a:cubicBezTo>
                    <a:cubicBezTo>
                      <a:pt x="235" y="438"/>
                      <a:pt x="208" y="391"/>
                      <a:pt x="208" y="342"/>
                    </a:cubicBezTo>
                    <a:cubicBezTo>
                      <a:pt x="208" y="321"/>
                      <a:pt x="213" y="300"/>
                      <a:pt x="224" y="280"/>
                    </a:cubicBezTo>
                    <a:cubicBezTo>
                      <a:pt x="224" y="280"/>
                      <a:pt x="224" y="280"/>
                      <a:pt x="224" y="280"/>
                    </a:cubicBezTo>
                    <a:moveTo>
                      <a:pt x="344" y="200"/>
                    </a:moveTo>
                    <a:cubicBezTo>
                      <a:pt x="293" y="200"/>
                      <a:pt x="243" y="228"/>
                      <a:pt x="218" y="277"/>
                    </a:cubicBezTo>
                    <a:cubicBezTo>
                      <a:pt x="218" y="277"/>
                      <a:pt x="218" y="277"/>
                      <a:pt x="218" y="277"/>
                    </a:cubicBezTo>
                    <a:cubicBezTo>
                      <a:pt x="207" y="298"/>
                      <a:pt x="202" y="320"/>
                      <a:pt x="202" y="342"/>
                    </a:cubicBezTo>
                    <a:cubicBezTo>
                      <a:pt x="202" y="393"/>
                      <a:pt x="230" y="443"/>
                      <a:pt x="278" y="468"/>
                    </a:cubicBezTo>
                    <a:cubicBezTo>
                      <a:pt x="299" y="479"/>
                      <a:pt x="322" y="484"/>
                      <a:pt x="344" y="484"/>
                    </a:cubicBezTo>
                    <a:cubicBezTo>
                      <a:pt x="395" y="484"/>
                      <a:pt x="444" y="456"/>
                      <a:pt x="470" y="408"/>
                    </a:cubicBezTo>
                    <a:cubicBezTo>
                      <a:pt x="481" y="387"/>
                      <a:pt x="486" y="364"/>
                      <a:pt x="486" y="342"/>
                    </a:cubicBezTo>
                    <a:cubicBezTo>
                      <a:pt x="486" y="291"/>
                      <a:pt x="458" y="242"/>
                      <a:pt x="409" y="216"/>
                    </a:cubicBezTo>
                    <a:cubicBezTo>
                      <a:pt x="388" y="205"/>
                      <a:pt x="366" y="200"/>
                      <a:pt x="344" y="200"/>
                    </a:cubicBezTo>
                    <a:moveTo>
                      <a:pt x="201" y="229"/>
                    </a:moveTo>
                    <a:cubicBezTo>
                      <a:pt x="198" y="229"/>
                      <a:pt x="196" y="229"/>
                      <a:pt x="193" y="227"/>
                    </a:cubicBezTo>
                    <a:cubicBezTo>
                      <a:pt x="156" y="208"/>
                      <a:pt x="156" y="208"/>
                      <a:pt x="156" y="208"/>
                    </a:cubicBezTo>
                    <a:cubicBezTo>
                      <a:pt x="149" y="205"/>
                      <a:pt x="146" y="199"/>
                      <a:pt x="146" y="192"/>
                    </a:cubicBezTo>
                    <a:cubicBezTo>
                      <a:pt x="146" y="188"/>
                      <a:pt x="147" y="184"/>
                      <a:pt x="150" y="181"/>
                    </a:cubicBezTo>
                    <a:cubicBezTo>
                      <a:pt x="199" y="122"/>
                      <a:pt x="270" y="90"/>
                      <a:pt x="344" y="90"/>
                    </a:cubicBezTo>
                    <a:cubicBezTo>
                      <a:pt x="383" y="90"/>
                      <a:pt x="423" y="99"/>
                      <a:pt x="460" y="119"/>
                    </a:cubicBezTo>
                    <a:cubicBezTo>
                      <a:pt x="504" y="141"/>
                      <a:pt x="538" y="175"/>
                      <a:pt x="562" y="215"/>
                    </a:cubicBezTo>
                    <a:cubicBezTo>
                      <a:pt x="564" y="214"/>
                      <a:pt x="564" y="214"/>
                      <a:pt x="564" y="214"/>
                    </a:cubicBezTo>
                    <a:cubicBezTo>
                      <a:pt x="567" y="212"/>
                      <a:pt x="567" y="212"/>
                      <a:pt x="567" y="212"/>
                    </a:cubicBezTo>
                    <a:cubicBezTo>
                      <a:pt x="564" y="214"/>
                      <a:pt x="564" y="214"/>
                      <a:pt x="564" y="214"/>
                    </a:cubicBezTo>
                    <a:cubicBezTo>
                      <a:pt x="562" y="215"/>
                      <a:pt x="562" y="215"/>
                      <a:pt x="562" y="215"/>
                    </a:cubicBezTo>
                    <a:cubicBezTo>
                      <a:pt x="563" y="218"/>
                      <a:pt x="564" y="221"/>
                      <a:pt x="564" y="224"/>
                    </a:cubicBezTo>
                    <a:cubicBezTo>
                      <a:pt x="564" y="232"/>
                      <a:pt x="559" y="239"/>
                      <a:pt x="551" y="242"/>
                    </a:cubicBezTo>
                    <a:cubicBezTo>
                      <a:pt x="511" y="254"/>
                      <a:pt x="511" y="254"/>
                      <a:pt x="511" y="254"/>
                    </a:cubicBezTo>
                    <a:cubicBezTo>
                      <a:pt x="510" y="255"/>
                      <a:pt x="508" y="255"/>
                      <a:pt x="506" y="255"/>
                    </a:cubicBezTo>
                    <a:cubicBezTo>
                      <a:pt x="500" y="255"/>
                      <a:pt x="494" y="252"/>
                      <a:pt x="491" y="247"/>
                    </a:cubicBezTo>
                    <a:cubicBezTo>
                      <a:pt x="475" y="222"/>
                      <a:pt x="453" y="201"/>
                      <a:pt x="425" y="187"/>
                    </a:cubicBezTo>
                    <a:cubicBezTo>
                      <a:pt x="399" y="173"/>
                      <a:pt x="371" y="167"/>
                      <a:pt x="344" y="167"/>
                    </a:cubicBezTo>
                    <a:cubicBezTo>
                      <a:pt x="344" y="167"/>
                      <a:pt x="344" y="167"/>
                      <a:pt x="344" y="167"/>
                    </a:cubicBezTo>
                    <a:cubicBezTo>
                      <a:pt x="295" y="167"/>
                      <a:pt x="248" y="187"/>
                      <a:pt x="214" y="224"/>
                    </a:cubicBezTo>
                    <a:cubicBezTo>
                      <a:pt x="211" y="228"/>
                      <a:pt x="206" y="229"/>
                      <a:pt x="201" y="229"/>
                    </a:cubicBezTo>
                    <a:moveTo>
                      <a:pt x="344" y="83"/>
                    </a:moveTo>
                    <a:cubicBezTo>
                      <a:pt x="268" y="83"/>
                      <a:pt x="195" y="117"/>
                      <a:pt x="145" y="176"/>
                    </a:cubicBezTo>
                    <a:cubicBezTo>
                      <a:pt x="141" y="181"/>
                      <a:pt x="139" y="187"/>
                      <a:pt x="139" y="192"/>
                    </a:cubicBezTo>
                    <a:cubicBezTo>
                      <a:pt x="139" y="201"/>
                      <a:pt x="144" y="209"/>
                      <a:pt x="153" y="214"/>
                    </a:cubicBezTo>
                    <a:cubicBezTo>
                      <a:pt x="190" y="233"/>
                      <a:pt x="190" y="233"/>
                      <a:pt x="190" y="233"/>
                    </a:cubicBezTo>
                    <a:cubicBezTo>
                      <a:pt x="193" y="235"/>
                      <a:pt x="197" y="236"/>
                      <a:pt x="201" y="236"/>
                    </a:cubicBezTo>
                    <a:cubicBezTo>
                      <a:pt x="208" y="236"/>
                      <a:pt x="214" y="233"/>
                      <a:pt x="219" y="228"/>
                    </a:cubicBezTo>
                    <a:cubicBezTo>
                      <a:pt x="251" y="193"/>
                      <a:pt x="297" y="173"/>
                      <a:pt x="344" y="173"/>
                    </a:cubicBezTo>
                    <a:cubicBezTo>
                      <a:pt x="370" y="173"/>
                      <a:pt x="397" y="179"/>
                      <a:pt x="422" y="192"/>
                    </a:cubicBezTo>
                    <a:cubicBezTo>
                      <a:pt x="449" y="206"/>
                      <a:pt x="470" y="227"/>
                      <a:pt x="486" y="250"/>
                    </a:cubicBezTo>
                    <a:cubicBezTo>
                      <a:pt x="490" y="258"/>
                      <a:pt x="498" y="262"/>
                      <a:pt x="506" y="262"/>
                    </a:cubicBezTo>
                    <a:cubicBezTo>
                      <a:pt x="508" y="262"/>
                      <a:pt x="511" y="261"/>
                      <a:pt x="513" y="260"/>
                    </a:cubicBezTo>
                    <a:cubicBezTo>
                      <a:pt x="553" y="248"/>
                      <a:pt x="553" y="248"/>
                      <a:pt x="553" y="248"/>
                    </a:cubicBezTo>
                    <a:cubicBezTo>
                      <a:pt x="564" y="244"/>
                      <a:pt x="571" y="235"/>
                      <a:pt x="571" y="224"/>
                    </a:cubicBezTo>
                    <a:cubicBezTo>
                      <a:pt x="571" y="220"/>
                      <a:pt x="570" y="216"/>
                      <a:pt x="567" y="212"/>
                    </a:cubicBezTo>
                    <a:cubicBezTo>
                      <a:pt x="567" y="212"/>
                      <a:pt x="567" y="212"/>
                      <a:pt x="567" y="212"/>
                    </a:cubicBezTo>
                    <a:cubicBezTo>
                      <a:pt x="544" y="171"/>
                      <a:pt x="508" y="136"/>
                      <a:pt x="463" y="113"/>
                    </a:cubicBezTo>
                    <a:cubicBezTo>
                      <a:pt x="425" y="93"/>
                      <a:pt x="384" y="83"/>
                      <a:pt x="344" y="83"/>
                    </a:cubicBezTo>
                    <a:moveTo>
                      <a:pt x="292" y="52"/>
                    </a:moveTo>
                    <a:cubicBezTo>
                      <a:pt x="299" y="52"/>
                      <a:pt x="307" y="47"/>
                      <a:pt x="310" y="39"/>
                    </a:cubicBezTo>
                    <a:cubicBezTo>
                      <a:pt x="319" y="15"/>
                      <a:pt x="319" y="15"/>
                      <a:pt x="319" y="15"/>
                    </a:cubicBezTo>
                    <a:cubicBezTo>
                      <a:pt x="333" y="38"/>
                      <a:pt x="333" y="38"/>
                      <a:pt x="333" y="38"/>
                    </a:cubicBezTo>
                    <a:cubicBezTo>
                      <a:pt x="336" y="44"/>
                      <a:pt x="343" y="47"/>
                      <a:pt x="349" y="47"/>
                    </a:cubicBezTo>
                    <a:cubicBezTo>
                      <a:pt x="349" y="47"/>
                      <a:pt x="349" y="47"/>
                      <a:pt x="349" y="47"/>
                    </a:cubicBezTo>
                    <a:cubicBezTo>
                      <a:pt x="349" y="47"/>
                      <a:pt x="350" y="47"/>
                      <a:pt x="350" y="47"/>
                    </a:cubicBezTo>
                    <a:cubicBezTo>
                      <a:pt x="356" y="47"/>
                      <a:pt x="362" y="44"/>
                      <a:pt x="366" y="38"/>
                    </a:cubicBezTo>
                    <a:cubicBezTo>
                      <a:pt x="380" y="16"/>
                      <a:pt x="380" y="16"/>
                      <a:pt x="380" y="16"/>
                    </a:cubicBezTo>
                    <a:cubicBezTo>
                      <a:pt x="389" y="41"/>
                      <a:pt x="389" y="41"/>
                      <a:pt x="389" y="41"/>
                    </a:cubicBezTo>
                    <a:cubicBezTo>
                      <a:pt x="390" y="45"/>
                      <a:pt x="393" y="48"/>
                      <a:pt x="396" y="50"/>
                    </a:cubicBezTo>
                    <a:cubicBezTo>
                      <a:pt x="399" y="53"/>
                      <a:pt x="403" y="54"/>
                      <a:pt x="407" y="54"/>
                    </a:cubicBezTo>
                    <a:cubicBezTo>
                      <a:pt x="407" y="54"/>
                      <a:pt x="407" y="54"/>
                      <a:pt x="407" y="54"/>
                    </a:cubicBezTo>
                    <a:cubicBezTo>
                      <a:pt x="412" y="54"/>
                      <a:pt x="418" y="52"/>
                      <a:pt x="421" y="48"/>
                    </a:cubicBezTo>
                    <a:cubicBezTo>
                      <a:pt x="439" y="28"/>
                      <a:pt x="439" y="28"/>
                      <a:pt x="439" y="28"/>
                    </a:cubicBezTo>
                    <a:cubicBezTo>
                      <a:pt x="443" y="54"/>
                      <a:pt x="443" y="54"/>
                      <a:pt x="443" y="54"/>
                    </a:cubicBezTo>
                    <a:cubicBezTo>
                      <a:pt x="444" y="59"/>
                      <a:pt x="447" y="63"/>
                      <a:pt x="450" y="66"/>
                    </a:cubicBezTo>
                    <a:cubicBezTo>
                      <a:pt x="454" y="69"/>
                      <a:pt x="458" y="71"/>
                      <a:pt x="463" y="71"/>
                    </a:cubicBezTo>
                    <a:cubicBezTo>
                      <a:pt x="467" y="71"/>
                      <a:pt x="471" y="70"/>
                      <a:pt x="474" y="67"/>
                    </a:cubicBezTo>
                    <a:cubicBezTo>
                      <a:pt x="495" y="51"/>
                      <a:pt x="495" y="51"/>
                      <a:pt x="495" y="51"/>
                    </a:cubicBezTo>
                    <a:cubicBezTo>
                      <a:pt x="495" y="77"/>
                      <a:pt x="495" y="77"/>
                      <a:pt x="495" y="77"/>
                    </a:cubicBezTo>
                    <a:cubicBezTo>
                      <a:pt x="495" y="77"/>
                      <a:pt x="495" y="77"/>
                      <a:pt x="495" y="77"/>
                    </a:cubicBezTo>
                    <a:cubicBezTo>
                      <a:pt x="495" y="78"/>
                      <a:pt x="495" y="78"/>
                      <a:pt x="495" y="78"/>
                    </a:cubicBezTo>
                    <a:cubicBezTo>
                      <a:pt x="495" y="84"/>
                      <a:pt x="497" y="89"/>
                      <a:pt x="500" y="92"/>
                    </a:cubicBezTo>
                    <a:cubicBezTo>
                      <a:pt x="504" y="95"/>
                      <a:pt x="509" y="98"/>
                      <a:pt x="514" y="98"/>
                    </a:cubicBezTo>
                    <a:cubicBezTo>
                      <a:pt x="514" y="98"/>
                      <a:pt x="514" y="98"/>
                      <a:pt x="514" y="98"/>
                    </a:cubicBezTo>
                    <a:cubicBezTo>
                      <a:pt x="517" y="98"/>
                      <a:pt x="520" y="97"/>
                      <a:pt x="523" y="96"/>
                    </a:cubicBezTo>
                    <a:cubicBezTo>
                      <a:pt x="546" y="84"/>
                      <a:pt x="546" y="84"/>
                      <a:pt x="546" y="84"/>
                    </a:cubicBezTo>
                    <a:cubicBezTo>
                      <a:pt x="541" y="110"/>
                      <a:pt x="541" y="110"/>
                      <a:pt x="541" y="110"/>
                    </a:cubicBezTo>
                    <a:cubicBezTo>
                      <a:pt x="540" y="111"/>
                      <a:pt x="540" y="113"/>
                      <a:pt x="540" y="114"/>
                    </a:cubicBezTo>
                    <a:cubicBezTo>
                      <a:pt x="540" y="125"/>
                      <a:pt x="549" y="133"/>
                      <a:pt x="560" y="133"/>
                    </a:cubicBezTo>
                    <a:cubicBezTo>
                      <a:pt x="561" y="133"/>
                      <a:pt x="563" y="133"/>
                      <a:pt x="565" y="133"/>
                    </a:cubicBezTo>
                    <a:cubicBezTo>
                      <a:pt x="590" y="125"/>
                      <a:pt x="590" y="125"/>
                      <a:pt x="590" y="125"/>
                    </a:cubicBezTo>
                    <a:cubicBezTo>
                      <a:pt x="580" y="150"/>
                      <a:pt x="580" y="150"/>
                      <a:pt x="580" y="150"/>
                    </a:cubicBezTo>
                    <a:cubicBezTo>
                      <a:pt x="579" y="152"/>
                      <a:pt x="578" y="155"/>
                      <a:pt x="578" y="157"/>
                    </a:cubicBezTo>
                    <a:cubicBezTo>
                      <a:pt x="578" y="163"/>
                      <a:pt x="581" y="167"/>
                      <a:pt x="584" y="171"/>
                    </a:cubicBezTo>
                    <a:cubicBezTo>
                      <a:pt x="587" y="175"/>
                      <a:pt x="592" y="177"/>
                      <a:pt x="598" y="177"/>
                    </a:cubicBezTo>
                    <a:cubicBezTo>
                      <a:pt x="598" y="177"/>
                      <a:pt x="598" y="177"/>
                      <a:pt x="598" y="177"/>
                    </a:cubicBezTo>
                    <a:cubicBezTo>
                      <a:pt x="598" y="177"/>
                      <a:pt x="599" y="177"/>
                      <a:pt x="600" y="177"/>
                    </a:cubicBezTo>
                    <a:cubicBezTo>
                      <a:pt x="626" y="174"/>
                      <a:pt x="626" y="174"/>
                      <a:pt x="626" y="174"/>
                    </a:cubicBezTo>
                    <a:cubicBezTo>
                      <a:pt x="611" y="196"/>
                      <a:pt x="611" y="196"/>
                      <a:pt x="611" y="196"/>
                    </a:cubicBezTo>
                    <a:cubicBezTo>
                      <a:pt x="609" y="200"/>
                      <a:pt x="608" y="204"/>
                      <a:pt x="608" y="207"/>
                    </a:cubicBezTo>
                    <a:cubicBezTo>
                      <a:pt x="608" y="212"/>
                      <a:pt x="610" y="217"/>
                      <a:pt x="613" y="220"/>
                    </a:cubicBezTo>
                    <a:cubicBezTo>
                      <a:pt x="616" y="224"/>
                      <a:pt x="620" y="226"/>
                      <a:pt x="626" y="227"/>
                    </a:cubicBezTo>
                    <a:cubicBezTo>
                      <a:pt x="652" y="229"/>
                      <a:pt x="652" y="229"/>
                      <a:pt x="652" y="229"/>
                    </a:cubicBezTo>
                    <a:cubicBezTo>
                      <a:pt x="634" y="248"/>
                      <a:pt x="634" y="248"/>
                      <a:pt x="634" y="248"/>
                    </a:cubicBezTo>
                    <a:cubicBezTo>
                      <a:pt x="630" y="252"/>
                      <a:pt x="628" y="257"/>
                      <a:pt x="628" y="262"/>
                    </a:cubicBezTo>
                    <a:cubicBezTo>
                      <a:pt x="628" y="266"/>
                      <a:pt x="629" y="270"/>
                      <a:pt x="632" y="273"/>
                    </a:cubicBezTo>
                    <a:cubicBezTo>
                      <a:pt x="634" y="276"/>
                      <a:pt x="638" y="279"/>
                      <a:pt x="642" y="280"/>
                    </a:cubicBezTo>
                    <a:cubicBezTo>
                      <a:pt x="667" y="288"/>
                      <a:pt x="667" y="288"/>
                      <a:pt x="667" y="288"/>
                    </a:cubicBezTo>
                    <a:cubicBezTo>
                      <a:pt x="646" y="303"/>
                      <a:pt x="646" y="303"/>
                      <a:pt x="646" y="303"/>
                    </a:cubicBezTo>
                    <a:cubicBezTo>
                      <a:pt x="640" y="307"/>
                      <a:pt x="638" y="313"/>
                      <a:pt x="638" y="319"/>
                    </a:cubicBezTo>
                    <a:cubicBezTo>
                      <a:pt x="638" y="326"/>
                      <a:pt x="641" y="333"/>
                      <a:pt x="648" y="336"/>
                    </a:cubicBezTo>
                    <a:cubicBezTo>
                      <a:pt x="672" y="348"/>
                      <a:pt x="672" y="348"/>
                      <a:pt x="672" y="348"/>
                    </a:cubicBezTo>
                    <a:cubicBezTo>
                      <a:pt x="648" y="359"/>
                      <a:pt x="648" y="359"/>
                      <a:pt x="648" y="359"/>
                    </a:cubicBezTo>
                    <a:cubicBezTo>
                      <a:pt x="641" y="363"/>
                      <a:pt x="637" y="370"/>
                      <a:pt x="637" y="377"/>
                    </a:cubicBezTo>
                    <a:cubicBezTo>
                      <a:pt x="637" y="383"/>
                      <a:pt x="639" y="388"/>
                      <a:pt x="644" y="392"/>
                    </a:cubicBezTo>
                    <a:cubicBezTo>
                      <a:pt x="665" y="408"/>
                      <a:pt x="665" y="408"/>
                      <a:pt x="665" y="408"/>
                    </a:cubicBezTo>
                    <a:cubicBezTo>
                      <a:pt x="640" y="415"/>
                      <a:pt x="640" y="415"/>
                      <a:pt x="640" y="415"/>
                    </a:cubicBezTo>
                    <a:cubicBezTo>
                      <a:pt x="635" y="416"/>
                      <a:pt x="631" y="419"/>
                      <a:pt x="629" y="422"/>
                    </a:cubicBezTo>
                    <a:cubicBezTo>
                      <a:pt x="626" y="425"/>
                      <a:pt x="625" y="429"/>
                      <a:pt x="625" y="434"/>
                    </a:cubicBezTo>
                    <a:cubicBezTo>
                      <a:pt x="625" y="438"/>
                      <a:pt x="626" y="443"/>
                      <a:pt x="630" y="447"/>
                    </a:cubicBezTo>
                    <a:cubicBezTo>
                      <a:pt x="648" y="466"/>
                      <a:pt x="648" y="466"/>
                      <a:pt x="648" y="466"/>
                    </a:cubicBezTo>
                    <a:cubicBezTo>
                      <a:pt x="621" y="468"/>
                      <a:pt x="621" y="468"/>
                      <a:pt x="621" y="468"/>
                    </a:cubicBezTo>
                    <a:cubicBezTo>
                      <a:pt x="616" y="468"/>
                      <a:pt x="611" y="471"/>
                      <a:pt x="608" y="474"/>
                    </a:cubicBezTo>
                    <a:cubicBezTo>
                      <a:pt x="605" y="478"/>
                      <a:pt x="603" y="482"/>
                      <a:pt x="603" y="487"/>
                    </a:cubicBezTo>
                    <a:cubicBezTo>
                      <a:pt x="603" y="491"/>
                      <a:pt x="604" y="494"/>
                      <a:pt x="606" y="498"/>
                    </a:cubicBezTo>
                    <a:cubicBezTo>
                      <a:pt x="620" y="520"/>
                      <a:pt x="620" y="520"/>
                      <a:pt x="620" y="520"/>
                    </a:cubicBezTo>
                    <a:cubicBezTo>
                      <a:pt x="593" y="517"/>
                      <a:pt x="593" y="517"/>
                      <a:pt x="593" y="517"/>
                    </a:cubicBezTo>
                    <a:cubicBezTo>
                      <a:pt x="593" y="517"/>
                      <a:pt x="593" y="517"/>
                      <a:pt x="593" y="517"/>
                    </a:cubicBezTo>
                    <a:cubicBezTo>
                      <a:pt x="593" y="517"/>
                      <a:pt x="592" y="517"/>
                      <a:pt x="591" y="517"/>
                    </a:cubicBezTo>
                    <a:cubicBezTo>
                      <a:pt x="585" y="517"/>
                      <a:pt x="581" y="519"/>
                      <a:pt x="577" y="522"/>
                    </a:cubicBezTo>
                    <a:cubicBezTo>
                      <a:pt x="574" y="526"/>
                      <a:pt x="572" y="531"/>
                      <a:pt x="572" y="536"/>
                    </a:cubicBezTo>
                    <a:cubicBezTo>
                      <a:pt x="572" y="538"/>
                      <a:pt x="572" y="541"/>
                      <a:pt x="573" y="543"/>
                    </a:cubicBezTo>
                    <a:cubicBezTo>
                      <a:pt x="582" y="568"/>
                      <a:pt x="582" y="568"/>
                      <a:pt x="582" y="568"/>
                    </a:cubicBezTo>
                    <a:cubicBezTo>
                      <a:pt x="557" y="560"/>
                      <a:pt x="557" y="560"/>
                      <a:pt x="557" y="560"/>
                    </a:cubicBezTo>
                    <a:cubicBezTo>
                      <a:pt x="555" y="559"/>
                      <a:pt x="553" y="559"/>
                      <a:pt x="551" y="559"/>
                    </a:cubicBezTo>
                    <a:cubicBezTo>
                      <a:pt x="541" y="559"/>
                      <a:pt x="532" y="567"/>
                      <a:pt x="532" y="578"/>
                    </a:cubicBezTo>
                    <a:cubicBezTo>
                      <a:pt x="532" y="579"/>
                      <a:pt x="532" y="581"/>
                      <a:pt x="532" y="582"/>
                    </a:cubicBezTo>
                    <a:cubicBezTo>
                      <a:pt x="537" y="608"/>
                      <a:pt x="537" y="608"/>
                      <a:pt x="537" y="608"/>
                    </a:cubicBezTo>
                    <a:cubicBezTo>
                      <a:pt x="514" y="595"/>
                      <a:pt x="514" y="595"/>
                      <a:pt x="514" y="595"/>
                    </a:cubicBezTo>
                    <a:cubicBezTo>
                      <a:pt x="511" y="594"/>
                      <a:pt x="507" y="593"/>
                      <a:pt x="504" y="593"/>
                    </a:cubicBezTo>
                    <a:cubicBezTo>
                      <a:pt x="504" y="593"/>
                      <a:pt x="504" y="593"/>
                      <a:pt x="504" y="593"/>
                    </a:cubicBezTo>
                    <a:cubicBezTo>
                      <a:pt x="499" y="593"/>
                      <a:pt x="494" y="595"/>
                      <a:pt x="491" y="598"/>
                    </a:cubicBezTo>
                    <a:cubicBezTo>
                      <a:pt x="487" y="602"/>
                      <a:pt x="485" y="607"/>
                      <a:pt x="485" y="612"/>
                    </a:cubicBezTo>
                    <a:cubicBezTo>
                      <a:pt x="485" y="639"/>
                      <a:pt x="485" y="639"/>
                      <a:pt x="485" y="639"/>
                    </a:cubicBezTo>
                    <a:cubicBezTo>
                      <a:pt x="464" y="622"/>
                      <a:pt x="464" y="622"/>
                      <a:pt x="464" y="622"/>
                    </a:cubicBezTo>
                    <a:cubicBezTo>
                      <a:pt x="460" y="619"/>
                      <a:pt x="456" y="618"/>
                      <a:pt x="452" y="618"/>
                    </a:cubicBezTo>
                    <a:cubicBezTo>
                      <a:pt x="452" y="618"/>
                      <a:pt x="452" y="618"/>
                      <a:pt x="452" y="618"/>
                    </a:cubicBezTo>
                    <a:cubicBezTo>
                      <a:pt x="448" y="618"/>
                      <a:pt x="443" y="619"/>
                      <a:pt x="440" y="622"/>
                    </a:cubicBezTo>
                    <a:cubicBezTo>
                      <a:pt x="436" y="625"/>
                      <a:pt x="434" y="629"/>
                      <a:pt x="433" y="634"/>
                    </a:cubicBezTo>
                    <a:cubicBezTo>
                      <a:pt x="428" y="659"/>
                      <a:pt x="428" y="659"/>
                      <a:pt x="428" y="659"/>
                    </a:cubicBezTo>
                    <a:cubicBezTo>
                      <a:pt x="411" y="639"/>
                      <a:pt x="411" y="639"/>
                      <a:pt x="411" y="639"/>
                    </a:cubicBezTo>
                    <a:cubicBezTo>
                      <a:pt x="407" y="635"/>
                      <a:pt x="401" y="633"/>
                      <a:pt x="396" y="633"/>
                    </a:cubicBezTo>
                    <a:cubicBezTo>
                      <a:pt x="396" y="633"/>
                      <a:pt x="396" y="633"/>
                      <a:pt x="396" y="633"/>
                    </a:cubicBezTo>
                    <a:cubicBezTo>
                      <a:pt x="396" y="633"/>
                      <a:pt x="396" y="633"/>
                      <a:pt x="396" y="633"/>
                    </a:cubicBezTo>
                    <a:cubicBezTo>
                      <a:pt x="388" y="633"/>
                      <a:pt x="381" y="637"/>
                      <a:pt x="378" y="645"/>
                    </a:cubicBezTo>
                    <a:cubicBezTo>
                      <a:pt x="368" y="670"/>
                      <a:pt x="368" y="670"/>
                      <a:pt x="368" y="670"/>
                    </a:cubicBezTo>
                    <a:cubicBezTo>
                      <a:pt x="355" y="647"/>
                      <a:pt x="355" y="647"/>
                      <a:pt x="355" y="647"/>
                    </a:cubicBezTo>
                    <a:cubicBezTo>
                      <a:pt x="351" y="640"/>
                      <a:pt x="345" y="637"/>
                      <a:pt x="338" y="637"/>
                    </a:cubicBezTo>
                    <a:cubicBezTo>
                      <a:pt x="338" y="637"/>
                      <a:pt x="338" y="637"/>
                      <a:pt x="338" y="637"/>
                    </a:cubicBezTo>
                    <a:cubicBezTo>
                      <a:pt x="338" y="637"/>
                      <a:pt x="338" y="637"/>
                      <a:pt x="338" y="637"/>
                    </a:cubicBezTo>
                    <a:cubicBezTo>
                      <a:pt x="332" y="637"/>
                      <a:pt x="325" y="640"/>
                      <a:pt x="321" y="646"/>
                    </a:cubicBezTo>
                    <a:cubicBezTo>
                      <a:pt x="307" y="668"/>
                      <a:pt x="307" y="668"/>
                      <a:pt x="307" y="668"/>
                    </a:cubicBezTo>
                    <a:cubicBezTo>
                      <a:pt x="299" y="643"/>
                      <a:pt x="299" y="643"/>
                      <a:pt x="299" y="643"/>
                    </a:cubicBezTo>
                    <a:cubicBezTo>
                      <a:pt x="297" y="639"/>
                      <a:pt x="295" y="636"/>
                      <a:pt x="291" y="634"/>
                    </a:cubicBezTo>
                    <a:cubicBezTo>
                      <a:pt x="288" y="632"/>
                      <a:pt x="284" y="630"/>
                      <a:pt x="280" y="630"/>
                    </a:cubicBezTo>
                    <a:cubicBezTo>
                      <a:pt x="280" y="630"/>
                      <a:pt x="280" y="630"/>
                      <a:pt x="280" y="630"/>
                    </a:cubicBezTo>
                    <a:cubicBezTo>
                      <a:pt x="275" y="630"/>
                      <a:pt x="270" y="633"/>
                      <a:pt x="266" y="637"/>
                    </a:cubicBezTo>
                    <a:cubicBezTo>
                      <a:pt x="248" y="656"/>
                      <a:pt x="248" y="656"/>
                      <a:pt x="248" y="656"/>
                    </a:cubicBezTo>
                    <a:cubicBezTo>
                      <a:pt x="244" y="630"/>
                      <a:pt x="244" y="630"/>
                      <a:pt x="244" y="630"/>
                    </a:cubicBezTo>
                    <a:cubicBezTo>
                      <a:pt x="243" y="625"/>
                      <a:pt x="241" y="621"/>
                      <a:pt x="237" y="618"/>
                    </a:cubicBezTo>
                    <a:cubicBezTo>
                      <a:pt x="234" y="615"/>
                      <a:pt x="229" y="614"/>
                      <a:pt x="225" y="614"/>
                    </a:cubicBezTo>
                    <a:cubicBezTo>
                      <a:pt x="221" y="614"/>
                      <a:pt x="217" y="615"/>
                      <a:pt x="213" y="617"/>
                    </a:cubicBezTo>
                    <a:cubicBezTo>
                      <a:pt x="192" y="633"/>
                      <a:pt x="192" y="633"/>
                      <a:pt x="192" y="633"/>
                    </a:cubicBezTo>
                    <a:cubicBezTo>
                      <a:pt x="193" y="607"/>
                      <a:pt x="193" y="607"/>
                      <a:pt x="193" y="607"/>
                    </a:cubicBezTo>
                    <a:cubicBezTo>
                      <a:pt x="193" y="607"/>
                      <a:pt x="193" y="607"/>
                      <a:pt x="193" y="607"/>
                    </a:cubicBezTo>
                    <a:cubicBezTo>
                      <a:pt x="193" y="606"/>
                      <a:pt x="193" y="606"/>
                      <a:pt x="193" y="606"/>
                    </a:cubicBezTo>
                    <a:cubicBezTo>
                      <a:pt x="193" y="601"/>
                      <a:pt x="191" y="596"/>
                      <a:pt x="187" y="592"/>
                    </a:cubicBezTo>
                    <a:cubicBezTo>
                      <a:pt x="183" y="589"/>
                      <a:pt x="179" y="587"/>
                      <a:pt x="173" y="587"/>
                    </a:cubicBezTo>
                    <a:cubicBezTo>
                      <a:pt x="173" y="587"/>
                      <a:pt x="173" y="587"/>
                      <a:pt x="173" y="587"/>
                    </a:cubicBezTo>
                    <a:cubicBezTo>
                      <a:pt x="171" y="587"/>
                      <a:pt x="168" y="587"/>
                      <a:pt x="165" y="589"/>
                    </a:cubicBezTo>
                    <a:cubicBezTo>
                      <a:pt x="141" y="600"/>
                      <a:pt x="141" y="600"/>
                      <a:pt x="141" y="600"/>
                    </a:cubicBezTo>
                    <a:cubicBezTo>
                      <a:pt x="147" y="575"/>
                      <a:pt x="147" y="575"/>
                      <a:pt x="147" y="575"/>
                    </a:cubicBezTo>
                    <a:cubicBezTo>
                      <a:pt x="147" y="573"/>
                      <a:pt x="147" y="572"/>
                      <a:pt x="147" y="570"/>
                    </a:cubicBezTo>
                    <a:cubicBezTo>
                      <a:pt x="147" y="560"/>
                      <a:pt x="139" y="551"/>
                      <a:pt x="128" y="551"/>
                    </a:cubicBezTo>
                    <a:cubicBezTo>
                      <a:pt x="126" y="551"/>
                      <a:pt x="124" y="551"/>
                      <a:pt x="123" y="552"/>
                    </a:cubicBezTo>
                    <a:cubicBezTo>
                      <a:pt x="97" y="559"/>
                      <a:pt x="97" y="559"/>
                      <a:pt x="97" y="559"/>
                    </a:cubicBezTo>
                    <a:cubicBezTo>
                      <a:pt x="107" y="535"/>
                      <a:pt x="107" y="535"/>
                      <a:pt x="107" y="535"/>
                    </a:cubicBezTo>
                    <a:cubicBezTo>
                      <a:pt x="109" y="532"/>
                      <a:pt x="109" y="529"/>
                      <a:pt x="109" y="527"/>
                    </a:cubicBezTo>
                    <a:cubicBezTo>
                      <a:pt x="109" y="522"/>
                      <a:pt x="107" y="517"/>
                      <a:pt x="103" y="513"/>
                    </a:cubicBezTo>
                    <a:cubicBezTo>
                      <a:pt x="100" y="510"/>
                      <a:pt x="95" y="507"/>
                      <a:pt x="90" y="507"/>
                    </a:cubicBezTo>
                    <a:cubicBezTo>
                      <a:pt x="90" y="507"/>
                      <a:pt x="90" y="507"/>
                      <a:pt x="90" y="507"/>
                    </a:cubicBezTo>
                    <a:cubicBezTo>
                      <a:pt x="89" y="507"/>
                      <a:pt x="88" y="507"/>
                      <a:pt x="88" y="508"/>
                    </a:cubicBezTo>
                    <a:cubicBezTo>
                      <a:pt x="62" y="510"/>
                      <a:pt x="62" y="510"/>
                      <a:pt x="62" y="510"/>
                    </a:cubicBezTo>
                    <a:cubicBezTo>
                      <a:pt x="76" y="488"/>
                      <a:pt x="76" y="488"/>
                      <a:pt x="76" y="488"/>
                    </a:cubicBezTo>
                    <a:cubicBezTo>
                      <a:pt x="78" y="484"/>
                      <a:pt x="79" y="481"/>
                      <a:pt x="79" y="477"/>
                    </a:cubicBezTo>
                    <a:cubicBezTo>
                      <a:pt x="79" y="472"/>
                      <a:pt x="78" y="468"/>
                      <a:pt x="75" y="464"/>
                    </a:cubicBezTo>
                    <a:cubicBezTo>
                      <a:pt x="72" y="461"/>
                      <a:pt x="67" y="458"/>
                      <a:pt x="62" y="458"/>
                    </a:cubicBezTo>
                    <a:cubicBezTo>
                      <a:pt x="36" y="455"/>
                      <a:pt x="36" y="455"/>
                      <a:pt x="36" y="455"/>
                    </a:cubicBezTo>
                    <a:cubicBezTo>
                      <a:pt x="54" y="436"/>
                      <a:pt x="54" y="436"/>
                      <a:pt x="54" y="436"/>
                    </a:cubicBezTo>
                    <a:cubicBezTo>
                      <a:pt x="58" y="432"/>
                      <a:pt x="59" y="427"/>
                      <a:pt x="59" y="423"/>
                    </a:cubicBezTo>
                    <a:cubicBezTo>
                      <a:pt x="59" y="419"/>
                      <a:pt x="58" y="415"/>
                      <a:pt x="56" y="411"/>
                    </a:cubicBezTo>
                    <a:cubicBezTo>
                      <a:pt x="53" y="408"/>
                      <a:pt x="50" y="405"/>
                      <a:pt x="45" y="404"/>
                    </a:cubicBezTo>
                    <a:cubicBezTo>
                      <a:pt x="20" y="397"/>
                      <a:pt x="20" y="397"/>
                      <a:pt x="20" y="397"/>
                    </a:cubicBezTo>
                    <a:cubicBezTo>
                      <a:pt x="42" y="381"/>
                      <a:pt x="42" y="381"/>
                      <a:pt x="42" y="381"/>
                    </a:cubicBezTo>
                    <a:cubicBezTo>
                      <a:pt x="47" y="377"/>
                      <a:pt x="50" y="371"/>
                      <a:pt x="50" y="365"/>
                    </a:cubicBezTo>
                    <a:cubicBezTo>
                      <a:pt x="50" y="359"/>
                      <a:pt x="46" y="352"/>
                      <a:pt x="39" y="348"/>
                    </a:cubicBezTo>
                    <a:cubicBezTo>
                      <a:pt x="16" y="336"/>
                      <a:pt x="16" y="336"/>
                      <a:pt x="16" y="336"/>
                    </a:cubicBezTo>
                    <a:cubicBezTo>
                      <a:pt x="40" y="325"/>
                      <a:pt x="40" y="325"/>
                      <a:pt x="40" y="325"/>
                    </a:cubicBezTo>
                    <a:cubicBezTo>
                      <a:pt x="47" y="322"/>
                      <a:pt x="51" y="315"/>
                      <a:pt x="51" y="307"/>
                    </a:cubicBezTo>
                    <a:cubicBezTo>
                      <a:pt x="51" y="302"/>
                      <a:pt x="48" y="296"/>
                      <a:pt x="43" y="292"/>
                    </a:cubicBezTo>
                    <a:cubicBezTo>
                      <a:pt x="22" y="276"/>
                      <a:pt x="22" y="276"/>
                      <a:pt x="22" y="276"/>
                    </a:cubicBezTo>
                    <a:cubicBezTo>
                      <a:pt x="48" y="270"/>
                      <a:pt x="48" y="270"/>
                      <a:pt x="48" y="270"/>
                    </a:cubicBezTo>
                    <a:cubicBezTo>
                      <a:pt x="52" y="268"/>
                      <a:pt x="56" y="266"/>
                      <a:pt x="59" y="262"/>
                    </a:cubicBezTo>
                    <a:cubicBezTo>
                      <a:pt x="61" y="259"/>
                      <a:pt x="63" y="255"/>
                      <a:pt x="63" y="251"/>
                    </a:cubicBezTo>
                    <a:cubicBezTo>
                      <a:pt x="63" y="246"/>
                      <a:pt x="61" y="241"/>
                      <a:pt x="58" y="238"/>
                    </a:cubicBezTo>
                    <a:cubicBezTo>
                      <a:pt x="40" y="218"/>
                      <a:pt x="40" y="218"/>
                      <a:pt x="40" y="218"/>
                    </a:cubicBezTo>
                    <a:cubicBezTo>
                      <a:pt x="66" y="216"/>
                      <a:pt x="66" y="216"/>
                      <a:pt x="66" y="216"/>
                    </a:cubicBezTo>
                    <a:cubicBezTo>
                      <a:pt x="72" y="216"/>
                      <a:pt x="76" y="214"/>
                      <a:pt x="79" y="210"/>
                    </a:cubicBezTo>
                    <a:cubicBezTo>
                      <a:pt x="83" y="207"/>
                      <a:pt x="85" y="202"/>
                      <a:pt x="85" y="197"/>
                    </a:cubicBezTo>
                    <a:cubicBezTo>
                      <a:pt x="85" y="194"/>
                      <a:pt x="84" y="190"/>
                      <a:pt x="82" y="187"/>
                    </a:cubicBezTo>
                    <a:cubicBezTo>
                      <a:pt x="68" y="164"/>
                      <a:pt x="68" y="164"/>
                      <a:pt x="68" y="164"/>
                    </a:cubicBezTo>
                    <a:cubicBezTo>
                      <a:pt x="94" y="168"/>
                      <a:pt x="94" y="168"/>
                      <a:pt x="94" y="168"/>
                    </a:cubicBezTo>
                    <a:cubicBezTo>
                      <a:pt x="95" y="168"/>
                      <a:pt x="96" y="168"/>
                      <a:pt x="97" y="168"/>
                    </a:cubicBezTo>
                    <a:cubicBezTo>
                      <a:pt x="102" y="168"/>
                      <a:pt x="107" y="165"/>
                      <a:pt x="110" y="162"/>
                    </a:cubicBezTo>
                    <a:cubicBezTo>
                      <a:pt x="114" y="158"/>
                      <a:pt x="116" y="154"/>
                      <a:pt x="116" y="148"/>
                    </a:cubicBezTo>
                    <a:cubicBezTo>
                      <a:pt x="116" y="146"/>
                      <a:pt x="116" y="144"/>
                      <a:pt x="115" y="141"/>
                    </a:cubicBezTo>
                    <a:cubicBezTo>
                      <a:pt x="105" y="117"/>
                      <a:pt x="105" y="117"/>
                      <a:pt x="105" y="117"/>
                    </a:cubicBezTo>
                    <a:cubicBezTo>
                      <a:pt x="130" y="125"/>
                      <a:pt x="130" y="125"/>
                      <a:pt x="130" y="125"/>
                    </a:cubicBezTo>
                    <a:cubicBezTo>
                      <a:pt x="132" y="125"/>
                      <a:pt x="134" y="126"/>
                      <a:pt x="136" y="126"/>
                    </a:cubicBezTo>
                    <a:cubicBezTo>
                      <a:pt x="147" y="126"/>
                      <a:pt x="156" y="117"/>
                      <a:pt x="156" y="106"/>
                    </a:cubicBezTo>
                    <a:cubicBezTo>
                      <a:pt x="156" y="105"/>
                      <a:pt x="156" y="104"/>
                      <a:pt x="155" y="103"/>
                    </a:cubicBezTo>
                    <a:cubicBezTo>
                      <a:pt x="151" y="77"/>
                      <a:pt x="151" y="77"/>
                      <a:pt x="151" y="77"/>
                    </a:cubicBezTo>
                    <a:cubicBezTo>
                      <a:pt x="174" y="89"/>
                      <a:pt x="174" y="89"/>
                      <a:pt x="174" y="89"/>
                    </a:cubicBezTo>
                    <a:cubicBezTo>
                      <a:pt x="177" y="91"/>
                      <a:pt x="180" y="92"/>
                      <a:pt x="183" y="92"/>
                    </a:cubicBezTo>
                    <a:cubicBezTo>
                      <a:pt x="188" y="92"/>
                      <a:pt x="193" y="89"/>
                      <a:pt x="197" y="86"/>
                    </a:cubicBezTo>
                    <a:cubicBezTo>
                      <a:pt x="200" y="83"/>
                      <a:pt x="203" y="78"/>
                      <a:pt x="203" y="72"/>
                    </a:cubicBezTo>
                    <a:cubicBezTo>
                      <a:pt x="203" y="46"/>
                      <a:pt x="203" y="46"/>
                      <a:pt x="203" y="46"/>
                    </a:cubicBezTo>
                    <a:cubicBezTo>
                      <a:pt x="223" y="62"/>
                      <a:pt x="223" y="62"/>
                      <a:pt x="223" y="62"/>
                    </a:cubicBezTo>
                    <a:cubicBezTo>
                      <a:pt x="227" y="65"/>
                      <a:pt x="231" y="67"/>
                      <a:pt x="236" y="67"/>
                    </a:cubicBezTo>
                    <a:cubicBezTo>
                      <a:pt x="236" y="67"/>
                      <a:pt x="236" y="67"/>
                      <a:pt x="236" y="67"/>
                    </a:cubicBezTo>
                    <a:cubicBezTo>
                      <a:pt x="240" y="67"/>
                      <a:pt x="244" y="65"/>
                      <a:pt x="248" y="62"/>
                    </a:cubicBezTo>
                    <a:cubicBezTo>
                      <a:pt x="251" y="60"/>
                      <a:pt x="254" y="56"/>
                      <a:pt x="255" y="51"/>
                    </a:cubicBezTo>
                    <a:cubicBezTo>
                      <a:pt x="260" y="25"/>
                      <a:pt x="260" y="25"/>
                      <a:pt x="260" y="25"/>
                    </a:cubicBezTo>
                    <a:cubicBezTo>
                      <a:pt x="277" y="45"/>
                      <a:pt x="277" y="45"/>
                      <a:pt x="277" y="45"/>
                    </a:cubicBezTo>
                    <a:cubicBezTo>
                      <a:pt x="281" y="50"/>
                      <a:pt x="286" y="52"/>
                      <a:pt x="292" y="52"/>
                    </a:cubicBezTo>
                    <a:cubicBezTo>
                      <a:pt x="292" y="52"/>
                      <a:pt x="292" y="52"/>
                      <a:pt x="292" y="52"/>
                    </a:cubicBezTo>
                    <a:cubicBezTo>
                      <a:pt x="292" y="52"/>
                      <a:pt x="292" y="52"/>
                      <a:pt x="292" y="52"/>
                    </a:cubicBezTo>
                    <a:moveTo>
                      <a:pt x="318" y="0"/>
                    </a:moveTo>
                    <a:cubicBezTo>
                      <a:pt x="304" y="37"/>
                      <a:pt x="304" y="37"/>
                      <a:pt x="304" y="37"/>
                    </a:cubicBezTo>
                    <a:cubicBezTo>
                      <a:pt x="302" y="42"/>
                      <a:pt x="297" y="45"/>
                      <a:pt x="292" y="45"/>
                    </a:cubicBezTo>
                    <a:cubicBezTo>
                      <a:pt x="288" y="45"/>
                      <a:pt x="284" y="44"/>
                      <a:pt x="282" y="41"/>
                    </a:cubicBezTo>
                    <a:cubicBezTo>
                      <a:pt x="256" y="10"/>
                      <a:pt x="256" y="10"/>
                      <a:pt x="256" y="10"/>
                    </a:cubicBezTo>
                    <a:cubicBezTo>
                      <a:pt x="248" y="50"/>
                      <a:pt x="248" y="50"/>
                      <a:pt x="248" y="50"/>
                    </a:cubicBezTo>
                    <a:cubicBezTo>
                      <a:pt x="248" y="53"/>
                      <a:pt x="246" y="55"/>
                      <a:pt x="244" y="57"/>
                    </a:cubicBezTo>
                    <a:cubicBezTo>
                      <a:pt x="241" y="59"/>
                      <a:pt x="238" y="60"/>
                      <a:pt x="236" y="60"/>
                    </a:cubicBezTo>
                    <a:cubicBezTo>
                      <a:pt x="236" y="60"/>
                      <a:pt x="236" y="60"/>
                      <a:pt x="236" y="60"/>
                    </a:cubicBezTo>
                    <a:cubicBezTo>
                      <a:pt x="233" y="60"/>
                      <a:pt x="230" y="59"/>
                      <a:pt x="227" y="57"/>
                    </a:cubicBezTo>
                    <a:cubicBezTo>
                      <a:pt x="196" y="32"/>
                      <a:pt x="196" y="32"/>
                      <a:pt x="196" y="32"/>
                    </a:cubicBezTo>
                    <a:cubicBezTo>
                      <a:pt x="196" y="72"/>
                      <a:pt x="196" y="72"/>
                      <a:pt x="196" y="72"/>
                    </a:cubicBezTo>
                    <a:cubicBezTo>
                      <a:pt x="196" y="76"/>
                      <a:pt x="195" y="79"/>
                      <a:pt x="192" y="81"/>
                    </a:cubicBezTo>
                    <a:cubicBezTo>
                      <a:pt x="190" y="84"/>
                      <a:pt x="187" y="85"/>
                      <a:pt x="183" y="85"/>
                    </a:cubicBezTo>
                    <a:cubicBezTo>
                      <a:pt x="181" y="85"/>
                      <a:pt x="179" y="84"/>
                      <a:pt x="177" y="83"/>
                    </a:cubicBezTo>
                    <a:cubicBezTo>
                      <a:pt x="142" y="64"/>
                      <a:pt x="142" y="64"/>
                      <a:pt x="142" y="64"/>
                    </a:cubicBezTo>
                    <a:cubicBezTo>
                      <a:pt x="149" y="104"/>
                      <a:pt x="149" y="104"/>
                      <a:pt x="149" y="104"/>
                    </a:cubicBezTo>
                    <a:cubicBezTo>
                      <a:pt x="149" y="105"/>
                      <a:pt x="149" y="105"/>
                      <a:pt x="149" y="106"/>
                    </a:cubicBezTo>
                    <a:cubicBezTo>
                      <a:pt x="149" y="110"/>
                      <a:pt x="148" y="113"/>
                      <a:pt x="145" y="115"/>
                    </a:cubicBezTo>
                    <a:cubicBezTo>
                      <a:pt x="143" y="118"/>
                      <a:pt x="140" y="119"/>
                      <a:pt x="136" y="119"/>
                    </a:cubicBezTo>
                    <a:cubicBezTo>
                      <a:pt x="135" y="119"/>
                      <a:pt x="134" y="119"/>
                      <a:pt x="132" y="118"/>
                    </a:cubicBezTo>
                    <a:cubicBezTo>
                      <a:pt x="94" y="106"/>
                      <a:pt x="94" y="106"/>
                      <a:pt x="94" y="106"/>
                    </a:cubicBezTo>
                    <a:cubicBezTo>
                      <a:pt x="109" y="144"/>
                      <a:pt x="109" y="144"/>
                      <a:pt x="109" y="144"/>
                    </a:cubicBezTo>
                    <a:cubicBezTo>
                      <a:pt x="109" y="145"/>
                      <a:pt x="109" y="147"/>
                      <a:pt x="109" y="148"/>
                    </a:cubicBezTo>
                    <a:cubicBezTo>
                      <a:pt x="109" y="152"/>
                      <a:pt x="108" y="155"/>
                      <a:pt x="106" y="157"/>
                    </a:cubicBezTo>
                    <a:cubicBezTo>
                      <a:pt x="103" y="160"/>
                      <a:pt x="100" y="161"/>
                      <a:pt x="97" y="161"/>
                    </a:cubicBezTo>
                    <a:cubicBezTo>
                      <a:pt x="96" y="161"/>
                      <a:pt x="95" y="161"/>
                      <a:pt x="95" y="161"/>
                    </a:cubicBezTo>
                    <a:cubicBezTo>
                      <a:pt x="55" y="156"/>
                      <a:pt x="55" y="156"/>
                      <a:pt x="55" y="156"/>
                    </a:cubicBezTo>
                    <a:cubicBezTo>
                      <a:pt x="76" y="190"/>
                      <a:pt x="76" y="190"/>
                      <a:pt x="76" y="190"/>
                    </a:cubicBezTo>
                    <a:cubicBezTo>
                      <a:pt x="77" y="192"/>
                      <a:pt x="78" y="195"/>
                      <a:pt x="78" y="197"/>
                    </a:cubicBezTo>
                    <a:cubicBezTo>
                      <a:pt x="78" y="200"/>
                      <a:pt x="77" y="203"/>
                      <a:pt x="75" y="206"/>
                    </a:cubicBezTo>
                    <a:cubicBezTo>
                      <a:pt x="72" y="208"/>
                      <a:pt x="69" y="210"/>
                      <a:pt x="66" y="210"/>
                    </a:cubicBezTo>
                    <a:cubicBezTo>
                      <a:pt x="26" y="212"/>
                      <a:pt x="26" y="212"/>
                      <a:pt x="26" y="212"/>
                    </a:cubicBezTo>
                    <a:cubicBezTo>
                      <a:pt x="53" y="242"/>
                      <a:pt x="53" y="242"/>
                      <a:pt x="53" y="242"/>
                    </a:cubicBezTo>
                    <a:cubicBezTo>
                      <a:pt x="55" y="245"/>
                      <a:pt x="56" y="248"/>
                      <a:pt x="56" y="251"/>
                    </a:cubicBezTo>
                    <a:cubicBezTo>
                      <a:pt x="56" y="253"/>
                      <a:pt x="55" y="256"/>
                      <a:pt x="53" y="258"/>
                    </a:cubicBezTo>
                    <a:cubicBezTo>
                      <a:pt x="52" y="261"/>
                      <a:pt x="49" y="262"/>
                      <a:pt x="46" y="263"/>
                    </a:cubicBezTo>
                    <a:cubicBezTo>
                      <a:pt x="7" y="273"/>
                      <a:pt x="7" y="273"/>
                      <a:pt x="7" y="273"/>
                    </a:cubicBezTo>
                    <a:cubicBezTo>
                      <a:pt x="39" y="297"/>
                      <a:pt x="39" y="297"/>
                      <a:pt x="39" y="297"/>
                    </a:cubicBezTo>
                    <a:cubicBezTo>
                      <a:pt x="43" y="300"/>
                      <a:pt x="44" y="304"/>
                      <a:pt x="44" y="307"/>
                    </a:cubicBezTo>
                    <a:cubicBezTo>
                      <a:pt x="44" y="312"/>
                      <a:pt x="42" y="317"/>
                      <a:pt x="37" y="319"/>
                    </a:cubicBezTo>
                    <a:cubicBezTo>
                      <a:pt x="0" y="336"/>
                      <a:pt x="0" y="336"/>
                      <a:pt x="0" y="336"/>
                    </a:cubicBezTo>
                    <a:cubicBezTo>
                      <a:pt x="36" y="354"/>
                      <a:pt x="36" y="354"/>
                      <a:pt x="36" y="354"/>
                    </a:cubicBezTo>
                    <a:cubicBezTo>
                      <a:pt x="41" y="356"/>
                      <a:pt x="43" y="361"/>
                      <a:pt x="43" y="365"/>
                    </a:cubicBezTo>
                    <a:cubicBezTo>
                      <a:pt x="43" y="369"/>
                      <a:pt x="42" y="373"/>
                      <a:pt x="38" y="376"/>
                    </a:cubicBezTo>
                    <a:cubicBezTo>
                      <a:pt x="5" y="399"/>
                      <a:pt x="5" y="399"/>
                      <a:pt x="5" y="399"/>
                    </a:cubicBezTo>
                    <a:cubicBezTo>
                      <a:pt x="44" y="410"/>
                      <a:pt x="44" y="410"/>
                      <a:pt x="44" y="410"/>
                    </a:cubicBezTo>
                    <a:cubicBezTo>
                      <a:pt x="47" y="411"/>
                      <a:pt x="49" y="413"/>
                      <a:pt x="50" y="415"/>
                    </a:cubicBezTo>
                    <a:cubicBezTo>
                      <a:pt x="52" y="417"/>
                      <a:pt x="53" y="420"/>
                      <a:pt x="53" y="423"/>
                    </a:cubicBezTo>
                    <a:cubicBezTo>
                      <a:pt x="53" y="426"/>
                      <a:pt x="52" y="429"/>
                      <a:pt x="49" y="432"/>
                    </a:cubicBezTo>
                    <a:cubicBezTo>
                      <a:pt x="21" y="460"/>
                      <a:pt x="21" y="460"/>
                      <a:pt x="21" y="460"/>
                    </a:cubicBezTo>
                    <a:cubicBezTo>
                      <a:pt x="61" y="464"/>
                      <a:pt x="61" y="464"/>
                      <a:pt x="61" y="464"/>
                    </a:cubicBezTo>
                    <a:cubicBezTo>
                      <a:pt x="65" y="465"/>
                      <a:pt x="68" y="466"/>
                      <a:pt x="70" y="469"/>
                    </a:cubicBezTo>
                    <a:cubicBezTo>
                      <a:pt x="72" y="471"/>
                      <a:pt x="73" y="474"/>
                      <a:pt x="73" y="477"/>
                    </a:cubicBezTo>
                    <a:cubicBezTo>
                      <a:pt x="73" y="480"/>
                      <a:pt x="72" y="482"/>
                      <a:pt x="71" y="484"/>
                    </a:cubicBezTo>
                    <a:cubicBezTo>
                      <a:pt x="49" y="518"/>
                      <a:pt x="49" y="518"/>
                      <a:pt x="49" y="518"/>
                    </a:cubicBezTo>
                    <a:cubicBezTo>
                      <a:pt x="88" y="514"/>
                      <a:pt x="88" y="514"/>
                      <a:pt x="88" y="514"/>
                    </a:cubicBezTo>
                    <a:cubicBezTo>
                      <a:pt x="89" y="514"/>
                      <a:pt x="89" y="514"/>
                      <a:pt x="90" y="514"/>
                    </a:cubicBezTo>
                    <a:cubicBezTo>
                      <a:pt x="93" y="514"/>
                      <a:pt x="96" y="516"/>
                      <a:pt x="99" y="518"/>
                    </a:cubicBezTo>
                    <a:cubicBezTo>
                      <a:pt x="101" y="520"/>
                      <a:pt x="102" y="524"/>
                      <a:pt x="102" y="527"/>
                    </a:cubicBezTo>
                    <a:cubicBezTo>
                      <a:pt x="102" y="529"/>
                      <a:pt x="102" y="530"/>
                      <a:pt x="101" y="532"/>
                    </a:cubicBezTo>
                    <a:cubicBezTo>
                      <a:pt x="86" y="569"/>
                      <a:pt x="86" y="569"/>
                      <a:pt x="86" y="569"/>
                    </a:cubicBezTo>
                    <a:cubicBezTo>
                      <a:pt x="124" y="558"/>
                      <a:pt x="124" y="558"/>
                      <a:pt x="124" y="558"/>
                    </a:cubicBezTo>
                    <a:cubicBezTo>
                      <a:pt x="126" y="558"/>
                      <a:pt x="127" y="558"/>
                      <a:pt x="128" y="558"/>
                    </a:cubicBezTo>
                    <a:cubicBezTo>
                      <a:pt x="131" y="558"/>
                      <a:pt x="135" y="559"/>
                      <a:pt x="137" y="561"/>
                    </a:cubicBezTo>
                    <a:cubicBezTo>
                      <a:pt x="139" y="564"/>
                      <a:pt x="141" y="567"/>
                      <a:pt x="141" y="570"/>
                    </a:cubicBezTo>
                    <a:cubicBezTo>
                      <a:pt x="141" y="571"/>
                      <a:pt x="141" y="572"/>
                      <a:pt x="140" y="573"/>
                    </a:cubicBezTo>
                    <a:cubicBezTo>
                      <a:pt x="132" y="612"/>
                      <a:pt x="132" y="612"/>
                      <a:pt x="132" y="612"/>
                    </a:cubicBezTo>
                    <a:cubicBezTo>
                      <a:pt x="168" y="595"/>
                      <a:pt x="168" y="595"/>
                      <a:pt x="168" y="595"/>
                    </a:cubicBezTo>
                    <a:cubicBezTo>
                      <a:pt x="170" y="594"/>
                      <a:pt x="172" y="593"/>
                      <a:pt x="173" y="593"/>
                    </a:cubicBezTo>
                    <a:cubicBezTo>
                      <a:pt x="177" y="593"/>
                      <a:pt x="180" y="595"/>
                      <a:pt x="182" y="597"/>
                    </a:cubicBezTo>
                    <a:cubicBezTo>
                      <a:pt x="185" y="599"/>
                      <a:pt x="186" y="602"/>
                      <a:pt x="186" y="606"/>
                    </a:cubicBezTo>
                    <a:cubicBezTo>
                      <a:pt x="186" y="607"/>
                      <a:pt x="186" y="607"/>
                      <a:pt x="186" y="607"/>
                    </a:cubicBezTo>
                    <a:cubicBezTo>
                      <a:pt x="186" y="607"/>
                      <a:pt x="186" y="607"/>
                      <a:pt x="186" y="607"/>
                    </a:cubicBezTo>
                    <a:cubicBezTo>
                      <a:pt x="185" y="647"/>
                      <a:pt x="185" y="647"/>
                      <a:pt x="185" y="647"/>
                    </a:cubicBezTo>
                    <a:cubicBezTo>
                      <a:pt x="217" y="623"/>
                      <a:pt x="217" y="623"/>
                      <a:pt x="217" y="623"/>
                    </a:cubicBezTo>
                    <a:cubicBezTo>
                      <a:pt x="220" y="621"/>
                      <a:pt x="222" y="620"/>
                      <a:pt x="225" y="620"/>
                    </a:cubicBezTo>
                    <a:cubicBezTo>
                      <a:pt x="228" y="620"/>
                      <a:pt x="231" y="621"/>
                      <a:pt x="233" y="623"/>
                    </a:cubicBezTo>
                    <a:cubicBezTo>
                      <a:pt x="235" y="625"/>
                      <a:pt x="237" y="628"/>
                      <a:pt x="238" y="631"/>
                    </a:cubicBezTo>
                    <a:cubicBezTo>
                      <a:pt x="244" y="671"/>
                      <a:pt x="244" y="671"/>
                      <a:pt x="244" y="671"/>
                    </a:cubicBezTo>
                    <a:cubicBezTo>
                      <a:pt x="271" y="641"/>
                      <a:pt x="271" y="641"/>
                      <a:pt x="271" y="641"/>
                    </a:cubicBezTo>
                    <a:cubicBezTo>
                      <a:pt x="274" y="638"/>
                      <a:pt x="277" y="637"/>
                      <a:pt x="280" y="637"/>
                    </a:cubicBezTo>
                    <a:cubicBezTo>
                      <a:pt x="280" y="637"/>
                      <a:pt x="280" y="637"/>
                      <a:pt x="280" y="637"/>
                    </a:cubicBezTo>
                    <a:cubicBezTo>
                      <a:pt x="283" y="637"/>
                      <a:pt x="286" y="638"/>
                      <a:pt x="288" y="639"/>
                    </a:cubicBezTo>
                    <a:cubicBezTo>
                      <a:pt x="290" y="641"/>
                      <a:pt x="292" y="643"/>
                      <a:pt x="293" y="646"/>
                    </a:cubicBezTo>
                    <a:cubicBezTo>
                      <a:pt x="306" y="683"/>
                      <a:pt x="306" y="683"/>
                      <a:pt x="306" y="683"/>
                    </a:cubicBezTo>
                    <a:cubicBezTo>
                      <a:pt x="327" y="650"/>
                      <a:pt x="327" y="650"/>
                      <a:pt x="327" y="650"/>
                    </a:cubicBezTo>
                    <a:cubicBezTo>
                      <a:pt x="330" y="645"/>
                      <a:pt x="334" y="643"/>
                      <a:pt x="338" y="643"/>
                    </a:cubicBezTo>
                    <a:cubicBezTo>
                      <a:pt x="342" y="643"/>
                      <a:pt x="347" y="646"/>
                      <a:pt x="349" y="650"/>
                    </a:cubicBezTo>
                    <a:cubicBezTo>
                      <a:pt x="369" y="685"/>
                      <a:pt x="369" y="685"/>
                      <a:pt x="369" y="685"/>
                    </a:cubicBezTo>
                    <a:cubicBezTo>
                      <a:pt x="384" y="647"/>
                      <a:pt x="384" y="647"/>
                      <a:pt x="384" y="647"/>
                    </a:cubicBezTo>
                    <a:cubicBezTo>
                      <a:pt x="386" y="642"/>
                      <a:pt x="391" y="639"/>
                      <a:pt x="396" y="639"/>
                    </a:cubicBezTo>
                    <a:cubicBezTo>
                      <a:pt x="399" y="639"/>
                      <a:pt x="403" y="641"/>
                      <a:pt x="406" y="644"/>
                    </a:cubicBezTo>
                    <a:cubicBezTo>
                      <a:pt x="432" y="674"/>
                      <a:pt x="432" y="674"/>
                      <a:pt x="432" y="674"/>
                    </a:cubicBezTo>
                    <a:cubicBezTo>
                      <a:pt x="439" y="635"/>
                      <a:pt x="439" y="635"/>
                      <a:pt x="439" y="635"/>
                    </a:cubicBezTo>
                    <a:cubicBezTo>
                      <a:pt x="440" y="631"/>
                      <a:pt x="442" y="629"/>
                      <a:pt x="444" y="627"/>
                    </a:cubicBezTo>
                    <a:cubicBezTo>
                      <a:pt x="446" y="625"/>
                      <a:pt x="449" y="624"/>
                      <a:pt x="452" y="624"/>
                    </a:cubicBezTo>
                    <a:cubicBezTo>
                      <a:pt x="455" y="624"/>
                      <a:pt x="458" y="625"/>
                      <a:pt x="460" y="627"/>
                    </a:cubicBezTo>
                    <a:cubicBezTo>
                      <a:pt x="491" y="652"/>
                      <a:pt x="491" y="652"/>
                      <a:pt x="491" y="652"/>
                    </a:cubicBezTo>
                    <a:cubicBezTo>
                      <a:pt x="491" y="612"/>
                      <a:pt x="491" y="612"/>
                      <a:pt x="491" y="612"/>
                    </a:cubicBezTo>
                    <a:cubicBezTo>
                      <a:pt x="491" y="608"/>
                      <a:pt x="493" y="605"/>
                      <a:pt x="495" y="603"/>
                    </a:cubicBezTo>
                    <a:cubicBezTo>
                      <a:pt x="498" y="601"/>
                      <a:pt x="501" y="599"/>
                      <a:pt x="504" y="599"/>
                    </a:cubicBezTo>
                    <a:cubicBezTo>
                      <a:pt x="506" y="599"/>
                      <a:pt x="508" y="600"/>
                      <a:pt x="510" y="601"/>
                    </a:cubicBezTo>
                    <a:cubicBezTo>
                      <a:pt x="546" y="620"/>
                      <a:pt x="546" y="620"/>
                      <a:pt x="546" y="620"/>
                    </a:cubicBezTo>
                    <a:cubicBezTo>
                      <a:pt x="538" y="581"/>
                      <a:pt x="538" y="581"/>
                      <a:pt x="538" y="581"/>
                    </a:cubicBezTo>
                    <a:cubicBezTo>
                      <a:pt x="538" y="580"/>
                      <a:pt x="538" y="579"/>
                      <a:pt x="538" y="578"/>
                    </a:cubicBezTo>
                    <a:cubicBezTo>
                      <a:pt x="538" y="575"/>
                      <a:pt x="540" y="571"/>
                      <a:pt x="542" y="569"/>
                    </a:cubicBezTo>
                    <a:cubicBezTo>
                      <a:pt x="544" y="567"/>
                      <a:pt x="548" y="565"/>
                      <a:pt x="551" y="565"/>
                    </a:cubicBezTo>
                    <a:cubicBezTo>
                      <a:pt x="552" y="565"/>
                      <a:pt x="554" y="565"/>
                      <a:pt x="555" y="566"/>
                    </a:cubicBezTo>
                    <a:cubicBezTo>
                      <a:pt x="593" y="578"/>
                      <a:pt x="593" y="578"/>
                      <a:pt x="593" y="578"/>
                    </a:cubicBezTo>
                    <a:cubicBezTo>
                      <a:pt x="579" y="541"/>
                      <a:pt x="579" y="541"/>
                      <a:pt x="579" y="541"/>
                    </a:cubicBezTo>
                    <a:cubicBezTo>
                      <a:pt x="578" y="539"/>
                      <a:pt x="578" y="538"/>
                      <a:pt x="578" y="536"/>
                    </a:cubicBezTo>
                    <a:cubicBezTo>
                      <a:pt x="578" y="533"/>
                      <a:pt x="579" y="529"/>
                      <a:pt x="582" y="527"/>
                    </a:cubicBezTo>
                    <a:cubicBezTo>
                      <a:pt x="584" y="525"/>
                      <a:pt x="587" y="523"/>
                      <a:pt x="591" y="523"/>
                    </a:cubicBezTo>
                    <a:cubicBezTo>
                      <a:pt x="591" y="523"/>
                      <a:pt x="592" y="523"/>
                      <a:pt x="593" y="523"/>
                    </a:cubicBezTo>
                    <a:cubicBezTo>
                      <a:pt x="593" y="523"/>
                      <a:pt x="593" y="523"/>
                      <a:pt x="593" y="523"/>
                    </a:cubicBezTo>
                    <a:cubicBezTo>
                      <a:pt x="632" y="528"/>
                      <a:pt x="632" y="528"/>
                      <a:pt x="632" y="528"/>
                    </a:cubicBezTo>
                    <a:cubicBezTo>
                      <a:pt x="611" y="494"/>
                      <a:pt x="611" y="494"/>
                      <a:pt x="611" y="494"/>
                    </a:cubicBezTo>
                    <a:cubicBezTo>
                      <a:pt x="610" y="492"/>
                      <a:pt x="610" y="490"/>
                      <a:pt x="610" y="487"/>
                    </a:cubicBezTo>
                    <a:cubicBezTo>
                      <a:pt x="610" y="484"/>
                      <a:pt x="611" y="481"/>
                      <a:pt x="613" y="479"/>
                    </a:cubicBezTo>
                    <a:cubicBezTo>
                      <a:pt x="615" y="476"/>
                      <a:pt x="618" y="475"/>
                      <a:pt x="622" y="474"/>
                    </a:cubicBezTo>
                    <a:cubicBezTo>
                      <a:pt x="662" y="472"/>
                      <a:pt x="662" y="472"/>
                      <a:pt x="662" y="472"/>
                    </a:cubicBezTo>
                    <a:cubicBezTo>
                      <a:pt x="635" y="442"/>
                      <a:pt x="635" y="442"/>
                      <a:pt x="635" y="442"/>
                    </a:cubicBezTo>
                    <a:cubicBezTo>
                      <a:pt x="632" y="440"/>
                      <a:pt x="631" y="437"/>
                      <a:pt x="631" y="434"/>
                    </a:cubicBezTo>
                    <a:cubicBezTo>
                      <a:pt x="631" y="431"/>
                      <a:pt x="632" y="428"/>
                      <a:pt x="634" y="426"/>
                    </a:cubicBezTo>
                    <a:cubicBezTo>
                      <a:pt x="636" y="424"/>
                      <a:pt x="638" y="422"/>
                      <a:pt x="641" y="421"/>
                    </a:cubicBezTo>
                    <a:cubicBezTo>
                      <a:pt x="680" y="411"/>
                      <a:pt x="680" y="411"/>
                      <a:pt x="680" y="411"/>
                    </a:cubicBezTo>
                    <a:cubicBezTo>
                      <a:pt x="648" y="387"/>
                      <a:pt x="648" y="387"/>
                      <a:pt x="648" y="387"/>
                    </a:cubicBezTo>
                    <a:cubicBezTo>
                      <a:pt x="645" y="384"/>
                      <a:pt x="643" y="381"/>
                      <a:pt x="643" y="377"/>
                    </a:cubicBezTo>
                    <a:cubicBezTo>
                      <a:pt x="643" y="372"/>
                      <a:pt x="646" y="367"/>
                      <a:pt x="651" y="365"/>
                    </a:cubicBezTo>
                    <a:cubicBezTo>
                      <a:pt x="687" y="348"/>
                      <a:pt x="687" y="348"/>
                      <a:pt x="687" y="348"/>
                    </a:cubicBezTo>
                    <a:cubicBezTo>
                      <a:pt x="651" y="330"/>
                      <a:pt x="651" y="330"/>
                      <a:pt x="651" y="330"/>
                    </a:cubicBezTo>
                    <a:cubicBezTo>
                      <a:pt x="647" y="328"/>
                      <a:pt x="644" y="324"/>
                      <a:pt x="644" y="319"/>
                    </a:cubicBezTo>
                    <a:cubicBezTo>
                      <a:pt x="644" y="315"/>
                      <a:pt x="646" y="311"/>
                      <a:pt x="650" y="308"/>
                    </a:cubicBezTo>
                    <a:cubicBezTo>
                      <a:pt x="682" y="285"/>
                      <a:pt x="682" y="285"/>
                      <a:pt x="682" y="285"/>
                    </a:cubicBezTo>
                    <a:cubicBezTo>
                      <a:pt x="644" y="274"/>
                      <a:pt x="644" y="274"/>
                      <a:pt x="644" y="274"/>
                    </a:cubicBezTo>
                    <a:cubicBezTo>
                      <a:pt x="641" y="273"/>
                      <a:pt x="639" y="271"/>
                      <a:pt x="637" y="269"/>
                    </a:cubicBezTo>
                    <a:cubicBezTo>
                      <a:pt x="635" y="267"/>
                      <a:pt x="635" y="264"/>
                      <a:pt x="635" y="262"/>
                    </a:cubicBezTo>
                    <a:cubicBezTo>
                      <a:pt x="635" y="258"/>
                      <a:pt x="636" y="255"/>
                      <a:pt x="638" y="253"/>
                    </a:cubicBezTo>
                    <a:cubicBezTo>
                      <a:pt x="666" y="224"/>
                      <a:pt x="666" y="224"/>
                      <a:pt x="666" y="224"/>
                    </a:cubicBezTo>
                    <a:cubicBezTo>
                      <a:pt x="626" y="220"/>
                      <a:pt x="626" y="220"/>
                      <a:pt x="626" y="220"/>
                    </a:cubicBezTo>
                    <a:cubicBezTo>
                      <a:pt x="623" y="220"/>
                      <a:pt x="620" y="218"/>
                      <a:pt x="618" y="216"/>
                    </a:cubicBezTo>
                    <a:cubicBezTo>
                      <a:pt x="616" y="213"/>
                      <a:pt x="615" y="210"/>
                      <a:pt x="615" y="207"/>
                    </a:cubicBezTo>
                    <a:cubicBezTo>
                      <a:pt x="615" y="205"/>
                      <a:pt x="615" y="202"/>
                      <a:pt x="617" y="200"/>
                    </a:cubicBezTo>
                    <a:cubicBezTo>
                      <a:pt x="639" y="167"/>
                      <a:pt x="639" y="167"/>
                      <a:pt x="639" y="167"/>
                    </a:cubicBezTo>
                    <a:cubicBezTo>
                      <a:pt x="599" y="170"/>
                      <a:pt x="599" y="170"/>
                      <a:pt x="599" y="170"/>
                    </a:cubicBezTo>
                    <a:cubicBezTo>
                      <a:pt x="599" y="170"/>
                      <a:pt x="598" y="170"/>
                      <a:pt x="598" y="170"/>
                    </a:cubicBezTo>
                    <a:cubicBezTo>
                      <a:pt x="594" y="170"/>
                      <a:pt x="591" y="169"/>
                      <a:pt x="589" y="166"/>
                    </a:cubicBezTo>
                    <a:cubicBezTo>
                      <a:pt x="586" y="164"/>
                      <a:pt x="585" y="161"/>
                      <a:pt x="585" y="157"/>
                    </a:cubicBezTo>
                    <a:cubicBezTo>
                      <a:pt x="585" y="156"/>
                      <a:pt x="585" y="154"/>
                      <a:pt x="586" y="152"/>
                    </a:cubicBezTo>
                    <a:cubicBezTo>
                      <a:pt x="602" y="115"/>
                      <a:pt x="602" y="115"/>
                      <a:pt x="602" y="115"/>
                    </a:cubicBezTo>
                    <a:cubicBezTo>
                      <a:pt x="563" y="126"/>
                      <a:pt x="563" y="126"/>
                      <a:pt x="563" y="126"/>
                    </a:cubicBezTo>
                    <a:cubicBezTo>
                      <a:pt x="562" y="127"/>
                      <a:pt x="561" y="127"/>
                      <a:pt x="560" y="127"/>
                    </a:cubicBezTo>
                    <a:cubicBezTo>
                      <a:pt x="556" y="127"/>
                      <a:pt x="553" y="125"/>
                      <a:pt x="551" y="123"/>
                    </a:cubicBezTo>
                    <a:cubicBezTo>
                      <a:pt x="548" y="121"/>
                      <a:pt x="547" y="117"/>
                      <a:pt x="547" y="114"/>
                    </a:cubicBezTo>
                    <a:cubicBezTo>
                      <a:pt x="547" y="113"/>
                      <a:pt x="547" y="112"/>
                      <a:pt x="547" y="111"/>
                    </a:cubicBezTo>
                    <a:cubicBezTo>
                      <a:pt x="556" y="72"/>
                      <a:pt x="556" y="72"/>
                      <a:pt x="556" y="72"/>
                    </a:cubicBezTo>
                    <a:cubicBezTo>
                      <a:pt x="520" y="90"/>
                      <a:pt x="520" y="90"/>
                      <a:pt x="520" y="90"/>
                    </a:cubicBezTo>
                    <a:cubicBezTo>
                      <a:pt x="518" y="91"/>
                      <a:pt x="516" y="91"/>
                      <a:pt x="514" y="91"/>
                    </a:cubicBezTo>
                    <a:cubicBezTo>
                      <a:pt x="511" y="91"/>
                      <a:pt x="507" y="90"/>
                      <a:pt x="505" y="87"/>
                    </a:cubicBezTo>
                    <a:cubicBezTo>
                      <a:pt x="503" y="85"/>
                      <a:pt x="501" y="82"/>
                      <a:pt x="501" y="78"/>
                    </a:cubicBezTo>
                    <a:cubicBezTo>
                      <a:pt x="501" y="78"/>
                      <a:pt x="501" y="78"/>
                      <a:pt x="501" y="78"/>
                    </a:cubicBezTo>
                    <a:cubicBezTo>
                      <a:pt x="501" y="78"/>
                      <a:pt x="501" y="78"/>
                      <a:pt x="501" y="78"/>
                    </a:cubicBezTo>
                    <a:cubicBezTo>
                      <a:pt x="502" y="38"/>
                      <a:pt x="502" y="38"/>
                      <a:pt x="502" y="38"/>
                    </a:cubicBezTo>
                    <a:cubicBezTo>
                      <a:pt x="470" y="62"/>
                      <a:pt x="470" y="62"/>
                      <a:pt x="470" y="62"/>
                    </a:cubicBezTo>
                    <a:cubicBezTo>
                      <a:pt x="468" y="63"/>
                      <a:pt x="465" y="64"/>
                      <a:pt x="463" y="64"/>
                    </a:cubicBezTo>
                    <a:cubicBezTo>
                      <a:pt x="463" y="64"/>
                      <a:pt x="463" y="64"/>
                      <a:pt x="463" y="64"/>
                    </a:cubicBezTo>
                    <a:cubicBezTo>
                      <a:pt x="460" y="64"/>
                      <a:pt x="457" y="63"/>
                      <a:pt x="454" y="61"/>
                    </a:cubicBezTo>
                    <a:cubicBezTo>
                      <a:pt x="452" y="59"/>
                      <a:pt x="450" y="57"/>
                      <a:pt x="450" y="53"/>
                    </a:cubicBezTo>
                    <a:cubicBezTo>
                      <a:pt x="444" y="14"/>
                      <a:pt x="444" y="14"/>
                      <a:pt x="444" y="14"/>
                    </a:cubicBezTo>
                    <a:cubicBezTo>
                      <a:pt x="417" y="43"/>
                      <a:pt x="417" y="43"/>
                      <a:pt x="417" y="43"/>
                    </a:cubicBezTo>
                    <a:cubicBezTo>
                      <a:pt x="414" y="46"/>
                      <a:pt x="411" y="47"/>
                      <a:pt x="407" y="47"/>
                    </a:cubicBezTo>
                    <a:cubicBezTo>
                      <a:pt x="405" y="47"/>
                      <a:pt x="402" y="47"/>
                      <a:pt x="400" y="45"/>
                    </a:cubicBezTo>
                    <a:cubicBezTo>
                      <a:pt x="398" y="44"/>
                      <a:pt x="396" y="41"/>
                      <a:pt x="395" y="39"/>
                    </a:cubicBezTo>
                    <a:cubicBezTo>
                      <a:pt x="382" y="1"/>
                      <a:pt x="382" y="1"/>
                      <a:pt x="382" y="1"/>
                    </a:cubicBezTo>
                    <a:cubicBezTo>
                      <a:pt x="360" y="35"/>
                      <a:pt x="360" y="35"/>
                      <a:pt x="360" y="35"/>
                    </a:cubicBezTo>
                    <a:cubicBezTo>
                      <a:pt x="358" y="39"/>
                      <a:pt x="354" y="41"/>
                      <a:pt x="349" y="41"/>
                    </a:cubicBezTo>
                    <a:cubicBezTo>
                      <a:pt x="345" y="41"/>
                      <a:pt x="341" y="39"/>
                      <a:pt x="338" y="34"/>
                    </a:cubicBezTo>
                    <a:cubicBezTo>
                      <a:pt x="318" y="0"/>
                      <a:pt x="318" y="0"/>
                      <a:pt x="318"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noEditPoints="1"/>
              </p:cNvSpPr>
              <p:nvPr userDrawn="1"/>
            </p:nvSpPr>
            <p:spPr bwMode="auto">
              <a:xfrm>
                <a:off x="6584950" y="3676650"/>
                <a:ext cx="1790700" cy="1792288"/>
              </a:xfrm>
              <a:custGeom>
                <a:avLst/>
                <a:gdLst>
                  <a:gd name="T0" fmla="*/ 1078 w 2392"/>
                  <a:gd name="T1" fmla="*/ 2039 h 2392"/>
                  <a:gd name="T2" fmla="*/ 2056 w 2392"/>
                  <a:gd name="T3" fmla="*/ 1322 h 2392"/>
                  <a:gd name="T4" fmla="*/ 2067 w 2392"/>
                  <a:gd name="T5" fmla="*/ 1324 h 2392"/>
                  <a:gd name="T6" fmla="*/ 1138 w 2392"/>
                  <a:gd name="T7" fmla="*/ 219 h 2392"/>
                  <a:gd name="T8" fmla="*/ 1519 w 2392"/>
                  <a:gd name="T9" fmla="*/ 89 h 2392"/>
                  <a:gd name="T10" fmla="*/ 1600 w 2392"/>
                  <a:gd name="T11" fmla="*/ 306 h 2392"/>
                  <a:gd name="T12" fmla="*/ 1985 w 2392"/>
                  <a:gd name="T13" fmla="*/ 312 h 2392"/>
                  <a:gd name="T14" fmla="*/ 2005 w 2392"/>
                  <a:gd name="T15" fmla="*/ 657 h 2392"/>
                  <a:gd name="T16" fmla="*/ 2211 w 2392"/>
                  <a:gd name="T17" fmla="*/ 633 h 2392"/>
                  <a:gd name="T18" fmla="*/ 2149 w 2392"/>
                  <a:gd name="T19" fmla="*/ 1030 h 2392"/>
                  <a:gd name="T20" fmla="*/ 2380 w 2392"/>
                  <a:gd name="T21" fmla="*/ 1266 h 2392"/>
                  <a:gd name="T22" fmla="*/ 2091 w 2392"/>
                  <a:gd name="T23" fmla="*/ 1537 h 2392"/>
                  <a:gd name="T24" fmla="*/ 2207 w 2392"/>
                  <a:gd name="T25" fmla="*/ 1810 h 2392"/>
                  <a:gd name="T26" fmla="*/ 1856 w 2392"/>
                  <a:gd name="T27" fmla="*/ 1899 h 2392"/>
                  <a:gd name="T28" fmla="*/ 1755 w 2392"/>
                  <a:gd name="T29" fmla="*/ 2212 h 2392"/>
                  <a:gd name="T30" fmla="*/ 1402 w 2392"/>
                  <a:gd name="T31" fmla="*/ 2164 h 2392"/>
                  <a:gd name="T32" fmla="*/ 1173 w 2392"/>
                  <a:gd name="T33" fmla="*/ 2345 h 2392"/>
                  <a:gd name="T34" fmla="*/ 887 w 2392"/>
                  <a:gd name="T35" fmla="*/ 2137 h 2392"/>
                  <a:gd name="T36" fmla="*/ 741 w 2392"/>
                  <a:gd name="T37" fmla="*/ 2076 h 2392"/>
                  <a:gd name="T38" fmla="*/ 403 w 2392"/>
                  <a:gd name="T39" fmla="*/ 2077 h 2392"/>
                  <a:gd name="T40" fmla="*/ 491 w 2392"/>
                  <a:gd name="T41" fmla="*/ 1855 h 2392"/>
                  <a:gd name="T42" fmla="*/ 339 w 2392"/>
                  <a:gd name="T43" fmla="*/ 1703 h 2392"/>
                  <a:gd name="T44" fmla="*/ 79 w 2392"/>
                  <a:gd name="T45" fmla="*/ 1467 h 2392"/>
                  <a:gd name="T46" fmla="*/ 47 w 2392"/>
                  <a:gd name="T47" fmla="*/ 1174 h 2392"/>
                  <a:gd name="T48" fmla="*/ 234 w 2392"/>
                  <a:gd name="T49" fmla="*/ 886 h 2392"/>
                  <a:gd name="T50" fmla="*/ 319 w 2392"/>
                  <a:gd name="T51" fmla="*/ 773 h 2392"/>
                  <a:gd name="T52" fmla="*/ 181 w 2392"/>
                  <a:gd name="T53" fmla="*/ 580 h 2392"/>
                  <a:gd name="T54" fmla="*/ 484 w 2392"/>
                  <a:gd name="T55" fmla="*/ 469 h 2392"/>
                  <a:gd name="T56" fmla="*/ 635 w 2392"/>
                  <a:gd name="T57" fmla="*/ 192 h 2392"/>
                  <a:gd name="T58" fmla="*/ 974 w 2392"/>
                  <a:gd name="T59" fmla="*/ 199 h 2392"/>
                  <a:gd name="T60" fmla="*/ 1033 w 2392"/>
                  <a:gd name="T61" fmla="*/ 220 h 2392"/>
                  <a:gd name="T62" fmla="*/ 861 w 2392"/>
                  <a:gd name="T63" fmla="*/ 46 h 2392"/>
                  <a:gd name="T64" fmla="*/ 651 w 2392"/>
                  <a:gd name="T65" fmla="*/ 374 h 2392"/>
                  <a:gd name="T66" fmla="*/ 347 w 2392"/>
                  <a:gd name="T67" fmla="*/ 375 h 2392"/>
                  <a:gd name="T68" fmla="*/ 182 w 2392"/>
                  <a:gd name="T69" fmla="*/ 650 h 2392"/>
                  <a:gd name="T70" fmla="*/ 282 w 2392"/>
                  <a:gd name="T71" fmla="*/ 846 h 2392"/>
                  <a:gd name="T72" fmla="*/ 89 w 2392"/>
                  <a:gd name="T73" fmla="*/ 859 h 2392"/>
                  <a:gd name="T74" fmla="*/ 226 w 2392"/>
                  <a:gd name="T75" fmla="*/ 1254 h 2392"/>
                  <a:gd name="T76" fmla="*/ 45 w 2392"/>
                  <a:gd name="T77" fmla="*/ 1528 h 2392"/>
                  <a:gd name="T78" fmla="*/ 343 w 2392"/>
                  <a:gd name="T79" fmla="*/ 1713 h 2392"/>
                  <a:gd name="T80" fmla="*/ 480 w 2392"/>
                  <a:gd name="T81" fmla="*/ 1854 h 2392"/>
                  <a:gd name="T82" fmla="*/ 397 w 2392"/>
                  <a:gd name="T83" fmla="*/ 2086 h 2392"/>
                  <a:gd name="T84" fmla="*/ 661 w 2392"/>
                  <a:gd name="T85" fmla="*/ 2192 h 2392"/>
                  <a:gd name="T86" fmla="*/ 876 w 2392"/>
                  <a:gd name="T87" fmla="*/ 2136 h 2392"/>
                  <a:gd name="T88" fmla="*/ 1130 w 2392"/>
                  <a:gd name="T89" fmla="*/ 2392 h 2392"/>
                  <a:gd name="T90" fmla="*/ 1392 w 2392"/>
                  <a:gd name="T91" fmla="*/ 2169 h 2392"/>
                  <a:gd name="T92" fmla="*/ 1767 w 2392"/>
                  <a:gd name="T93" fmla="*/ 2212 h 2392"/>
                  <a:gd name="T94" fmla="*/ 1856 w 2392"/>
                  <a:gd name="T95" fmla="*/ 1910 h 2392"/>
                  <a:gd name="T96" fmla="*/ 2216 w 2392"/>
                  <a:gd name="T97" fmla="*/ 1817 h 2392"/>
                  <a:gd name="T98" fmla="*/ 2101 w 2392"/>
                  <a:gd name="T99" fmla="*/ 1542 h 2392"/>
                  <a:gd name="T100" fmla="*/ 2392 w 2392"/>
                  <a:gd name="T101" fmla="*/ 1268 h 2392"/>
                  <a:gd name="T102" fmla="*/ 2160 w 2392"/>
                  <a:gd name="T103" fmla="*/ 1030 h 2392"/>
                  <a:gd name="T104" fmla="*/ 2211 w 2392"/>
                  <a:gd name="T105" fmla="*/ 622 h 2392"/>
                  <a:gd name="T106" fmla="*/ 1933 w 2392"/>
                  <a:gd name="T107" fmla="*/ 543 h 2392"/>
                  <a:gd name="T108" fmla="*/ 1816 w 2392"/>
                  <a:gd name="T109" fmla="*/ 173 h 2392"/>
                  <a:gd name="T110" fmla="*/ 1605 w 2392"/>
                  <a:gd name="T111" fmla="*/ 296 h 2392"/>
                  <a:gd name="T112" fmla="*/ 1530 w 2392"/>
                  <a:gd name="T113" fmla="*/ 89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2" h="2392">
                    <a:moveTo>
                      <a:pt x="1207" y="323"/>
                    </a:moveTo>
                    <a:cubicBezTo>
                      <a:pt x="785" y="323"/>
                      <a:pt x="415" y="630"/>
                      <a:pt x="349" y="1060"/>
                    </a:cubicBezTo>
                    <a:cubicBezTo>
                      <a:pt x="342" y="1105"/>
                      <a:pt x="339" y="1149"/>
                      <a:pt x="339" y="1193"/>
                    </a:cubicBezTo>
                    <a:cubicBezTo>
                      <a:pt x="339" y="1615"/>
                      <a:pt x="646" y="1985"/>
                      <a:pt x="1076" y="2051"/>
                    </a:cubicBezTo>
                    <a:cubicBezTo>
                      <a:pt x="1077" y="2045"/>
                      <a:pt x="1077" y="2045"/>
                      <a:pt x="1077" y="2045"/>
                    </a:cubicBezTo>
                    <a:cubicBezTo>
                      <a:pt x="1078" y="2039"/>
                      <a:pt x="1078" y="2039"/>
                      <a:pt x="1078" y="2039"/>
                    </a:cubicBezTo>
                    <a:cubicBezTo>
                      <a:pt x="654" y="1974"/>
                      <a:pt x="350" y="1609"/>
                      <a:pt x="350" y="1193"/>
                    </a:cubicBezTo>
                    <a:cubicBezTo>
                      <a:pt x="350" y="1150"/>
                      <a:pt x="353" y="1106"/>
                      <a:pt x="360" y="1062"/>
                    </a:cubicBezTo>
                    <a:cubicBezTo>
                      <a:pt x="425" y="638"/>
                      <a:pt x="791" y="334"/>
                      <a:pt x="1207" y="334"/>
                    </a:cubicBezTo>
                    <a:cubicBezTo>
                      <a:pt x="1250" y="334"/>
                      <a:pt x="1294" y="337"/>
                      <a:pt x="1338" y="344"/>
                    </a:cubicBezTo>
                    <a:cubicBezTo>
                      <a:pt x="1762" y="409"/>
                      <a:pt x="2066" y="775"/>
                      <a:pt x="2066" y="1191"/>
                    </a:cubicBezTo>
                    <a:cubicBezTo>
                      <a:pt x="2066" y="1234"/>
                      <a:pt x="2062" y="1278"/>
                      <a:pt x="2056" y="1322"/>
                    </a:cubicBezTo>
                    <a:cubicBezTo>
                      <a:pt x="1990" y="1746"/>
                      <a:pt x="1625" y="2049"/>
                      <a:pt x="1209" y="2049"/>
                    </a:cubicBezTo>
                    <a:cubicBezTo>
                      <a:pt x="1166" y="2049"/>
                      <a:pt x="1122" y="2046"/>
                      <a:pt x="1078" y="2039"/>
                    </a:cubicBezTo>
                    <a:cubicBezTo>
                      <a:pt x="1077" y="2045"/>
                      <a:pt x="1077" y="2045"/>
                      <a:pt x="1077" y="2045"/>
                    </a:cubicBezTo>
                    <a:cubicBezTo>
                      <a:pt x="1076" y="2051"/>
                      <a:pt x="1076" y="2051"/>
                      <a:pt x="1076" y="2051"/>
                    </a:cubicBezTo>
                    <a:cubicBezTo>
                      <a:pt x="1121" y="2057"/>
                      <a:pt x="1165" y="2061"/>
                      <a:pt x="1209" y="2061"/>
                    </a:cubicBezTo>
                    <a:cubicBezTo>
                      <a:pt x="1631" y="2061"/>
                      <a:pt x="2001" y="1753"/>
                      <a:pt x="2067" y="1324"/>
                    </a:cubicBezTo>
                    <a:cubicBezTo>
                      <a:pt x="2074" y="1279"/>
                      <a:pt x="2077" y="1235"/>
                      <a:pt x="2077" y="1191"/>
                    </a:cubicBezTo>
                    <a:cubicBezTo>
                      <a:pt x="2077" y="769"/>
                      <a:pt x="1769" y="399"/>
                      <a:pt x="1340" y="333"/>
                    </a:cubicBezTo>
                    <a:cubicBezTo>
                      <a:pt x="1295" y="326"/>
                      <a:pt x="1251" y="323"/>
                      <a:pt x="1207" y="323"/>
                    </a:cubicBezTo>
                    <a:moveTo>
                      <a:pt x="1025" y="232"/>
                    </a:moveTo>
                    <a:cubicBezTo>
                      <a:pt x="1028" y="232"/>
                      <a:pt x="1031" y="232"/>
                      <a:pt x="1035" y="231"/>
                    </a:cubicBezTo>
                    <a:cubicBezTo>
                      <a:pt x="1069" y="225"/>
                      <a:pt x="1103" y="221"/>
                      <a:pt x="1138" y="219"/>
                    </a:cubicBezTo>
                    <a:cubicBezTo>
                      <a:pt x="1164" y="218"/>
                      <a:pt x="1185" y="199"/>
                      <a:pt x="1190" y="174"/>
                    </a:cubicBezTo>
                    <a:cubicBezTo>
                      <a:pt x="1215" y="47"/>
                      <a:pt x="1215" y="47"/>
                      <a:pt x="1215" y="47"/>
                    </a:cubicBezTo>
                    <a:cubicBezTo>
                      <a:pt x="1219" y="26"/>
                      <a:pt x="1237" y="11"/>
                      <a:pt x="1258" y="11"/>
                    </a:cubicBezTo>
                    <a:cubicBezTo>
                      <a:pt x="1261" y="11"/>
                      <a:pt x="1263" y="11"/>
                      <a:pt x="1265" y="12"/>
                    </a:cubicBezTo>
                    <a:cubicBezTo>
                      <a:pt x="1481" y="45"/>
                      <a:pt x="1481" y="45"/>
                      <a:pt x="1481" y="45"/>
                    </a:cubicBezTo>
                    <a:cubicBezTo>
                      <a:pt x="1503" y="48"/>
                      <a:pt x="1519" y="67"/>
                      <a:pt x="1519" y="89"/>
                    </a:cubicBezTo>
                    <a:cubicBezTo>
                      <a:pt x="1519" y="91"/>
                      <a:pt x="1519" y="92"/>
                      <a:pt x="1519" y="94"/>
                    </a:cubicBezTo>
                    <a:cubicBezTo>
                      <a:pt x="1504" y="223"/>
                      <a:pt x="1504" y="223"/>
                      <a:pt x="1504" y="223"/>
                    </a:cubicBezTo>
                    <a:cubicBezTo>
                      <a:pt x="1504" y="223"/>
                      <a:pt x="1504" y="223"/>
                      <a:pt x="1504" y="223"/>
                    </a:cubicBezTo>
                    <a:cubicBezTo>
                      <a:pt x="1504" y="225"/>
                      <a:pt x="1504" y="227"/>
                      <a:pt x="1504" y="229"/>
                    </a:cubicBezTo>
                    <a:cubicBezTo>
                      <a:pt x="1504" y="252"/>
                      <a:pt x="1518" y="273"/>
                      <a:pt x="1540" y="281"/>
                    </a:cubicBezTo>
                    <a:cubicBezTo>
                      <a:pt x="1560" y="289"/>
                      <a:pt x="1580" y="297"/>
                      <a:pt x="1600" y="306"/>
                    </a:cubicBezTo>
                    <a:cubicBezTo>
                      <a:pt x="1607" y="310"/>
                      <a:pt x="1615" y="311"/>
                      <a:pt x="1623" y="311"/>
                    </a:cubicBezTo>
                    <a:cubicBezTo>
                      <a:pt x="1640" y="311"/>
                      <a:pt x="1656" y="304"/>
                      <a:pt x="1667" y="291"/>
                    </a:cubicBezTo>
                    <a:cubicBezTo>
                      <a:pt x="1748" y="190"/>
                      <a:pt x="1748" y="190"/>
                      <a:pt x="1748" y="190"/>
                    </a:cubicBezTo>
                    <a:cubicBezTo>
                      <a:pt x="1757" y="179"/>
                      <a:pt x="1770" y="173"/>
                      <a:pt x="1783" y="173"/>
                    </a:cubicBezTo>
                    <a:cubicBezTo>
                      <a:pt x="1792" y="173"/>
                      <a:pt x="1801" y="176"/>
                      <a:pt x="1809" y="182"/>
                    </a:cubicBezTo>
                    <a:cubicBezTo>
                      <a:pt x="1985" y="312"/>
                      <a:pt x="1985" y="312"/>
                      <a:pt x="1985" y="312"/>
                    </a:cubicBezTo>
                    <a:cubicBezTo>
                      <a:pt x="1997" y="321"/>
                      <a:pt x="2003" y="334"/>
                      <a:pt x="2003" y="348"/>
                    </a:cubicBezTo>
                    <a:cubicBezTo>
                      <a:pt x="2003" y="357"/>
                      <a:pt x="2000" y="365"/>
                      <a:pt x="1995" y="373"/>
                    </a:cubicBezTo>
                    <a:cubicBezTo>
                      <a:pt x="1920" y="483"/>
                      <a:pt x="1920" y="483"/>
                      <a:pt x="1920" y="483"/>
                    </a:cubicBezTo>
                    <a:cubicBezTo>
                      <a:pt x="1914" y="492"/>
                      <a:pt x="1911" y="503"/>
                      <a:pt x="1911" y="514"/>
                    </a:cubicBezTo>
                    <a:cubicBezTo>
                      <a:pt x="1911" y="527"/>
                      <a:pt x="1915" y="540"/>
                      <a:pt x="1924" y="551"/>
                    </a:cubicBezTo>
                    <a:cubicBezTo>
                      <a:pt x="1954" y="584"/>
                      <a:pt x="1980" y="620"/>
                      <a:pt x="2005" y="657"/>
                    </a:cubicBezTo>
                    <a:cubicBezTo>
                      <a:pt x="2015" y="674"/>
                      <a:pt x="2033" y="683"/>
                      <a:pt x="2051" y="683"/>
                    </a:cubicBezTo>
                    <a:cubicBezTo>
                      <a:pt x="2051" y="683"/>
                      <a:pt x="2051" y="683"/>
                      <a:pt x="2051" y="683"/>
                    </a:cubicBezTo>
                    <a:cubicBezTo>
                      <a:pt x="2051" y="683"/>
                      <a:pt x="2051" y="683"/>
                      <a:pt x="2051" y="683"/>
                    </a:cubicBezTo>
                    <a:cubicBezTo>
                      <a:pt x="2058" y="683"/>
                      <a:pt x="2064" y="682"/>
                      <a:pt x="2070" y="680"/>
                    </a:cubicBezTo>
                    <a:cubicBezTo>
                      <a:pt x="2197" y="636"/>
                      <a:pt x="2197" y="636"/>
                      <a:pt x="2197" y="636"/>
                    </a:cubicBezTo>
                    <a:cubicBezTo>
                      <a:pt x="2202" y="634"/>
                      <a:pt x="2206" y="633"/>
                      <a:pt x="2211" y="633"/>
                    </a:cubicBezTo>
                    <a:cubicBezTo>
                      <a:pt x="2229" y="633"/>
                      <a:pt x="2246" y="644"/>
                      <a:pt x="2253" y="662"/>
                    </a:cubicBezTo>
                    <a:cubicBezTo>
                      <a:pt x="2333" y="865"/>
                      <a:pt x="2333" y="865"/>
                      <a:pt x="2333" y="865"/>
                    </a:cubicBezTo>
                    <a:cubicBezTo>
                      <a:pt x="2335" y="871"/>
                      <a:pt x="2336" y="876"/>
                      <a:pt x="2336" y="882"/>
                    </a:cubicBezTo>
                    <a:cubicBezTo>
                      <a:pt x="2336" y="899"/>
                      <a:pt x="2326" y="915"/>
                      <a:pt x="2309" y="922"/>
                    </a:cubicBezTo>
                    <a:cubicBezTo>
                      <a:pt x="2182" y="979"/>
                      <a:pt x="2182" y="979"/>
                      <a:pt x="2182" y="979"/>
                    </a:cubicBezTo>
                    <a:cubicBezTo>
                      <a:pt x="2161" y="988"/>
                      <a:pt x="2149" y="1008"/>
                      <a:pt x="2149" y="1030"/>
                    </a:cubicBezTo>
                    <a:cubicBezTo>
                      <a:pt x="2149" y="1033"/>
                      <a:pt x="2149" y="1036"/>
                      <a:pt x="2149" y="1038"/>
                    </a:cubicBezTo>
                    <a:cubicBezTo>
                      <a:pt x="2154" y="1071"/>
                      <a:pt x="2158" y="1103"/>
                      <a:pt x="2159" y="1136"/>
                    </a:cubicBezTo>
                    <a:cubicBezTo>
                      <a:pt x="2161" y="1162"/>
                      <a:pt x="2179" y="1183"/>
                      <a:pt x="2204" y="1188"/>
                    </a:cubicBezTo>
                    <a:cubicBezTo>
                      <a:pt x="2345" y="1216"/>
                      <a:pt x="2345" y="1216"/>
                      <a:pt x="2345" y="1216"/>
                    </a:cubicBezTo>
                    <a:cubicBezTo>
                      <a:pt x="2366" y="1220"/>
                      <a:pt x="2381" y="1238"/>
                      <a:pt x="2381" y="1259"/>
                    </a:cubicBezTo>
                    <a:cubicBezTo>
                      <a:pt x="2381" y="1262"/>
                      <a:pt x="2381" y="1264"/>
                      <a:pt x="2380" y="1266"/>
                    </a:cubicBezTo>
                    <a:cubicBezTo>
                      <a:pt x="2347" y="1482"/>
                      <a:pt x="2347" y="1482"/>
                      <a:pt x="2347" y="1482"/>
                    </a:cubicBezTo>
                    <a:cubicBezTo>
                      <a:pt x="2344" y="1504"/>
                      <a:pt x="2325" y="1520"/>
                      <a:pt x="2303" y="1520"/>
                    </a:cubicBezTo>
                    <a:cubicBezTo>
                      <a:pt x="2302" y="1520"/>
                      <a:pt x="2300" y="1520"/>
                      <a:pt x="2298" y="1520"/>
                    </a:cubicBezTo>
                    <a:cubicBezTo>
                      <a:pt x="2149" y="1503"/>
                      <a:pt x="2149" y="1503"/>
                      <a:pt x="2149" y="1503"/>
                    </a:cubicBezTo>
                    <a:cubicBezTo>
                      <a:pt x="2147" y="1503"/>
                      <a:pt x="2145" y="1503"/>
                      <a:pt x="2143" y="1503"/>
                    </a:cubicBezTo>
                    <a:cubicBezTo>
                      <a:pt x="2120" y="1503"/>
                      <a:pt x="2100" y="1516"/>
                      <a:pt x="2091" y="1537"/>
                    </a:cubicBezTo>
                    <a:cubicBezTo>
                      <a:pt x="2084" y="1554"/>
                      <a:pt x="2076" y="1571"/>
                      <a:pt x="2069" y="1587"/>
                    </a:cubicBezTo>
                    <a:cubicBezTo>
                      <a:pt x="2065" y="1595"/>
                      <a:pt x="2063" y="1603"/>
                      <a:pt x="2063" y="1612"/>
                    </a:cubicBezTo>
                    <a:cubicBezTo>
                      <a:pt x="2063" y="1628"/>
                      <a:pt x="2070" y="1644"/>
                      <a:pt x="2084" y="1655"/>
                    </a:cubicBezTo>
                    <a:cubicBezTo>
                      <a:pt x="2199" y="1749"/>
                      <a:pt x="2199" y="1749"/>
                      <a:pt x="2199" y="1749"/>
                    </a:cubicBezTo>
                    <a:cubicBezTo>
                      <a:pt x="2210" y="1757"/>
                      <a:pt x="2216" y="1770"/>
                      <a:pt x="2216" y="1783"/>
                    </a:cubicBezTo>
                    <a:cubicBezTo>
                      <a:pt x="2216" y="1793"/>
                      <a:pt x="2213" y="1802"/>
                      <a:pt x="2207" y="1810"/>
                    </a:cubicBezTo>
                    <a:cubicBezTo>
                      <a:pt x="2077" y="1985"/>
                      <a:pt x="2077" y="1985"/>
                      <a:pt x="2077" y="1985"/>
                    </a:cubicBezTo>
                    <a:cubicBezTo>
                      <a:pt x="2068" y="1997"/>
                      <a:pt x="2055" y="2003"/>
                      <a:pt x="2041" y="2003"/>
                    </a:cubicBezTo>
                    <a:cubicBezTo>
                      <a:pt x="2032" y="2003"/>
                      <a:pt x="2024" y="2001"/>
                      <a:pt x="2016" y="1996"/>
                    </a:cubicBezTo>
                    <a:cubicBezTo>
                      <a:pt x="1888" y="1908"/>
                      <a:pt x="1888" y="1908"/>
                      <a:pt x="1888" y="1908"/>
                    </a:cubicBezTo>
                    <a:cubicBezTo>
                      <a:pt x="1878" y="1902"/>
                      <a:pt x="1867" y="1899"/>
                      <a:pt x="1856" y="1899"/>
                    </a:cubicBezTo>
                    <a:cubicBezTo>
                      <a:pt x="1856" y="1899"/>
                      <a:pt x="1856" y="1899"/>
                      <a:pt x="1856" y="1899"/>
                    </a:cubicBezTo>
                    <a:cubicBezTo>
                      <a:pt x="1843" y="1899"/>
                      <a:pt x="1830" y="1903"/>
                      <a:pt x="1820" y="1912"/>
                    </a:cubicBezTo>
                    <a:cubicBezTo>
                      <a:pt x="1790" y="1938"/>
                      <a:pt x="1757" y="1962"/>
                      <a:pt x="1724" y="1984"/>
                    </a:cubicBezTo>
                    <a:cubicBezTo>
                      <a:pt x="1708" y="1995"/>
                      <a:pt x="1699" y="2013"/>
                      <a:pt x="1699" y="2031"/>
                    </a:cubicBezTo>
                    <a:cubicBezTo>
                      <a:pt x="1699" y="2037"/>
                      <a:pt x="1700" y="2043"/>
                      <a:pt x="1702" y="2049"/>
                    </a:cubicBezTo>
                    <a:cubicBezTo>
                      <a:pt x="1753" y="2197"/>
                      <a:pt x="1753" y="2197"/>
                      <a:pt x="1753" y="2197"/>
                    </a:cubicBezTo>
                    <a:cubicBezTo>
                      <a:pt x="1755" y="2202"/>
                      <a:pt x="1755" y="2207"/>
                      <a:pt x="1755" y="2212"/>
                    </a:cubicBezTo>
                    <a:cubicBezTo>
                      <a:pt x="1755" y="2230"/>
                      <a:pt x="1745" y="2246"/>
                      <a:pt x="1727" y="2253"/>
                    </a:cubicBezTo>
                    <a:cubicBezTo>
                      <a:pt x="1727" y="2253"/>
                      <a:pt x="1727" y="2253"/>
                      <a:pt x="1727" y="2253"/>
                    </a:cubicBezTo>
                    <a:cubicBezTo>
                      <a:pt x="1524" y="2333"/>
                      <a:pt x="1524" y="2333"/>
                      <a:pt x="1524" y="2333"/>
                    </a:cubicBezTo>
                    <a:cubicBezTo>
                      <a:pt x="1518" y="2335"/>
                      <a:pt x="1513" y="2336"/>
                      <a:pt x="1507" y="2336"/>
                    </a:cubicBezTo>
                    <a:cubicBezTo>
                      <a:pt x="1490" y="2336"/>
                      <a:pt x="1474" y="2327"/>
                      <a:pt x="1466" y="2310"/>
                    </a:cubicBezTo>
                    <a:cubicBezTo>
                      <a:pt x="1402" y="2164"/>
                      <a:pt x="1402" y="2164"/>
                      <a:pt x="1402" y="2164"/>
                    </a:cubicBezTo>
                    <a:cubicBezTo>
                      <a:pt x="1393" y="2144"/>
                      <a:pt x="1373" y="2131"/>
                      <a:pt x="1351" y="2131"/>
                    </a:cubicBezTo>
                    <a:cubicBezTo>
                      <a:pt x="1351" y="2131"/>
                      <a:pt x="1351" y="2131"/>
                      <a:pt x="1351" y="2131"/>
                    </a:cubicBezTo>
                    <a:cubicBezTo>
                      <a:pt x="1348" y="2131"/>
                      <a:pt x="1345" y="2131"/>
                      <a:pt x="1342" y="2132"/>
                    </a:cubicBezTo>
                    <a:cubicBezTo>
                      <a:pt x="1314" y="2136"/>
                      <a:pt x="1285" y="2139"/>
                      <a:pt x="1256" y="2141"/>
                    </a:cubicBezTo>
                    <a:cubicBezTo>
                      <a:pt x="1230" y="2143"/>
                      <a:pt x="1209" y="2161"/>
                      <a:pt x="1204" y="2186"/>
                    </a:cubicBezTo>
                    <a:cubicBezTo>
                      <a:pt x="1173" y="2345"/>
                      <a:pt x="1173" y="2345"/>
                      <a:pt x="1173" y="2345"/>
                    </a:cubicBezTo>
                    <a:cubicBezTo>
                      <a:pt x="1169" y="2366"/>
                      <a:pt x="1151" y="2381"/>
                      <a:pt x="1130" y="2381"/>
                    </a:cubicBezTo>
                    <a:cubicBezTo>
                      <a:pt x="1127" y="2381"/>
                      <a:pt x="1125" y="2381"/>
                      <a:pt x="1123" y="2381"/>
                    </a:cubicBezTo>
                    <a:cubicBezTo>
                      <a:pt x="907" y="2347"/>
                      <a:pt x="907" y="2347"/>
                      <a:pt x="907" y="2347"/>
                    </a:cubicBezTo>
                    <a:cubicBezTo>
                      <a:pt x="885" y="2344"/>
                      <a:pt x="869" y="2325"/>
                      <a:pt x="869" y="2303"/>
                    </a:cubicBezTo>
                    <a:cubicBezTo>
                      <a:pt x="869" y="2302"/>
                      <a:pt x="869" y="2300"/>
                      <a:pt x="869" y="2298"/>
                    </a:cubicBezTo>
                    <a:cubicBezTo>
                      <a:pt x="887" y="2137"/>
                      <a:pt x="887" y="2137"/>
                      <a:pt x="887" y="2137"/>
                    </a:cubicBezTo>
                    <a:cubicBezTo>
                      <a:pt x="887" y="2137"/>
                      <a:pt x="887" y="2137"/>
                      <a:pt x="887" y="2137"/>
                    </a:cubicBezTo>
                    <a:cubicBezTo>
                      <a:pt x="887" y="2135"/>
                      <a:pt x="887" y="2133"/>
                      <a:pt x="887" y="2131"/>
                    </a:cubicBezTo>
                    <a:cubicBezTo>
                      <a:pt x="887" y="2108"/>
                      <a:pt x="873" y="2088"/>
                      <a:pt x="852" y="2079"/>
                    </a:cubicBezTo>
                    <a:cubicBezTo>
                      <a:pt x="837" y="2073"/>
                      <a:pt x="822" y="2067"/>
                      <a:pt x="807" y="2060"/>
                    </a:cubicBezTo>
                    <a:cubicBezTo>
                      <a:pt x="800" y="2057"/>
                      <a:pt x="792" y="2055"/>
                      <a:pt x="784" y="2055"/>
                    </a:cubicBezTo>
                    <a:cubicBezTo>
                      <a:pt x="768" y="2055"/>
                      <a:pt x="751" y="2062"/>
                      <a:pt x="741" y="2076"/>
                    </a:cubicBezTo>
                    <a:cubicBezTo>
                      <a:pt x="655" y="2182"/>
                      <a:pt x="655" y="2182"/>
                      <a:pt x="655" y="2182"/>
                    </a:cubicBezTo>
                    <a:cubicBezTo>
                      <a:pt x="650" y="2188"/>
                      <a:pt x="650" y="2188"/>
                      <a:pt x="650" y="2188"/>
                    </a:cubicBezTo>
                    <a:cubicBezTo>
                      <a:pt x="640" y="2200"/>
                      <a:pt x="640" y="2200"/>
                      <a:pt x="640" y="2200"/>
                    </a:cubicBezTo>
                    <a:cubicBezTo>
                      <a:pt x="632" y="2211"/>
                      <a:pt x="619" y="2216"/>
                      <a:pt x="606" y="2216"/>
                    </a:cubicBezTo>
                    <a:cubicBezTo>
                      <a:pt x="596" y="2216"/>
                      <a:pt x="587" y="2214"/>
                      <a:pt x="579" y="2208"/>
                    </a:cubicBezTo>
                    <a:cubicBezTo>
                      <a:pt x="403" y="2077"/>
                      <a:pt x="403" y="2077"/>
                      <a:pt x="403" y="2077"/>
                    </a:cubicBezTo>
                    <a:cubicBezTo>
                      <a:pt x="392" y="2069"/>
                      <a:pt x="385" y="2055"/>
                      <a:pt x="385" y="2042"/>
                    </a:cubicBezTo>
                    <a:cubicBezTo>
                      <a:pt x="385" y="2033"/>
                      <a:pt x="388" y="2024"/>
                      <a:pt x="393" y="2016"/>
                    </a:cubicBezTo>
                    <a:cubicBezTo>
                      <a:pt x="481" y="1887"/>
                      <a:pt x="481" y="1887"/>
                      <a:pt x="481" y="1887"/>
                    </a:cubicBezTo>
                    <a:cubicBezTo>
                      <a:pt x="482" y="1885"/>
                      <a:pt x="483" y="1884"/>
                      <a:pt x="484" y="1883"/>
                    </a:cubicBezTo>
                    <a:cubicBezTo>
                      <a:pt x="486" y="1880"/>
                      <a:pt x="487" y="1876"/>
                      <a:pt x="488" y="1873"/>
                    </a:cubicBezTo>
                    <a:cubicBezTo>
                      <a:pt x="490" y="1867"/>
                      <a:pt x="491" y="1861"/>
                      <a:pt x="491" y="1855"/>
                    </a:cubicBezTo>
                    <a:cubicBezTo>
                      <a:pt x="491" y="1842"/>
                      <a:pt x="486" y="1829"/>
                      <a:pt x="477" y="1818"/>
                    </a:cubicBezTo>
                    <a:cubicBezTo>
                      <a:pt x="469" y="1809"/>
                      <a:pt x="460" y="1799"/>
                      <a:pt x="452" y="1789"/>
                    </a:cubicBezTo>
                    <a:cubicBezTo>
                      <a:pt x="446" y="1782"/>
                      <a:pt x="441" y="1775"/>
                      <a:pt x="435" y="1767"/>
                    </a:cubicBezTo>
                    <a:cubicBezTo>
                      <a:pt x="424" y="1753"/>
                      <a:pt x="413" y="1739"/>
                      <a:pt x="403" y="1724"/>
                    </a:cubicBezTo>
                    <a:cubicBezTo>
                      <a:pt x="393" y="1708"/>
                      <a:pt x="375" y="1700"/>
                      <a:pt x="357" y="1700"/>
                    </a:cubicBezTo>
                    <a:cubicBezTo>
                      <a:pt x="351" y="1700"/>
                      <a:pt x="345" y="1701"/>
                      <a:pt x="339" y="1703"/>
                    </a:cubicBezTo>
                    <a:cubicBezTo>
                      <a:pt x="192" y="1754"/>
                      <a:pt x="192" y="1754"/>
                      <a:pt x="192" y="1754"/>
                    </a:cubicBezTo>
                    <a:cubicBezTo>
                      <a:pt x="187" y="1755"/>
                      <a:pt x="182" y="1756"/>
                      <a:pt x="177" y="1756"/>
                    </a:cubicBezTo>
                    <a:cubicBezTo>
                      <a:pt x="159" y="1756"/>
                      <a:pt x="143" y="1745"/>
                      <a:pt x="136" y="1728"/>
                    </a:cubicBezTo>
                    <a:cubicBezTo>
                      <a:pt x="56" y="1524"/>
                      <a:pt x="56" y="1524"/>
                      <a:pt x="56" y="1524"/>
                    </a:cubicBezTo>
                    <a:cubicBezTo>
                      <a:pt x="54" y="1519"/>
                      <a:pt x="53" y="1513"/>
                      <a:pt x="53" y="1508"/>
                    </a:cubicBezTo>
                    <a:cubicBezTo>
                      <a:pt x="53" y="1491"/>
                      <a:pt x="63" y="1474"/>
                      <a:pt x="79" y="1467"/>
                    </a:cubicBezTo>
                    <a:cubicBezTo>
                      <a:pt x="216" y="1407"/>
                      <a:pt x="216" y="1407"/>
                      <a:pt x="216" y="1407"/>
                    </a:cubicBezTo>
                    <a:cubicBezTo>
                      <a:pt x="237" y="1398"/>
                      <a:pt x="250" y="1378"/>
                      <a:pt x="250" y="1356"/>
                    </a:cubicBezTo>
                    <a:cubicBezTo>
                      <a:pt x="250" y="1353"/>
                      <a:pt x="250" y="1349"/>
                      <a:pt x="249" y="1346"/>
                    </a:cubicBezTo>
                    <a:cubicBezTo>
                      <a:pt x="244" y="1316"/>
                      <a:pt x="240" y="1285"/>
                      <a:pt x="237" y="1253"/>
                    </a:cubicBezTo>
                    <a:cubicBezTo>
                      <a:pt x="235" y="1228"/>
                      <a:pt x="217" y="1208"/>
                      <a:pt x="192" y="1203"/>
                    </a:cubicBezTo>
                    <a:cubicBezTo>
                      <a:pt x="47" y="1174"/>
                      <a:pt x="47" y="1174"/>
                      <a:pt x="47" y="1174"/>
                    </a:cubicBezTo>
                    <a:cubicBezTo>
                      <a:pt x="26" y="1170"/>
                      <a:pt x="11" y="1152"/>
                      <a:pt x="11" y="1131"/>
                    </a:cubicBezTo>
                    <a:cubicBezTo>
                      <a:pt x="11" y="1128"/>
                      <a:pt x="11" y="1126"/>
                      <a:pt x="12" y="1124"/>
                    </a:cubicBezTo>
                    <a:cubicBezTo>
                      <a:pt x="45" y="908"/>
                      <a:pt x="45" y="908"/>
                      <a:pt x="45" y="908"/>
                    </a:cubicBezTo>
                    <a:cubicBezTo>
                      <a:pt x="48" y="886"/>
                      <a:pt x="67" y="870"/>
                      <a:pt x="89" y="870"/>
                    </a:cubicBezTo>
                    <a:cubicBezTo>
                      <a:pt x="90" y="870"/>
                      <a:pt x="92" y="870"/>
                      <a:pt x="94" y="870"/>
                    </a:cubicBezTo>
                    <a:cubicBezTo>
                      <a:pt x="234" y="886"/>
                      <a:pt x="234" y="886"/>
                      <a:pt x="234" y="886"/>
                    </a:cubicBezTo>
                    <a:cubicBezTo>
                      <a:pt x="236" y="886"/>
                      <a:pt x="238" y="886"/>
                      <a:pt x="240" y="886"/>
                    </a:cubicBezTo>
                    <a:cubicBezTo>
                      <a:pt x="250" y="886"/>
                      <a:pt x="260" y="884"/>
                      <a:pt x="268" y="879"/>
                    </a:cubicBezTo>
                    <a:cubicBezTo>
                      <a:pt x="271" y="877"/>
                      <a:pt x="273" y="875"/>
                      <a:pt x="276" y="873"/>
                    </a:cubicBezTo>
                    <a:cubicBezTo>
                      <a:pt x="283" y="867"/>
                      <a:pt x="289" y="859"/>
                      <a:pt x="293" y="849"/>
                    </a:cubicBezTo>
                    <a:cubicBezTo>
                      <a:pt x="300" y="831"/>
                      <a:pt x="307" y="813"/>
                      <a:pt x="315" y="795"/>
                    </a:cubicBezTo>
                    <a:cubicBezTo>
                      <a:pt x="318" y="788"/>
                      <a:pt x="319" y="780"/>
                      <a:pt x="319" y="773"/>
                    </a:cubicBezTo>
                    <a:cubicBezTo>
                      <a:pt x="319" y="756"/>
                      <a:pt x="312" y="740"/>
                      <a:pt x="298" y="729"/>
                    </a:cubicBezTo>
                    <a:cubicBezTo>
                      <a:pt x="282" y="716"/>
                      <a:pt x="282" y="716"/>
                      <a:pt x="282" y="716"/>
                    </a:cubicBezTo>
                    <a:cubicBezTo>
                      <a:pt x="275" y="710"/>
                      <a:pt x="275" y="710"/>
                      <a:pt x="275" y="710"/>
                    </a:cubicBezTo>
                    <a:cubicBezTo>
                      <a:pt x="189" y="641"/>
                      <a:pt x="189" y="641"/>
                      <a:pt x="189" y="641"/>
                    </a:cubicBezTo>
                    <a:cubicBezTo>
                      <a:pt x="178" y="632"/>
                      <a:pt x="173" y="619"/>
                      <a:pt x="172" y="606"/>
                    </a:cubicBezTo>
                    <a:cubicBezTo>
                      <a:pt x="172" y="597"/>
                      <a:pt x="175" y="588"/>
                      <a:pt x="181" y="580"/>
                    </a:cubicBezTo>
                    <a:cubicBezTo>
                      <a:pt x="312" y="404"/>
                      <a:pt x="312" y="404"/>
                      <a:pt x="312" y="404"/>
                    </a:cubicBezTo>
                    <a:cubicBezTo>
                      <a:pt x="314" y="401"/>
                      <a:pt x="316" y="398"/>
                      <a:pt x="319" y="396"/>
                    </a:cubicBezTo>
                    <a:cubicBezTo>
                      <a:pt x="322" y="394"/>
                      <a:pt x="325" y="392"/>
                      <a:pt x="329" y="390"/>
                    </a:cubicBezTo>
                    <a:cubicBezTo>
                      <a:pt x="334" y="387"/>
                      <a:pt x="341" y="386"/>
                      <a:pt x="347" y="386"/>
                    </a:cubicBezTo>
                    <a:cubicBezTo>
                      <a:pt x="356" y="386"/>
                      <a:pt x="365" y="388"/>
                      <a:pt x="372" y="394"/>
                    </a:cubicBezTo>
                    <a:cubicBezTo>
                      <a:pt x="484" y="469"/>
                      <a:pt x="484" y="469"/>
                      <a:pt x="484" y="469"/>
                    </a:cubicBezTo>
                    <a:cubicBezTo>
                      <a:pt x="493" y="476"/>
                      <a:pt x="504" y="479"/>
                      <a:pt x="515" y="479"/>
                    </a:cubicBezTo>
                    <a:cubicBezTo>
                      <a:pt x="529" y="479"/>
                      <a:pt x="542" y="474"/>
                      <a:pt x="553" y="465"/>
                    </a:cubicBezTo>
                    <a:cubicBezTo>
                      <a:pt x="586" y="435"/>
                      <a:pt x="621" y="408"/>
                      <a:pt x="657" y="383"/>
                    </a:cubicBezTo>
                    <a:cubicBezTo>
                      <a:pt x="673" y="372"/>
                      <a:pt x="682" y="355"/>
                      <a:pt x="682" y="337"/>
                    </a:cubicBezTo>
                    <a:cubicBezTo>
                      <a:pt x="682" y="331"/>
                      <a:pt x="681" y="324"/>
                      <a:pt x="679" y="318"/>
                    </a:cubicBezTo>
                    <a:cubicBezTo>
                      <a:pt x="635" y="192"/>
                      <a:pt x="635" y="192"/>
                      <a:pt x="635" y="192"/>
                    </a:cubicBezTo>
                    <a:cubicBezTo>
                      <a:pt x="634" y="188"/>
                      <a:pt x="633" y="183"/>
                      <a:pt x="633" y="178"/>
                    </a:cubicBezTo>
                    <a:cubicBezTo>
                      <a:pt x="633" y="160"/>
                      <a:pt x="644" y="143"/>
                      <a:pt x="661" y="136"/>
                    </a:cubicBezTo>
                    <a:cubicBezTo>
                      <a:pt x="865" y="56"/>
                      <a:pt x="865" y="56"/>
                      <a:pt x="865" y="56"/>
                    </a:cubicBezTo>
                    <a:cubicBezTo>
                      <a:pt x="870" y="54"/>
                      <a:pt x="876" y="53"/>
                      <a:pt x="881" y="53"/>
                    </a:cubicBezTo>
                    <a:cubicBezTo>
                      <a:pt x="898" y="53"/>
                      <a:pt x="914" y="63"/>
                      <a:pt x="922" y="80"/>
                    </a:cubicBezTo>
                    <a:cubicBezTo>
                      <a:pt x="974" y="199"/>
                      <a:pt x="974" y="199"/>
                      <a:pt x="974" y="199"/>
                    </a:cubicBezTo>
                    <a:cubicBezTo>
                      <a:pt x="983" y="219"/>
                      <a:pt x="1003" y="232"/>
                      <a:pt x="1025" y="232"/>
                    </a:cubicBezTo>
                    <a:moveTo>
                      <a:pt x="1258" y="0"/>
                    </a:moveTo>
                    <a:cubicBezTo>
                      <a:pt x="1232" y="0"/>
                      <a:pt x="1209" y="19"/>
                      <a:pt x="1204" y="45"/>
                    </a:cubicBezTo>
                    <a:cubicBezTo>
                      <a:pt x="1179" y="172"/>
                      <a:pt x="1179" y="172"/>
                      <a:pt x="1179" y="172"/>
                    </a:cubicBezTo>
                    <a:cubicBezTo>
                      <a:pt x="1175" y="192"/>
                      <a:pt x="1158" y="207"/>
                      <a:pt x="1138" y="208"/>
                    </a:cubicBezTo>
                    <a:cubicBezTo>
                      <a:pt x="1102" y="210"/>
                      <a:pt x="1067" y="214"/>
                      <a:pt x="1033" y="220"/>
                    </a:cubicBezTo>
                    <a:cubicBezTo>
                      <a:pt x="1030" y="220"/>
                      <a:pt x="1028" y="221"/>
                      <a:pt x="1025" y="221"/>
                    </a:cubicBezTo>
                    <a:cubicBezTo>
                      <a:pt x="1008" y="221"/>
                      <a:pt x="992" y="210"/>
                      <a:pt x="984" y="194"/>
                    </a:cubicBezTo>
                    <a:cubicBezTo>
                      <a:pt x="932" y="75"/>
                      <a:pt x="932" y="75"/>
                      <a:pt x="932" y="75"/>
                    </a:cubicBezTo>
                    <a:cubicBezTo>
                      <a:pt x="923" y="55"/>
                      <a:pt x="902" y="42"/>
                      <a:pt x="881" y="42"/>
                    </a:cubicBezTo>
                    <a:cubicBezTo>
                      <a:pt x="881" y="42"/>
                      <a:pt x="881" y="42"/>
                      <a:pt x="881" y="42"/>
                    </a:cubicBezTo>
                    <a:cubicBezTo>
                      <a:pt x="874" y="42"/>
                      <a:pt x="867" y="43"/>
                      <a:pt x="861" y="46"/>
                    </a:cubicBezTo>
                    <a:cubicBezTo>
                      <a:pt x="657" y="126"/>
                      <a:pt x="657" y="126"/>
                      <a:pt x="657" y="126"/>
                    </a:cubicBezTo>
                    <a:cubicBezTo>
                      <a:pt x="635" y="134"/>
                      <a:pt x="622" y="155"/>
                      <a:pt x="622" y="178"/>
                    </a:cubicBezTo>
                    <a:cubicBezTo>
                      <a:pt x="622" y="184"/>
                      <a:pt x="623" y="190"/>
                      <a:pt x="625" y="196"/>
                    </a:cubicBezTo>
                    <a:cubicBezTo>
                      <a:pt x="668" y="322"/>
                      <a:pt x="668" y="322"/>
                      <a:pt x="668" y="322"/>
                    </a:cubicBezTo>
                    <a:cubicBezTo>
                      <a:pt x="670" y="327"/>
                      <a:pt x="671" y="332"/>
                      <a:pt x="671" y="337"/>
                    </a:cubicBezTo>
                    <a:cubicBezTo>
                      <a:pt x="671" y="351"/>
                      <a:pt x="664" y="365"/>
                      <a:pt x="651" y="374"/>
                    </a:cubicBezTo>
                    <a:cubicBezTo>
                      <a:pt x="614" y="399"/>
                      <a:pt x="578" y="426"/>
                      <a:pt x="545" y="456"/>
                    </a:cubicBezTo>
                    <a:cubicBezTo>
                      <a:pt x="537" y="464"/>
                      <a:pt x="526" y="468"/>
                      <a:pt x="515" y="468"/>
                    </a:cubicBezTo>
                    <a:cubicBezTo>
                      <a:pt x="506" y="468"/>
                      <a:pt x="498" y="465"/>
                      <a:pt x="490" y="460"/>
                    </a:cubicBezTo>
                    <a:cubicBezTo>
                      <a:pt x="379" y="384"/>
                      <a:pt x="379" y="384"/>
                      <a:pt x="379" y="384"/>
                    </a:cubicBezTo>
                    <a:cubicBezTo>
                      <a:pt x="369" y="378"/>
                      <a:pt x="358" y="375"/>
                      <a:pt x="347" y="375"/>
                    </a:cubicBezTo>
                    <a:cubicBezTo>
                      <a:pt x="347" y="375"/>
                      <a:pt x="347" y="375"/>
                      <a:pt x="347" y="375"/>
                    </a:cubicBezTo>
                    <a:cubicBezTo>
                      <a:pt x="342" y="375"/>
                      <a:pt x="337" y="375"/>
                      <a:pt x="331" y="377"/>
                    </a:cubicBezTo>
                    <a:cubicBezTo>
                      <a:pt x="328" y="378"/>
                      <a:pt x="325" y="379"/>
                      <a:pt x="322" y="381"/>
                    </a:cubicBezTo>
                    <a:cubicBezTo>
                      <a:pt x="315" y="384"/>
                      <a:pt x="308" y="390"/>
                      <a:pt x="302" y="397"/>
                    </a:cubicBezTo>
                    <a:cubicBezTo>
                      <a:pt x="172" y="573"/>
                      <a:pt x="172" y="573"/>
                      <a:pt x="172" y="573"/>
                    </a:cubicBezTo>
                    <a:cubicBezTo>
                      <a:pt x="165" y="583"/>
                      <a:pt x="161" y="595"/>
                      <a:pt x="161" y="606"/>
                    </a:cubicBezTo>
                    <a:cubicBezTo>
                      <a:pt x="161" y="622"/>
                      <a:pt x="168" y="639"/>
                      <a:pt x="182" y="650"/>
                    </a:cubicBezTo>
                    <a:cubicBezTo>
                      <a:pt x="274" y="724"/>
                      <a:pt x="274" y="724"/>
                      <a:pt x="274" y="724"/>
                    </a:cubicBezTo>
                    <a:cubicBezTo>
                      <a:pt x="281" y="730"/>
                      <a:pt x="281" y="730"/>
                      <a:pt x="281" y="730"/>
                    </a:cubicBezTo>
                    <a:cubicBezTo>
                      <a:pt x="291" y="738"/>
                      <a:pt x="291" y="738"/>
                      <a:pt x="291" y="738"/>
                    </a:cubicBezTo>
                    <a:cubicBezTo>
                      <a:pt x="302" y="747"/>
                      <a:pt x="308" y="759"/>
                      <a:pt x="308" y="773"/>
                    </a:cubicBezTo>
                    <a:cubicBezTo>
                      <a:pt x="308" y="778"/>
                      <a:pt x="307" y="784"/>
                      <a:pt x="304" y="790"/>
                    </a:cubicBezTo>
                    <a:cubicBezTo>
                      <a:pt x="296" y="808"/>
                      <a:pt x="289" y="827"/>
                      <a:pt x="282" y="846"/>
                    </a:cubicBezTo>
                    <a:cubicBezTo>
                      <a:pt x="281" y="850"/>
                      <a:pt x="279" y="853"/>
                      <a:pt x="276" y="857"/>
                    </a:cubicBezTo>
                    <a:cubicBezTo>
                      <a:pt x="274" y="860"/>
                      <a:pt x="271" y="863"/>
                      <a:pt x="268" y="865"/>
                    </a:cubicBezTo>
                    <a:cubicBezTo>
                      <a:pt x="260" y="871"/>
                      <a:pt x="251" y="875"/>
                      <a:pt x="240" y="875"/>
                    </a:cubicBezTo>
                    <a:cubicBezTo>
                      <a:pt x="239" y="875"/>
                      <a:pt x="237" y="875"/>
                      <a:pt x="235" y="875"/>
                    </a:cubicBezTo>
                    <a:cubicBezTo>
                      <a:pt x="95" y="859"/>
                      <a:pt x="95" y="859"/>
                      <a:pt x="95" y="859"/>
                    </a:cubicBezTo>
                    <a:cubicBezTo>
                      <a:pt x="93" y="859"/>
                      <a:pt x="91" y="859"/>
                      <a:pt x="89" y="859"/>
                    </a:cubicBezTo>
                    <a:cubicBezTo>
                      <a:pt x="62" y="859"/>
                      <a:pt x="38" y="878"/>
                      <a:pt x="34" y="906"/>
                    </a:cubicBezTo>
                    <a:cubicBezTo>
                      <a:pt x="0" y="1122"/>
                      <a:pt x="0" y="1122"/>
                      <a:pt x="0" y="1122"/>
                    </a:cubicBezTo>
                    <a:cubicBezTo>
                      <a:pt x="0" y="1125"/>
                      <a:pt x="0" y="1128"/>
                      <a:pt x="0" y="1131"/>
                    </a:cubicBezTo>
                    <a:cubicBezTo>
                      <a:pt x="0" y="1157"/>
                      <a:pt x="18" y="1180"/>
                      <a:pt x="45" y="1185"/>
                    </a:cubicBezTo>
                    <a:cubicBezTo>
                      <a:pt x="190" y="1214"/>
                      <a:pt x="190" y="1214"/>
                      <a:pt x="190" y="1214"/>
                    </a:cubicBezTo>
                    <a:cubicBezTo>
                      <a:pt x="210" y="1218"/>
                      <a:pt x="225" y="1234"/>
                      <a:pt x="226" y="1254"/>
                    </a:cubicBezTo>
                    <a:cubicBezTo>
                      <a:pt x="228" y="1286"/>
                      <a:pt x="232" y="1317"/>
                      <a:pt x="238" y="1348"/>
                    </a:cubicBezTo>
                    <a:cubicBezTo>
                      <a:pt x="238" y="1351"/>
                      <a:pt x="238" y="1353"/>
                      <a:pt x="238" y="1356"/>
                    </a:cubicBezTo>
                    <a:cubicBezTo>
                      <a:pt x="238" y="1373"/>
                      <a:pt x="228" y="1389"/>
                      <a:pt x="212" y="1396"/>
                    </a:cubicBezTo>
                    <a:cubicBezTo>
                      <a:pt x="75" y="1457"/>
                      <a:pt x="75" y="1457"/>
                      <a:pt x="75" y="1457"/>
                    </a:cubicBezTo>
                    <a:cubicBezTo>
                      <a:pt x="54" y="1466"/>
                      <a:pt x="42" y="1486"/>
                      <a:pt x="42" y="1508"/>
                    </a:cubicBezTo>
                    <a:cubicBezTo>
                      <a:pt x="42" y="1515"/>
                      <a:pt x="43" y="1522"/>
                      <a:pt x="45" y="1528"/>
                    </a:cubicBezTo>
                    <a:cubicBezTo>
                      <a:pt x="125" y="1732"/>
                      <a:pt x="125" y="1732"/>
                      <a:pt x="125" y="1732"/>
                    </a:cubicBezTo>
                    <a:cubicBezTo>
                      <a:pt x="134" y="1754"/>
                      <a:pt x="155" y="1767"/>
                      <a:pt x="177" y="1767"/>
                    </a:cubicBezTo>
                    <a:cubicBezTo>
                      <a:pt x="177" y="1767"/>
                      <a:pt x="177" y="1767"/>
                      <a:pt x="177" y="1767"/>
                    </a:cubicBezTo>
                    <a:cubicBezTo>
                      <a:pt x="177" y="1767"/>
                      <a:pt x="177" y="1767"/>
                      <a:pt x="177" y="1767"/>
                    </a:cubicBezTo>
                    <a:cubicBezTo>
                      <a:pt x="183" y="1767"/>
                      <a:pt x="190" y="1766"/>
                      <a:pt x="196" y="1764"/>
                    </a:cubicBezTo>
                    <a:cubicBezTo>
                      <a:pt x="343" y="1713"/>
                      <a:pt x="343" y="1713"/>
                      <a:pt x="343" y="1713"/>
                    </a:cubicBezTo>
                    <a:cubicBezTo>
                      <a:pt x="348" y="1712"/>
                      <a:pt x="353" y="1711"/>
                      <a:pt x="357" y="1711"/>
                    </a:cubicBezTo>
                    <a:cubicBezTo>
                      <a:pt x="372" y="1711"/>
                      <a:pt x="386" y="1718"/>
                      <a:pt x="394" y="1730"/>
                    </a:cubicBezTo>
                    <a:cubicBezTo>
                      <a:pt x="411" y="1755"/>
                      <a:pt x="430" y="1780"/>
                      <a:pt x="450" y="1803"/>
                    </a:cubicBezTo>
                    <a:cubicBezTo>
                      <a:pt x="455" y="1810"/>
                      <a:pt x="461" y="1817"/>
                      <a:pt x="466" y="1823"/>
                    </a:cubicBezTo>
                    <a:cubicBezTo>
                      <a:pt x="467" y="1824"/>
                      <a:pt x="468" y="1825"/>
                      <a:pt x="469" y="1826"/>
                    </a:cubicBezTo>
                    <a:cubicBezTo>
                      <a:pt x="476" y="1834"/>
                      <a:pt x="480" y="1844"/>
                      <a:pt x="480" y="1854"/>
                    </a:cubicBezTo>
                    <a:cubicBezTo>
                      <a:pt x="480" y="1855"/>
                      <a:pt x="480" y="1855"/>
                      <a:pt x="480" y="1855"/>
                    </a:cubicBezTo>
                    <a:cubicBezTo>
                      <a:pt x="480" y="1860"/>
                      <a:pt x="479" y="1865"/>
                      <a:pt x="478" y="1869"/>
                    </a:cubicBezTo>
                    <a:cubicBezTo>
                      <a:pt x="476" y="1873"/>
                      <a:pt x="475" y="1877"/>
                      <a:pt x="472" y="1880"/>
                    </a:cubicBezTo>
                    <a:cubicBezTo>
                      <a:pt x="384" y="2010"/>
                      <a:pt x="384" y="2010"/>
                      <a:pt x="384" y="2010"/>
                    </a:cubicBezTo>
                    <a:cubicBezTo>
                      <a:pt x="377" y="2020"/>
                      <a:pt x="374" y="2031"/>
                      <a:pt x="374" y="2042"/>
                    </a:cubicBezTo>
                    <a:cubicBezTo>
                      <a:pt x="374" y="2059"/>
                      <a:pt x="382" y="2076"/>
                      <a:pt x="397" y="2086"/>
                    </a:cubicBezTo>
                    <a:cubicBezTo>
                      <a:pt x="572" y="2217"/>
                      <a:pt x="572" y="2217"/>
                      <a:pt x="572" y="2217"/>
                    </a:cubicBezTo>
                    <a:cubicBezTo>
                      <a:pt x="582" y="2224"/>
                      <a:pt x="594" y="2228"/>
                      <a:pt x="606" y="2228"/>
                    </a:cubicBezTo>
                    <a:cubicBezTo>
                      <a:pt x="606" y="2228"/>
                      <a:pt x="606" y="2228"/>
                      <a:pt x="606" y="2228"/>
                    </a:cubicBezTo>
                    <a:cubicBezTo>
                      <a:pt x="622" y="2228"/>
                      <a:pt x="638" y="2221"/>
                      <a:pt x="649" y="2207"/>
                    </a:cubicBezTo>
                    <a:cubicBezTo>
                      <a:pt x="656" y="2198"/>
                      <a:pt x="656" y="2198"/>
                      <a:pt x="656" y="2198"/>
                    </a:cubicBezTo>
                    <a:cubicBezTo>
                      <a:pt x="661" y="2192"/>
                      <a:pt x="661" y="2192"/>
                      <a:pt x="661" y="2192"/>
                    </a:cubicBezTo>
                    <a:cubicBezTo>
                      <a:pt x="749" y="2083"/>
                      <a:pt x="749" y="2083"/>
                      <a:pt x="749" y="2083"/>
                    </a:cubicBezTo>
                    <a:cubicBezTo>
                      <a:pt x="758" y="2072"/>
                      <a:pt x="771" y="2066"/>
                      <a:pt x="784" y="2066"/>
                    </a:cubicBezTo>
                    <a:cubicBezTo>
                      <a:pt x="790" y="2066"/>
                      <a:pt x="797" y="2068"/>
                      <a:pt x="803" y="2070"/>
                    </a:cubicBezTo>
                    <a:cubicBezTo>
                      <a:pt x="818" y="2077"/>
                      <a:pt x="832" y="2084"/>
                      <a:pt x="848" y="2090"/>
                    </a:cubicBezTo>
                    <a:cubicBezTo>
                      <a:pt x="865" y="2096"/>
                      <a:pt x="876" y="2113"/>
                      <a:pt x="876" y="2131"/>
                    </a:cubicBezTo>
                    <a:cubicBezTo>
                      <a:pt x="876" y="2133"/>
                      <a:pt x="876" y="2134"/>
                      <a:pt x="876" y="2136"/>
                    </a:cubicBezTo>
                    <a:cubicBezTo>
                      <a:pt x="876" y="2136"/>
                      <a:pt x="876" y="2136"/>
                      <a:pt x="876" y="2136"/>
                    </a:cubicBezTo>
                    <a:cubicBezTo>
                      <a:pt x="858" y="2297"/>
                      <a:pt x="858" y="2297"/>
                      <a:pt x="858" y="2297"/>
                    </a:cubicBezTo>
                    <a:cubicBezTo>
                      <a:pt x="858" y="2299"/>
                      <a:pt x="858" y="2301"/>
                      <a:pt x="858" y="2303"/>
                    </a:cubicBezTo>
                    <a:cubicBezTo>
                      <a:pt x="858" y="2331"/>
                      <a:pt x="877" y="2354"/>
                      <a:pt x="905" y="2359"/>
                    </a:cubicBezTo>
                    <a:cubicBezTo>
                      <a:pt x="1121" y="2392"/>
                      <a:pt x="1121" y="2392"/>
                      <a:pt x="1121" y="2392"/>
                    </a:cubicBezTo>
                    <a:cubicBezTo>
                      <a:pt x="1124" y="2392"/>
                      <a:pt x="1127" y="2392"/>
                      <a:pt x="1130" y="2392"/>
                    </a:cubicBezTo>
                    <a:cubicBezTo>
                      <a:pt x="1156" y="2392"/>
                      <a:pt x="1179" y="2374"/>
                      <a:pt x="1184" y="2347"/>
                    </a:cubicBezTo>
                    <a:cubicBezTo>
                      <a:pt x="1215" y="2188"/>
                      <a:pt x="1215" y="2188"/>
                      <a:pt x="1215" y="2188"/>
                    </a:cubicBezTo>
                    <a:cubicBezTo>
                      <a:pt x="1219" y="2169"/>
                      <a:pt x="1236" y="2154"/>
                      <a:pt x="1257" y="2153"/>
                    </a:cubicBezTo>
                    <a:cubicBezTo>
                      <a:pt x="1286" y="2151"/>
                      <a:pt x="1315" y="2147"/>
                      <a:pt x="1344" y="2143"/>
                    </a:cubicBezTo>
                    <a:cubicBezTo>
                      <a:pt x="1346" y="2142"/>
                      <a:pt x="1349" y="2142"/>
                      <a:pt x="1351" y="2142"/>
                    </a:cubicBezTo>
                    <a:cubicBezTo>
                      <a:pt x="1368" y="2142"/>
                      <a:pt x="1385" y="2152"/>
                      <a:pt x="1392" y="2169"/>
                    </a:cubicBezTo>
                    <a:cubicBezTo>
                      <a:pt x="1456" y="2314"/>
                      <a:pt x="1456" y="2314"/>
                      <a:pt x="1456" y="2314"/>
                    </a:cubicBezTo>
                    <a:cubicBezTo>
                      <a:pt x="1465" y="2335"/>
                      <a:pt x="1486" y="2348"/>
                      <a:pt x="1507" y="2348"/>
                    </a:cubicBezTo>
                    <a:cubicBezTo>
                      <a:pt x="1507" y="2348"/>
                      <a:pt x="1507" y="2348"/>
                      <a:pt x="1507" y="2348"/>
                    </a:cubicBezTo>
                    <a:cubicBezTo>
                      <a:pt x="1514" y="2348"/>
                      <a:pt x="1521" y="2347"/>
                      <a:pt x="1528" y="2344"/>
                    </a:cubicBezTo>
                    <a:cubicBezTo>
                      <a:pt x="1731" y="2264"/>
                      <a:pt x="1731" y="2264"/>
                      <a:pt x="1731" y="2264"/>
                    </a:cubicBezTo>
                    <a:cubicBezTo>
                      <a:pt x="1753" y="2255"/>
                      <a:pt x="1767" y="2234"/>
                      <a:pt x="1767" y="2212"/>
                    </a:cubicBezTo>
                    <a:cubicBezTo>
                      <a:pt x="1767" y="2206"/>
                      <a:pt x="1766" y="2200"/>
                      <a:pt x="1764" y="2194"/>
                    </a:cubicBezTo>
                    <a:cubicBezTo>
                      <a:pt x="1712" y="2045"/>
                      <a:pt x="1712" y="2045"/>
                      <a:pt x="1712" y="2045"/>
                    </a:cubicBezTo>
                    <a:cubicBezTo>
                      <a:pt x="1711" y="2041"/>
                      <a:pt x="1710" y="2036"/>
                      <a:pt x="1710" y="2031"/>
                    </a:cubicBezTo>
                    <a:cubicBezTo>
                      <a:pt x="1710" y="2016"/>
                      <a:pt x="1717" y="2002"/>
                      <a:pt x="1730" y="1994"/>
                    </a:cubicBezTo>
                    <a:cubicBezTo>
                      <a:pt x="1764" y="1971"/>
                      <a:pt x="1796" y="1947"/>
                      <a:pt x="1827" y="1921"/>
                    </a:cubicBezTo>
                    <a:cubicBezTo>
                      <a:pt x="1836" y="1914"/>
                      <a:pt x="1846" y="1910"/>
                      <a:pt x="1856" y="1910"/>
                    </a:cubicBezTo>
                    <a:cubicBezTo>
                      <a:pt x="1865" y="1910"/>
                      <a:pt x="1874" y="1913"/>
                      <a:pt x="1881" y="1918"/>
                    </a:cubicBezTo>
                    <a:cubicBezTo>
                      <a:pt x="2010" y="2005"/>
                      <a:pt x="2010" y="2005"/>
                      <a:pt x="2010" y="2005"/>
                    </a:cubicBezTo>
                    <a:cubicBezTo>
                      <a:pt x="2019" y="2012"/>
                      <a:pt x="2030" y="2015"/>
                      <a:pt x="2041" y="2015"/>
                    </a:cubicBezTo>
                    <a:cubicBezTo>
                      <a:pt x="2041" y="2015"/>
                      <a:pt x="2041" y="2015"/>
                      <a:pt x="2041" y="2015"/>
                    </a:cubicBezTo>
                    <a:cubicBezTo>
                      <a:pt x="2058" y="2015"/>
                      <a:pt x="2075" y="2007"/>
                      <a:pt x="2086" y="1992"/>
                    </a:cubicBezTo>
                    <a:cubicBezTo>
                      <a:pt x="2216" y="1817"/>
                      <a:pt x="2216" y="1817"/>
                      <a:pt x="2216" y="1817"/>
                    </a:cubicBezTo>
                    <a:cubicBezTo>
                      <a:pt x="2224" y="1807"/>
                      <a:pt x="2227" y="1795"/>
                      <a:pt x="2227" y="1783"/>
                    </a:cubicBezTo>
                    <a:cubicBezTo>
                      <a:pt x="2227" y="1767"/>
                      <a:pt x="2220" y="1751"/>
                      <a:pt x="2206" y="1740"/>
                    </a:cubicBezTo>
                    <a:cubicBezTo>
                      <a:pt x="2091" y="1646"/>
                      <a:pt x="2091" y="1646"/>
                      <a:pt x="2091" y="1646"/>
                    </a:cubicBezTo>
                    <a:cubicBezTo>
                      <a:pt x="2080" y="1638"/>
                      <a:pt x="2074" y="1625"/>
                      <a:pt x="2074" y="1612"/>
                    </a:cubicBezTo>
                    <a:cubicBezTo>
                      <a:pt x="2074" y="1605"/>
                      <a:pt x="2076" y="1598"/>
                      <a:pt x="2079" y="1592"/>
                    </a:cubicBezTo>
                    <a:cubicBezTo>
                      <a:pt x="2087" y="1575"/>
                      <a:pt x="2094" y="1559"/>
                      <a:pt x="2101" y="1542"/>
                    </a:cubicBezTo>
                    <a:cubicBezTo>
                      <a:pt x="2109" y="1525"/>
                      <a:pt x="2125" y="1514"/>
                      <a:pt x="2143" y="1514"/>
                    </a:cubicBezTo>
                    <a:cubicBezTo>
                      <a:pt x="2144" y="1514"/>
                      <a:pt x="2146" y="1514"/>
                      <a:pt x="2148" y="1514"/>
                    </a:cubicBezTo>
                    <a:cubicBezTo>
                      <a:pt x="2297" y="1531"/>
                      <a:pt x="2297" y="1531"/>
                      <a:pt x="2297" y="1531"/>
                    </a:cubicBezTo>
                    <a:cubicBezTo>
                      <a:pt x="2299" y="1531"/>
                      <a:pt x="2301" y="1531"/>
                      <a:pt x="2303" y="1531"/>
                    </a:cubicBezTo>
                    <a:cubicBezTo>
                      <a:pt x="2331" y="1531"/>
                      <a:pt x="2354" y="1512"/>
                      <a:pt x="2358" y="1484"/>
                    </a:cubicBezTo>
                    <a:cubicBezTo>
                      <a:pt x="2392" y="1268"/>
                      <a:pt x="2392" y="1268"/>
                      <a:pt x="2392" y="1268"/>
                    </a:cubicBezTo>
                    <a:cubicBezTo>
                      <a:pt x="2392" y="1265"/>
                      <a:pt x="2392" y="1262"/>
                      <a:pt x="2392" y="1259"/>
                    </a:cubicBezTo>
                    <a:cubicBezTo>
                      <a:pt x="2392" y="1233"/>
                      <a:pt x="2374" y="1210"/>
                      <a:pt x="2347" y="1205"/>
                    </a:cubicBezTo>
                    <a:cubicBezTo>
                      <a:pt x="2206" y="1177"/>
                      <a:pt x="2206" y="1177"/>
                      <a:pt x="2206" y="1177"/>
                    </a:cubicBezTo>
                    <a:cubicBezTo>
                      <a:pt x="2186" y="1173"/>
                      <a:pt x="2172" y="1156"/>
                      <a:pt x="2171" y="1135"/>
                    </a:cubicBezTo>
                    <a:cubicBezTo>
                      <a:pt x="2169" y="1102"/>
                      <a:pt x="2165" y="1069"/>
                      <a:pt x="2160" y="1037"/>
                    </a:cubicBezTo>
                    <a:cubicBezTo>
                      <a:pt x="2160" y="1034"/>
                      <a:pt x="2160" y="1032"/>
                      <a:pt x="2160" y="1030"/>
                    </a:cubicBezTo>
                    <a:cubicBezTo>
                      <a:pt x="2160" y="1012"/>
                      <a:pt x="2170" y="996"/>
                      <a:pt x="2186" y="989"/>
                    </a:cubicBezTo>
                    <a:cubicBezTo>
                      <a:pt x="2314" y="933"/>
                      <a:pt x="2314" y="933"/>
                      <a:pt x="2314" y="933"/>
                    </a:cubicBezTo>
                    <a:cubicBezTo>
                      <a:pt x="2335" y="924"/>
                      <a:pt x="2347" y="903"/>
                      <a:pt x="2347" y="882"/>
                    </a:cubicBezTo>
                    <a:cubicBezTo>
                      <a:pt x="2347" y="875"/>
                      <a:pt x="2346" y="868"/>
                      <a:pt x="2343" y="861"/>
                    </a:cubicBezTo>
                    <a:cubicBezTo>
                      <a:pt x="2263" y="658"/>
                      <a:pt x="2263" y="658"/>
                      <a:pt x="2263" y="658"/>
                    </a:cubicBezTo>
                    <a:cubicBezTo>
                      <a:pt x="2255" y="636"/>
                      <a:pt x="2234" y="622"/>
                      <a:pt x="2211" y="622"/>
                    </a:cubicBezTo>
                    <a:cubicBezTo>
                      <a:pt x="2211" y="622"/>
                      <a:pt x="2211" y="622"/>
                      <a:pt x="2211" y="622"/>
                    </a:cubicBezTo>
                    <a:cubicBezTo>
                      <a:pt x="2205" y="622"/>
                      <a:pt x="2199" y="623"/>
                      <a:pt x="2193" y="625"/>
                    </a:cubicBezTo>
                    <a:cubicBezTo>
                      <a:pt x="2066" y="669"/>
                      <a:pt x="2066" y="669"/>
                      <a:pt x="2066" y="669"/>
                    </a:cubicBezTo>
                    <a:cubicBezTo>
                      <a:pt x="2061" y="671"/>
                      <a:pt x="2056" y="672"/>
                      <a:pt x="2051" y="672"/>
                    </a:cubicBezTo>
                    <a:cubicBezTo>
                      <a:pt x="2037" y="672"/>
                      <a:pt x="2022" y="664"/>
                      <a:pt x="2014" y="651"/>
                    </a:cubicBezTo>
                    <a:cubicBezTo>
                      <a:pt x="1990" y="613"/>
                      <a:pt x="1962" y="577"/>
                      <a:pt x="1933" y="543"/>
                    </a:cubicBezTo>
                    <a:cubicBezTo>
                      <a:pt x="1926" y="535"/>
                      <a:pt x="1922" y="525"/>
                      <a:pt x="1922" y="514"/>
                    </a:cubicBezTo>
                    <a:cubicBezTo>
                      <a:pt x="1922" y="506"/>
                      <a:pt x="1925" y="497"/>
                      <a:pt x="1930" y="489"/>
                    </a:cubicBezTo>
                    <a:cubicBezTo>
                      <a:pt x="2005" y="379"/>
                      <a:pt x="2005" y="379"/>
                      <a:pt x="2005" y="379"/>
                    </a:cubicBezTo>
                    <a:cubicBezTo>
                      <a:pt x="2011" y="370"/>
                      <a:pt x="2014" y="359"/>
                      <a:pt x="2014" y="348"/>
                    </a:cubicBezTo>
                    <a:cubicBezTo>
                      <a:pt x="2014" y="331"/>
                      <a:pt x="2006" y="314"/>
                      <a:pt x="1992" y="303"/>
                    </a:cubicBezTo>
                    <a:cubicBezTo>
                      <a:pt x="1816" y="173"/>
                      <a:pt x="1816" y="173"/>
                      <a:pt x="1816" y="173"/>
                    </a:cubicBezTo>
                    <a:cubicBezTo>
                      <a:pt x="1806" y="165"/>
                      <a:pt x="1794" y="162"/>
                      <a:pt x="1783" y="162"/>
                    </a:cubicBezTo>
                    <a:cubicBezTo>
                      <a:pt x="1783" y="162"/>
                      <a:pt x="1783" y="162"/>
                      <a:pt x="1783" y="162"/>
                    </a:cubicBezTo>
                    <a:cubicBezTo>
                      <a:pt x="1766" y="162"/>
                      <a:pt x="1750" y="169"/>
                      <a:pt x="1739" y="183"/>
                    </a:cubicBezTo>
                    <a:cubicBezTo>
                      <a:pt x="1658" y="283"/>
                      <a:pt x="1658" y="283"/>
                      <a:pt x="1658" y="283"/>
                    </a:cubicBezTo>
                    <a:cubicBezTo>
                      <a:pt x="1649" y="294"/>
                      <a:pt x="1636" y="300"/>
                      <a:pt x="1623" y="300"/>
                    </a:cubicBezTo>
                    <a:cubicBezTo>
                      <a:pt x="1617" y="300"/>
                      <a:pt x="1611" y="299"/>
                      <a:pt x="1605" y="296"/>
                    </a:cubicBezTo>
                    <a:cubicBezTo>
                      <a:pt x="1585" y="287"/>
                      <a:pt x="1565" y="278"/>
                      <a:pt x="1544" y="270"/>
                    </a:cubicBezTo>
                    <a:cubicBezTo>
                      <a:pt x="1527" y="264"/>
                      <a:pt x="1515" y="247"/>
                      <a:pt x="1515" y="229"/>
                    </a:cubicBezTo>
                    <a:cubicBezTo>
                      <a:pt x="1515" y="227"/>
                      <a:pt x="1515" y="226"/>
                      <a:pt x="1516" y="224"/>
                    </a:cubicBezTo>
                    <a:cubicBezTo>
                      <a:pt x="1516" y="224"/>
                      <a:pt x="1516" y="224"/>
                      <a:pt x="1516" y="224"/>
                    </a:cubicBezTo>
                    <a:cubicBezTo>
                      <a:pt x="1530" y="95"/>
                      <a:pt x="1530" y="95"/>
                      <a:pt x="1530" y="95"/>
                    </a:cubicBezTo>
                    <a:cubicBezTo>
                      <a:pt x="1530" y="93"/>
                      <a:pt x="1530" y="91"/>
                      <a:pt x="1530" y="89"/>
                    </a:cubicBezTo>
                    <a:cubicBezTo>
                      <a:pt x="1530" y="62"/>
                      <a:pt x="1510" y="38"/>
                      <a:pt x="1483" y="34"/>
                    </a:cubicBezTo>
                    <a:cubicBezTo>
                      <a:pt x="1267" y="1"/>
                      <a:pt x="1267" y="1"/>
                      <a:pt x="1267" y="1"/>
                    </a:cubicBezTo>
                    <a:cubicBezTo>
                      <a:pt x="1264" y="0"/>
                      <a:pt x="1261" y="0"/>
                      <a:pt x="1258" y="0"/>
                    </a:cubicBezTo>
                  </a:path>
                </a:pathLst>
              </a:custGeom>
              <a:solidFill>
                <a:srgbClr val="B5C4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364" y="6082734"/>
              <a:ext cx="2125618" cy="585032"/>
            </a:xfrm>
            <a:prstGeom prst="rect">
              <a:avLst/>
            </a:prstGeom>
          </p:spPr>
        </p:pic>
        <p:sp>
          <p:nvSpPr>
            <p:cNvPr id="71" name="Parallelogram 11"/>
            <p:cNvSpPr/>
            <p:nvPr userDrawn="1"/>
          </p:nvSpPr>
          <p:spPr>
            <a:xfrm rot="16200000">
              <a:off x="10578353" y="1375912"/>
              <a:ext cx="2993366" cy="241541"/>
            </a:xfrm>
            <a:custGeom>
              <a:avLst/>
              <a:gdLst>
                <a:gd name="connsiteX0" fmla="*/ 0 w 2839570"/>
                <a:gd name="connsiteY0" fmla="*/ 586739 h 586739"/>
                <a:gd name="connsiteX1" fmla="*/ 101864 w 2839570"/>
                <a:gd name="connsiteY1" fmla="*/ 0 h 586739"/>
                <a:gd name="connsiteX2" fmla="*/ 2839570 w 2839570"/>
                <a:gd name="connsiteY2" fmla="*/ 0 h 586739"/>
                <a:gd name="connsiteX3" fmla="*/ 2737706 w 2839570"/>
                <a:gd name="connsiteY3" fmla="*/ 586739 h 586739"/>
                <a:gd name="connsiteX4" fmla="*/ 0 w 2839570"/>
                <a:gd name="connsiteY4" fmla="*/ 586739 h 586739"/>
                <a:gd name="connsiteX0" fmla="*/ 0 w 2737706"/>
                <a:gd name="connsiteY0" fmla="*/ 586739 h 586739"/>
                <a:gd name="connsiteX1" fmla="*/ 101864 w 2737706"/>
                <a:gd name="connsiteY1" fmla="*/ 0 h 586739"/>
                <a:gd name="connsiteX2" fmla="*/ 2734795 w 2737706"/>
                <a:gd name="connsiteY2" fmla="*/ 19050 h 586739"/>
                <a:gd name="connsiteX3" fmla="*/ 2737706 w 2737706"/>
                <a:gd name="connsiteY3" fmla="*/ 586739 h 586739"/>
                <a:gd name="connsiteX4" fmla="*/ 0 w 2737706"/>
                <a:gd name="connsiteY4" fmla="*/ 586739 h 586739"/>
                <a:gd name="connsiteX0" fmla="*/ 0 w 2737706"/>
                <a:gd name="connsiteY0" fmla="*/ 586739 h 586739"/>
                <a:gd name="connsiteX1" fmla="*/ 101864 w 2737706"/>
                <a:gd name="connsiteY1" fmla="*/ 0 h 586739"/>
                <a:gd name="connsiteX2" fmla="*/ 2734795 w 2737706"/>
                <a:gd name="connsiteY2" fmla="*/ 0 h 586739"/>
                <a:gd name="connsiteX3" fmla="*/ 2737706 w 2737706"/>
                <a:gd name="connsiteY3" fmla="*/ 586739 h 586739"/>
                <a:gd name="connsiteX4" fmla="*/ 0 w 2737706"/>
                <a:gd name="connsiteY4" fmla="*/ 586739 h 586739"/>
                <a:gd name="connsiteX0" fmla="*/ 0 w 2737706"/>
                <a:gd name="connsiteY0" fmla="*/ 586739 h 586739"/>
                <a:gd name="connsiteX1" fmla="*/ 120914 w 2737706"/>
                <a:gd name="connsiteY1" fmla="*/ 0 h 586739"/>
                <a:gd name="connsiteX2" fmla="*/ 2734795 w 2737706"/>
                <a:gd name="connsiteY2" fmla="*/ 0 h 586739"/>
                <a:gd name="connsiteX3" fmla="*/ 2737706 w 2737706"/>
                <a:gd name="connsiteY3" fmla="*/ 586739 h 586739"/>
                <a:gd name="connsiteX4" fmla="*/ 0 w 2737706"/>
                <a:gd name="connsiteY4" fmla="*/ 586739 h 586739"/>
                <a:gd name="connsiteX0" fmla="*/ 0 w 2737706"/>
                <a:gd name="connsiteY0" fmla="*/ 586739 h 586739"/>
                <a:gd name="connsiteX1" fmla="*/ 151674 w 2737706"/>
                <a:gd name="connsiteY1" fmla="*/ 9525 h 586739"/>
                <a:gd name="connsiteX2" fmla="*/ 2734795 w 2737706"/>
                <a:gd name="connsiteY2" fmla="*/ 0 h 586739"/>
                <a:gd name="connsiteX3" fmla="*/ 2737706 w 2737706"/>
                <a:gd name="connsiteY3" fmla="*/ 586739 h 586739"/>
                <a:gd name="connsiteX4" fmla="*/ 0 w 2737706"/>
                <a:gd name="connsiteY4" fmla="*/ 586739 h 586739"/>
                <a:gd name="connsiteX0" fmla="*/ 0 w 2737706"/>
                <a:gd name="connsiteY0" fmla="*/ 586739 h 586739"/>
                <a:gd name="connsiteX1" fmla="*/ 151674 w 2737706"/>
                <a:gd name="connsiteY1" fmla="*/ 0 h 586739"/>
                <a:gd name="connsiteX2" fmla="*/ 2734795 w 2737706"/>
                <a:gd name="connsiteY2" fmla="*/ 0 h 586739"/>
                <a:gd name="connsiteX3" fmla="*/ 2737706 w 2737706"/>
                <a:gd name="connsiteY3" fmla="*/ 586739 h 586739"/>
                <a:gd name="connsiteX4" fmla="*/ 0 w 2737706"/>
                <a:gd name="connsiteY4" fmla="*/ 586739 h 58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706" h="586739">
                  <a:moveTo>
                    <a:pt x="0" y="586739"/>
                  </a:moveTo>
                  <a:lnTo>
                    <a:pt x="151674" y="0"/>
                  </a:lnTo>
                  <a:lnTo>
                    <a:pt x="2734795" y="0"/>
                  </a:lnTo>
                  <a:cubicBezTo>
                    <a:pt x="2735765" y="189230"/>
                    <a:pt x="2736736" y="397509"/>
                    <a:pt x="2737706" y="586739"/>
                  </a:cubicBezTo>
                  <a:lnTo>
                    <a:pt x="0" y="586739"/>
                  </a:lnTo>
                  <a:close/>
                </a:path>
              </a:pathLst>
            </a:custGeom>
            <a:solidFill>
              <a:srgbClr val="004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a:latin typeface="HelveticaNeueLT Com 45 Lt" panose="020B04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latin typeface="HelveticaNeueLT Com 45 Lt" panose="020B0403020202020204" pitchFamily="34" charset="0"/>
                </a:rPr>
                <a:t> Confidential -  One-on-One Use Only</a:t>
              </a:r>
            </a:p>
            <a:p>
              <a:pPr algn="ctr"/>
              <a:endParaRPr lang="en-US" sz="1200"/>
            </a:p>
          </p:txBody>
        </p:sp>
      </p:grpSp>
      <p:sp>
        <p:nvSpPr>
          <p:cNvPr id="84" name="Rectangle 17"/>
          <p:cNvSpPr/>
          <p:nvPr userDrawn="1"/>
        </p:nvSpPr>
        <p:spPr>
          <a:xfrm>
            <a:off x="11225366" y="0"/>
            <a:ext cx="615950" cy="615950"/>
          </a:xfrm>
          <a:custGeom>
            <a:avLst/>
            <a:gdLst>
              <a:gd name="connsiteX0" fmla="*/ 0 w 615950"/>
              <a:gd name="connsiteY0" fmla="*/ 0 h 615950"/>
              <a:gd name="connsiteX1" fmla="*/ 615950 w 615950"/>
              <a:gd name="connsiteY1" fmla="*/ 0 h 615950"/>
              <a:gd name="connsiteX2" fmla="*/ 615950 w 615950"/>
              <a:gd name="connsiteY2" fmla="*/ 615950 h 615950"/>
              <a:gd name="connsiteX3" fmla="*/ 0 w 615950"/>
              <a:gd name="connsiteY3" fmla="*/ 615950 h 615950"/>
              <a:gd name="connsiteX4" fmla="*/ 0 w 615950"/>
              <a:gd name="connsiteY4" fmla="*/ 0 h 615950"/>
              <a:gd name="connsiteX0" fmla="*/ 114300 w 730250"/>
              <a:gd name="connsiteY0" fmla="*/ 0 h 615950"/>
              <a:gd name="connsiteX1" fmla="*/ 730250 w 730250"/>
              <a:gd name="connsiteY1" fmla="*/ 0 h 615950"/>
              <a:gd name="connsiteX2" fmla="*/ 730250 w 730250"/>
              <a:gd name="connsiteY2" fmla="*/ 615950 h 615950"/>
              <a:gd name="connsiteX3" fmla="*/ 0 w 730250"/>
              <a:gd name="connsiteY3" fmla="*/ 615950 h 615950"/>
              <a:gd name="connsiteX4" fmla="*/ 114300 w 730250"/>
              <a:gd name="connsiteY4" fmla="*/ 0 h 615950"/>
              <a:gd name="connsiteX0" fmla="*/ 0 w 615950"/>
              <a:gd name="connsiteY0" fmla="*/ 0 h 615950"/>
              <a:gd name="connsiteX1" fmla="*/ 615950 w 615950"/>
              <a:gd name="connsiteY1" fmla="*/ 0 h 615950"/>
              <a:gd name="connsiteX2" fmla="*/ 615950 w 615950"/>
              <a:gd name="connsiteY2" fmla="*/ 615950 h 615950"/>
              <a:gd name="connsiteX3" fmla="*/ 0 w 615950"/>
              <a:gd name="connsiteY3" fmla="*/ 615950 h 615950"/>
              <a:gd name="connsiteX4" fmla="*/ 0 w 615950"/>
              <a:gd name="connsiteY4" fmla="*/ 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950" h="615950">
                <a:moveTo>
                  <a:pt x="0" y="0"/>
                </a:moveTo>
                <a:lnTo>
                  <a:pt x="615950" y="0"/>
                </a:lnTo>
                <a:lnTo>
                  <a:pt x="615950" y="615950"/>
                </a:lnTo>
                <a:lnTo>
                  <a:pt x="0" y="615950"/>
                </a:lnTo>
                <a:lnTo>
                  <a:pt x="0" y="0"/>
                </a:lnTo>
                <a:close/>
              </a:path>
            </a:pathLst>
          </a:custGeom>
          <a:solidFill>
            <a:srgbClr val="39A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11252506" y="154285"/>
            <a:ext cx="561669" cy="307777"/>
          </a:xfrm>
          <a:prstGeom prst="rect">
            <a:avLst/>
          </a:prstGeom>
          <a:noFill/>
        </p:spPr>
        <p:txBody>
          <a:bodyPr wrap="square" rtlCol="0">
            <a:spAutoFit/>
          </a:bodyPr>
          <a:lstStyle/>
          <a:p>
            <a:pPr algn="ctr"/>
            <a:fld id="{1038C8B7-81A3-46AF-9985-6A587D683E48}" type="slidenum">
              <a:rPr lang="en-US" sz="1400" b="1" smtClean="0">
                <a:solidFill>
                  <a:schemeClr val="bg1"/>
                </a:solidFill>
                <a:latin typeface="HelveticaNeueLT Com 45 Lt" panose="020B0403020202020204" pitchFamily="34" charset="0"/>
              </a:rPr>
              <a:t>‹#›</a:t>
            </a:fld>
            <a:endParaRPr lang="en-US" sz="1400" b="1">
              <a:solidFill>
                <a:schemeClr val="bg1"/>
              </a:solidFill>
              <a:latin typeface="HelveticaNeueLT Com 45 Lt" panose="020B0403020202020204" pitchFamily="34" charset="0"/>
            </a:endParaRPr>
          </a:p>
        </p:txBody>
      </p:sp>
    </p:spTree>
    <p:extLst>
      <p:ext uri="{BB962C8B-B14F-4D97-AF65-F5344CB8AC3E}">
        <p14:creationId xmlns:p14="http://schemas.microsoft.com/office/powerpoint/2010/main" val="40460897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80E33BCB-1632-C11C-E2B5-1EA841438920}"/>
              </a:ext>
            </a:extLst>
          </p:cNvPr>
          <p:cNvSpPr/>
          <p:nvPr userDrawn="1"/>
        </p:nvSpPr>
        <p:spPr>
          <a:xfrm>
            <a:off x="-6942" y="-13063"/>
            <a:ext cx="10853928" cy="6885432"/>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sz="1100" dirty="0">
              <a:solidFill>
                <a:srgbClr val="604D3B"/>
              </a:solidFill>
              <a:latin typeface="DM Sans" pitchFamily="2" charset="0"/>
            </a:endParaRPr>
          </a:p>
        </p:txBody>
      </p:sp>
      <p:sp>
        <p:nvSpPr>
          <p:cNvPr id="2" name="Holder 2"/>
          <p:cNvSpPr>
            <a:spLocks noGrp="1"/>
          </p:cNvSpPr>
          <p:nvPr>
            <p:ph type="title" hasCustomPrompt="1"/>
          </p:nvPr>
        </p:nvSpPr>
        <p:spPr>
          <a:xfrm>
            <a:off x="822960" y="877576"/>
            <a:ext cx="7482840" cy="430887"/>
          </a:xfrm>
        </p:spPr>
        <p:txBody>
          <a:bodyPr lIns="0" tIns="0" rIns="0" bIns="0"/>
          <a:lstStyle>
            <a:lvl1pPr>
              <a:defRPr sz="2800" b="1" i="0">
                <a:solidFill>
                  <a:schemeClr val="bg1"/>
                </a:solidFill>
                <a:latin typeface="DM Sans" pitchFamily="2" charset="0"/>
                <a:cs typeface="DM Sans" pitchFamily="2" charset="0"/>
              </a:defRPr>
            </a:lvl1pPr>
          </a:lstStyle>
          <a:p>
            <a:r>
              <a:rPr lang="en-US" dirty="0"/>
              <a:t>Important Disclosures</a:t>
            </a:r>
            <a:endParaRPr dirty="0"/>
          </a:p>
        </p:txBody>
      </p:sp>
      <p:pic>
        <p:nvPicPr>
          <p:cNvPr id="11" name="Picture 10" descr="Shape&#10;&#10;Description automatically generated with low confidence">
            <a:extLst>
              <a:ext uri="{FF2B5EF4-FFF2-40B4-BE49-F238E27FC236}">
                <a16:creationId xmlns:a16="http://schemas.microsoft.com/office/drawing/2014/main" id="{4FA5D6DA-E015-3352-D11A-EA0A1C9ECB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17" name="Text Placeholder 16">
            <a:extLst>
              <a:ext uri="{FF2B5EF4-FFF2-40B4-BE49-F238E27FC236}">
                <a16:creationId xmlns:a16="http://schemas.microsoft.com/office/drawing/2014/main" id="{A5DB5F91-FD23-4093-3088-16F01CAC6582}"/>
              </a:ext>
            </a:extLst>
          </p:cNvPr>
          <p:cNvSpPr>
            <a:spLocks noGrp="1"/>
          </p:cNvSpPr>
          <p:nvPr>
            <p:ph type="body" sz="quarter" idx="10" hasCustomPrompt="1"/>
          </p:nvPr>
        </p:nvSpPr>
        <p:spPr>
          <a:xfrm>
            <a:off x="822960" y="1600199"/>
            <a:ext cx="9448800" cy="4937781"/>
          </a:xfrm>
        </p:spPr>
        <p:txBody>
          <a:bodyPr/>
          <a:lstStyle>
            <a:lvl1pPr>
              <a:defRPr sz="1100">
                <a:solidFill>
                  <a:schemeClr val="bg1"/>
                </a:solidFill>
                <a:latin typeface="DM Sans" pitchFamily="2" charset="0"/>
              </a:defRPr>
            </a:lvl1pPr>
            <a:lvl2pPr>
              <a:defRPr sz="1100">
                <a:solidFill>
                  <a:schemeClr val="bg1"/>
                </a:solidFill>
                <a:latin typeface="DM Sans" pitchFamily="2" charset="0"/>
              </a:defRPr>
            </a:lvl2pPr>
            <a:lvl3pPr>
              <a:defRPr sz="1100">
                <a:solidFill>
                  <a:schemeClr val="bg1"/>
                </a:solidFill>
                <a:latin typeface="DM Sans" pitchFamily="2" charset="0"/>
              </a:defRPr>
            </a:lvl3pPr>
            <a:lvl4pPr>
              <a:defRPr sz="1100">
                <a:solidFill>
                  <a:schemeClr val="bg1"/>
                </a:solidFill>
                <a:latin typeface="DM Sans" pitchFamily="2" charset="0"/>
              </a:defRPr>
            </a:lvl4pPr>
            <a:lvl5pPr>
              <a:defRPr sz="1100">
                <a:solidFill>
                  <a:schemeClr val="bg1"/>
                </a:solidFill>
                <a:latin typeface="DM Sans" pitchFamily="2" charset="0"/>
              </a:defRPr>
            </a:lvl5pPr>
          </a:lstStyle>
          <a:p>
            <a:pPr lvl="0"/>
            <a:r>
              <a:rPr lang="en-US" dirty="0"/>
              <a:t>Click to </a:t>
            </a:r>
            <a:r>
              <a:rPr lang="en-US" dirty="0" err="1"/>
              <a:t>edifgft</a:t>
            </a:r>
            <a:r>
              <a:rPr lang="en-US" dirty="0"/>
              <a: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KY" dirty="0"/>
          </a:p>
        </p:txBody>
      </p:sp>
    </p:spTree>
    <p:extLst>
      <p:ext uri="{BB962C8B-B14F-4D97-AF65-F5344CB8AC3E}">
        <p14:creationId xmlns:p14="http://schemas.microsoft.com/office/powerpoint/2010/main" val="383462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92BBDE6-3E6C-97B2-8AC7-12BE15D615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7" y="-6753"/>
            <a:ext cx="10859430" cy="6867144"/>
          </a:xfrm>
          <a:prstGeom prst="rect">
            <a:avLst/>
          </a:prstGeom>
        </p:spPr>
      </p:pic>
      <p:sp>
        <p:nvSpPr>
          <p:cNvPr id="6" name="object 2">
            <a:extLst>
              <a:ext uri="{FF2B5EF4-FFF2-40B4-BE49-F238E27FC236}">
                <a16:creationId xmlns:a16="http://schemas.microsoft.com/office/drawing/2014/main" id="{F0839D27-DCA1-6159-ADFA-8E71D8BD8162}"/>
              </a:ext>
            </a:extLst>
          </p:cNvPr>
          <p:cNvSpPr/>
          <p:nvPr userDrawn="1"/>
        </p:nvSpPr>
        <p:spPr>
          <a:xfrm>
            <a:off x="-10887" y="5345"/>
            <a:ext cx="10853928" cy="6867144"/>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chemeClr val="tx1">
              <a:alpha val="50000"/>
            </a:schemeClr>
          </a:solidFill>
        </p:spPr>
        <p:txBody>
          <a:bodyPr wrap="square" lIns="0" tIns="0" rIns="0" bIns="0" rtlCol="0"/>
          <a:lstStyle/>
          <a:p>
            <a:endParaRPr dirty="0"/>
          </a:p>
        </p:txBody>
      </p:sp>
      <p:sp>
        <p:nvSpPr>
          <p:cNvPr id="2" name="Holder 2"/>
          <p:cNvSpPr>
            <a:spLocks noGrp="1"/>
          </p:cNvSpPr>
          <p:nvPr>
            <p:ph type="ctrTitle"/>
          </p:nvPr>
        </p:nvSpPr>
        <p:spPr>
          <a:xfrm>
            <a:off x="990600" y="3505200"/>
            <a:ext cx="6934200" cy="615553"/>
          </a:xfrm>
          <a:prstGeom prst="rect">
            <a:avLst/>
          </a:prstGeom>
        </p:spPr>
        <p:txBody>
          <a:bodyPr wrap="square" lIns="0" tIns="0" rIns="0" bIns="0">
            <a:spAutoFit/>
          </a:bodyPr>
          <a:lstStyle>
            <a:lvl1pPr>
              <a:defRPr sz="4000">
                <a:solidFill>
                  <a:schemeClr val="bg1"/>
                </a:solidFill>
                <a:latin typeface="DM Sans" pitchFamily="2" charset="0"/>
              </a:defRPr>
            </a:lvl1pPr>
          </a:lstStyle>
          <a:p>
            <a:endParaRPr dirty="0"/>
          </a:p>
        </p:txBody>
      </p:sp>
    </p:spTree>
    <p:extLst>
      <p:ext uri="{BB962C8B-B14F-4D97-AF65-F5344CB8AC3E}">
        <p14:creationId xmlns:p14="http://schemas.microsoft.com/office/powerpoint/2010/main" val="193811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8200" y="304800"/>
            <a:ext cx="9448800" cy="457200"/>
          </a:xfrm>
        </p:spPr>
        <p:txBody>
          <a:bodyPr lIns="0" tIns="0" rIns="0" bIns="0"/>
          <a:lstStyle>
            <a:lvl1pPr>
              <a:defRPr sz="2800" b="1" i="0">
                <a:solidFill>
                  <a:schemeClr val="tx1"/>
                </a:solidFill>
                <a:latin typeface="DM Sans" pitchFamily="2" charset="0"/>
                <a:cs typeface="DM Sans" pitchFamily="2" charset="0"/>
              </a:defRPr>
            </a:lvl1pPr>
          </a:lstStyle>
          <a:p>
            <a:endParaRPr dirty="0"/>
          </a:p>
        </p:txBody>
      </p:sp>
      <p:sp>
        <p:nvSpPr>
          <p:cNvPr id="8" name="Text Placeholder 7">
            <a:extLst>
              <a:ext uri="{FF2B5EF4-FFF2-40B4-BE49-F238E27FC236}">
                <a16:creationId xmlns:a16="http://schemas.microsoft.com/office/drawing/2014/main" id="{9322B6A7-3E0E-530A-2B58-8149D50CABB4}"/>
              </a:ext>
            </a:extLst>
          </p:cNvPr>
          <p:cNvSpPr>
            <a:spLocks noGrp="1"/>
          </p:cNvSpPr>
          <p:nvPr>
            <p:ph type="body" sz="quarter" idx="10"/>
          </p:nvPr>
        </p:nvSpPr>
        <p:spPr>
          <a:xfrm>
            <a:off x="838200" y="1143000"/>
            <a:ext cx="9525000" cy="1384995"/>
          </a:xfrm>
        </p:spPr>
        <p:txBody>
          <a:bodyPr/>
          <a:lstStyle>
            <a:lvl1pPr>
              <a:defRPr>
                <a:latin typeface="DM Sans" pitchFamily="2" charset="0"/>
              </a:defRPr>
            </a:lvl1pPr>
            <a:lvl2pPr>
              <a:defRPr>
                <a:latin typeface="DM Sans" pitchFamily="2" charset="0"/>
              </a:defRPr>
            </a:lvl2pPr>
            <a:lvl3pPr>
              <a:defRPr>
                <a:latin typeface="DM Sans" pitchFamily="2" charset="0"/>
              </a:defRPr>
            </a:lvl3pPr>
            <a:lvl4pPr>
              <a:defRPr>
                <a:latin typeface="DM Sans" pitchFamily="2" charset="0"/>
              </a:defRPr>
            </a:lvl4pPr>
            <a:lvl5pPr>
              <a:defRPr>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Y"/>
          </a:p>
        </p:txBody>
      </p:sp>
    </p:spTree>
    <p:extLst>
      <p:ext uri="{BB962C8B-B14F-4D97-AF65-F5344CB8AC3E}">
        <p14:creationId xmlns:p14="http://schemas.microsoft.com/office/powerpoint/2010/main" val="59925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60AA832-362E-96C3-3D42-BC8C2785C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7" y="-6753"/>
            <a:ext cx="10859430" cy="6867144"/>
          </a:xfrm>
          <a:prstGeom prst="rect">
            <a:avLst/>
          </a:prstGeom>
        </p:spPr>
      </p:pic>
      <p:sp>
        <p:nvSpPr>
          <p:cNvPr id="5" name="object 2">
            <a:extLst>
              <a:ext uri="{FF2B5EF4-FFF2-40B4-BE49-F238E27FC236}">
                <a16:creationId xmlns:a16="http://schemas.microsoft.com/office/drawing/2014/main" id="{103573B7-286F-AD28-7960-F59821B712A3}"/>
              </a:ext>
            </a:extLst>
          </p:cNvPr>
          <p:cNvSpPr/>
          <p:nvPr userDrawn="1"/>
        </p:nvSpPr>
        <p:spPr>
          <a:xfrm>
            <a:off x="-10887" y="5345"/>
            <a:ext cx="10853928" cy="6867144"/>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chemeClr val="tx1">
              <a:alpha val="50000"/>
            </a:schemeClr>
          </a:solidFill>
        </p:spPr>
        <p:txBody>
          <a:bodyPr wrap="square" lIns="0" tIns="0" rIns="0" bIns="0" rtlCol="0"/>
          <a:lstStyle/>
          <a:p>
            <a:endParaRPr dirty="0">
              <a:solidFill>
                <a:schemeClr val="bg1"/>
              </a:solidFill>
            </a:endParaRPr>
          </a:p>
        </p:txBody>
      </p:sp>
      <p:sp>
        <p:nvSpPr>
          <p:cNvPr id="10" name="Text Placeholder 9">
            <a:extLst>
              <a:ext uri="{FF2B5EF4-FFF2-40B4-BE49-F238E27FC236}">
                <a16:creationId xmlns:a16="http://schemas.microsoft.com/office/drawing/2014/main" id="{CE4D3722-7DEB-20D2-9E88-FDD292E0A910}"/>
              </a:ext>
            </a:extLst>
          </p:cNvPr>
          <p:cNvSpPr>
            <a:spLocks noGrp="1"/>
          </p:cNvSpPr>
          <p:nvPr>
            <p:ph type="body" sz="quarter" idx="10" hasCustomPrompt="1"/>
          </p:nvPr>
        </p:nvSpPr>
        <p:spPr>
          <a:xfrm>
            <a:off x="956310" y="2270132"/>
            <a:ext cx="10134600" cy="1107996"/>
          </a:xfrm>
        </p:spPr>
        <p:txBody>
          <a:bodyPr/>
          <a:lstStyle>
            <a:lvl1pPr>
              <a:defRPr sz="7200" b="1">
                <a:solidFill>
                  <a:schemeClr val="bg1"/>
                </a:solidFill>
                <a:latin typeface="DM Sans" pitchFamily="2" charset="0"/>
              </a:defRPr>
            </a:lvl1pPr>
            <a:lvl2pPr>
              <a:defRPr sz="7200"/>
            </a:lvl2pPr>
            <a:lvl3pPr>
              <a:defRPr sz="7200"/>
            </a:lvl3pPr>
            <a:lvl4pPr>
              <a:defRPr sz="7200"/>
            </a:lvl4pPr>
            <a:lvl5pPr>
              <a:defRPr sz="7200"/>
            </a:lvl5pPr>
          </a:lstStyle>
          <a:p>
            <a:pPr lvl="0"/>
            <a:r>
              <a:rPr lang="en-US" dirty="0"/>
              <a:t>Contact Us</a:t>
            </a:r>
            <a:endParaRPr lang="en-KY" dirty="0"/>
          </a:p>
        </p:txBody>
      </p:sp>
      <p:sp>
        <p:nvSpPr>
          <p:cNvPr id="13" name="Text Placeholder 12">
            <a:extLst>
              <a:ext uri="{FF2B5EF4-FFF2-40B4-BE49-F238E27FC236}">
                <a16:creationId xmlns:a16="http://schemas.microsoft.com/office/drawing/2014/main" id="{66A8D78C-3F74-ECEF-3AE6-C0E03CCA7C7D}"/>
              </a:ext>
            </a:extLst>
          </p:cNvPr>
          <p:cNvSpPr>
            <a:spLocks noGrp="1"/>
          </p:cNvSpPr>
          <p:nvPr>
            <p:ph type="body" sz="quarter" idx="11" hasCustomPrompt="1"/>
          </p:nvPr>
        </p:nvSpPr>
        <p:spPr>
          <a:xfrm>
            <a:off x="953498" y="3672090"/>
            <a:ext cx="9178925" cy="276999"/>
          </a:xfrm>
        </p:spPr>
        <p:txBody>
          <a:bodyPr/>
          <a:lstStyle>
            <a:lvl1pPr>
              <a:defRPr/>
            </a:lvl1pPr>
          </a:lstStyle>
          <a:p>
            <a:pPr marL="12700">
              <a:lnSpc>
                <a:spcPct val="100000"/>
              </a:lnSpc>
              <a:spcBef>
                <a:spcPts val="100"/>
              </a:spcBef>
            </a:pPr>
            <a:r>
              <a:rPr lang="en-US" sz="1800" dirty="0">
                <a:solidFill>
                  <a:srgbClr val="FFFFFF"/>
                </a:solidFill>
                <a:latin typeface="DM Sans" pitchFamily="2" charset="77"/>
                <a:cs typeface="Poppins-SemiBold"/>
              </a:rPr>
              <a:t>www.returnstacked</a:t>
            </a:r>
            <a:r>
              <a:rPr lang="en-US" sz="1800">
                <a:solidFill>
                  <a:srgbClr val="FFFFFF"/>
                </a:solidFill>
                <a:latin typeface="DM Sans" pitchFamily="2" charset="77"/>
                <a:cs typeface="Poppins-SemiBold"/>
              </a:rPr>
              <a:t>.com/contact</a:t>
            </a:r>
            <a:endParaRPr lang="en-US" sz="1800" dirty="0">
              <a:solidFill>
                <a:srgbClr val="FFFFFF"/>
              </a:solidFill>
              <a:latin typeface="DM Sans" pitchFamily="2" charset="77"/>
              <a:cs typeface="Poppins-SemiBold"/>
            </a:endParaRPr>
          </a:p>
        </p:txBody>
      </p:sp>
    </p:spTree>
    <p:extLst>
      <p:ext uri="{BB962C8B-B14F-4D97-AF65-F5344CB8AC3E}">
        <p14:creationId xmlns:p14="http://schemas.microsoft.com/office/powerpoint/2010/main" val="273903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26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452FF"/>
                </a:solidFill>
                <a:latin typeface="Poppins-SemiBold"/>
                <a:cs typeface="Poppins-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452FF"/>
                </a:solidFill>
                <a:latin typeface="Poppins-SemiBold"/>
                <a:cs typeface="Poppins-Semi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2" cstate="print"/>
          <a:stretch>
            <a:fillRect/>
          </a:stretch>
        </p:blipFill>
        <p:spPr>
          <a:xfrm>
            <a:off x="0" y="0"/>
            <a:ext cx="11149584" cy="6857999"/>
          </a:xfrm>
          <a:prstGeom prst="rect">
            <a:avLst/>
          </a:prstGeom>
        </p:spPr>
      </p:pic>
      <p:sp>
        <p:nvSpPr>
          <p:cNvPr id="2" name="Holder 2"/>
          <p:cNvSpPr>
            <a:spLocks noGrp="1"/>
          </p:cNvSpPr>
          <p:nvPr>
            <p:ph type="title"/>
          </p:nvPr>
        </p:nvSpPr>
        <p:spPr>
          <a:xfrm>
            <a:off x="896359" y="1061211"/>
            <a:ext cx="4526915" cy="452119"/>
          </a:xfrm>
          <a:prstGeom prst="rect">
            <a:avLst/>
          </a:prstGeom>
        </p:spPr>
        <p:txBody>
          <a:bodyPr wrap="square" lIns="0" tIns="0" rIns="0" bIns="0">
            <a:spAutoFit/>
          </a:bodyPr>
          <a:lstStyle>
            <a:lvl1pPr>
              <a:defRPr sz="2800" b="1" i="0">
                <a:solidFill>
                  <a:srgbClr val="3452FF"/>
                </a:solidFill>
                <a:latin typeface="Poppins-SemiBold"/>
                <a:cs typeface="Poppins-SemiBold"/>
              </a:defRPr>
            </a:lvl1pPr>
          </a:lstStyle>
          <a:p>
            <a:endParaRPr/>
          </a:p>
        </p:txBody>
      </p:sp>
      <p:sp>
        <p:nvSpPr>
          <p:cNvPr id="3" name="Holder 3"/>
          <p:cNvSpPr>
            <a:spLocks noGrp="1"/>
          </p:cNvSpPr>
          <p:nvPr>
            <p:ph type="body" idx="1"/>
          </p:nvPr>
        </p:nvSpPr>
        <p:spPr>
          <a:xfrm>
            <a:off x="817619" y="2791459"/>
            <a:ext cx="9156412" cy="37636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2">
            <a:extLst>
              <a:ext uri="{FF2B5EF4-FFF2-40B4-BE49-F238E27FC236}">
                <a16:creationId xmlns:a16="http://schemas.microsoft.com/office/drawing/2014/main" id="{5A8538D6-497F-FD7D-CE46-7E3C5D2654E0}"/>
              </a:ext>
            </a:extLst>
          </p:cNvPr>
          <p:cNvSpPr/>
          <p:nvPr userDrawn="1"/>
        </p:nvSpPr>
        <p:spPr>
          <a:xfrm>
            <a:off x="1009" y="3313"/>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F2F2F2"/>
          </a:solidFill>
        </p:spPr>
        <p:txBody>
          <a:bodyPr wrap="square" lIns="0" tIns="0" rIns="0" bIns="0" rtlCol="0"/>
          <a:lstStyle/>
          <a:p>
            <a:endParaRPr/>
          </a:p>
        </p:txBody>
      </p:sp>
      <p:pic>
        <p:nvPicPr>
          <p:cNvPr id="8" name="Picture 7" descr="Shape&#10;&#10;Description automatically generated with low confidence">
            <a:extLst>
              <a:ext uri="{FF2B5EF4-FFF2-40B4-BE49-F238E27FC236}">
                <a16:creationId xmlns:a16="http://schemas.microsoft.com/office/drawing/2014/main" id="{EC2B0187-7E63-791F-20B8-5A2D85F890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9" name="object 6">
            <a:extLst>
              <a:ext uri="{FF2B5EF4-FFF2-40B4-BE49-F238E27FC236}">
                <a16:creationId xmlns:a16="http://schemas.microsoft.com/office/drawing/2014/main" id="{CAA6922B-69FC-DC28-700F-6D88D2619F66}"/>
              </a:ext>
            </a:extLst>
          </p:cNvPr>
          <p:cNvSpPr txBox="1"/>
          <p:nvPr userDrawn="1"/>
        </p:nvSpPr>
        <p:spPr>
          <a:xfrm>
            <a:off x="11357603" y="1202284"/>
            <a:ext cx="304763" cy="5124087"/>
          </a:xfrm>
          <a:prstGeom prst="rect">
            <a:avLst/>
          </a:prstGeom>
        </p:spPr>
        <p:txBody>
          <a:bodyPr vert="vert270" wrap="square" lIns="0" tIns="17780" rIns="0" bIns="0" rtlCol="0">
            <a:spAutoFit/>
          </a:bodyPr>
          <a:lstStyle/>
          <a:p>
            <a:pPr marL="12700">
              <a:lnSpc>
                <a:spcPct val="114000"/>
              </a:lnSpc>
              <a:spcBef>
                <a:spcPts val="100"/>
              </a:spcBef>
            </a:pPr>
            <a:br>
              <a:rPr lang="en-US" sz="900" spc="20" dirty="0">
                <a:latin typeface="Montserrat" pitchFamily="2" charset="77"/>
                <a:cs typeface="Arial"/>
              </a:rPr>
            </a:br>
            <a:r>
              <a:rPr lang="en-US" sz="900" spc="20" dirty="0">
                <a:latin typeface="Montserrat" pitchFamily="2" charset="77"/>
                <a:cs typeface="Arial"/>
              </a:rPr>
              <a:t>Return Stacked® ETFs</a:t>
            </a:r>
            <a:endParaRPr lang="en-US" sz="900" b="1" i="0" spc="20" baseline="30000" dirty="0">
              <a:latin typeface="Montserrat" pitchFamily="2" charset="77"/>
              <a:cs typeface="Gill Sans MT"/>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1" r:id="rId6"/>
    <p:sldLayoutId id="2147483665" r:id="rId7"/>
    <p:sldLayoutId id="2147483664" r:id="rId8"/>
    <p:sldLayoutId id="2147483662" r:id="rId9"/>
    <p:sldLayoutId id="2147483673"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chart" Target="../charts/chart7.xml"/><Relationship Id="rId4" Type="http://schemas.openxmlformats.org/officeDocument/2006/relationships/hyperlink" Target="http://www.returnstackedetfs.com.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www.returnstackedetfs.com.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www.returnstackedetfs.com/rsst"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www.returnstackedetfs.com/rssy"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returnstacked.com/contact/" TargetMode="Externa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78C13D7-2046-69A2-43DE-02AB39819F39}"/>
              </a:ext>
            </a:extLst>
          </p:cNvPr>
          <p:cNvPicPr>
            <a:picLocks noChangeAspect="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val="0"/>
              </a:ext>
            </a:extLst>
          </a:blip>
          <a:srcRect t="5583" b="5330"/>
          <a:stretch/>
        </p:blipFill>
        <p:spPr>
          <a:xfrm>
            <a:off x="-76200" y="-76200"/>
            <a:ext cx="12344400" cy="7010400"/>
          </a:xfrm>
          <a:prstGeom prst="rect">
            <a:avLst/>
          </a:prstGeom>
        </p:spPr>
      </p:pic>
      <p:sp>
        <p:nvSpPr>
          <p:cNvPr id="2" name="object 2"/>
          <p:cNvSpPr/>
          <p:nvPr/>
        </p:nvSpPr>
        <p:spPr>
          <a:xfrm>
            <a:off x="-69273" y="-64889"/>
            <a:ext cx="12337473" cy="699909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chemeClr val="tx1">
              <a:alpha val="50000"/>
            </a:schemeClr>
          </a:solidFill>
        </p:spPr>
        <p:txBody>
          <a:bodyPr wrap="square" lIns="0" tIns="0" rIns="0" bIns="0" rtlCol="0"/>
          <a:lstStyle/>
          <a:p>
            <a:endParaRPr dirty="0"/>
          </a:p>
        </p:txBody>
      </p:sp>
      <p:sp>
        <p:nvSpPr>
          <p:cNvPr id="4" name="object 4"/>
          <p:cNvSpPr txBox="1"/>
          <p:nvPr/>
        </p:nvSpPr>
        <p:spPr>
          <a:xfrm>
            <a:off x="990600" y="3352800"/>
            <a:ext cx="8534400" cy="536044"/>
          </a:xfrm>
          <a:prstGeom prst="rect">
            <a:avLst/>
          </a:prstGeom>
        </p:spPr>
        <p:txBody>
          <a:bodyPr vert="horz" wrap="square" lIns="0" tIns="12700" rIns="0" bIns="0" rtlCol="0">
            <a:spAutoFit/>
          </a:bodyPr>
          <a:lstStyle/>
          <a:p>
            <a:pPr marL="12700">
              <a:lnSpc>
                <a:spcPct val="100000"/>
              </a:lnSpc>
              <a:spcBef>
                <a:spcPts val="100"/>
              </a:spcBef>
            </a:pPr>
            <a:r>
              <a:rPr lang="en-US" sz="3400" b="1" dirty="0">
                <a:solidFill>
                  <a:srgbClr val="11CEA5"/>
                </a:solidFill>
                <a:latin typeface="DM Sans" pitchFamily="2" charset="77"/>
                <a:cs typeface="Arial"/>
              </a:rPr>
              <a:t>What Drove Trend &amp; Carry Returns?</a:t>
            </a:r>
          </a:p>
        </p:txBody>
      </p:sp>
      <p:sp>
        <p:nvSpPr>
          <p:cNvPr id="5" name="object 5"/>
          <p:cNvSpPr txBox="1"/>
          <p:nvPr/>
        </p:nvSpPr>
        <p:spPr>
          <a:xfrm>
            <a:off x="896359" y="6110977"/>
            <a:ext cx="4590041" cy="289823"/>
          </a:xfrm>
          <a:prstGeom prst="rect">
            <a:avLst/>
          </a:prstGeom>
        </p:spPr>
        <p:txBody>
          <a:bodyPr vert="horz" wrap="square" lIns="0" tIns="12700" rIns="0" bIns="0" rtlCol="0">
            <a:spAutoFit/>
          </a:bodyPr>
          <a:lstStyle/>
          <a:p>
            <a:pPr marL="12700" algn="l">
              <a:spcBef>
                <a:spcPts val="100"/>
              </a:spcBef>
            </a:pPr>
            <a:r>
              <a:rPr lang="en-US" sz="900" b="1" dirty="0">
                <a:solidFill>
                  <a:srgbClr val="FFFFFF"/>
                </a:solidFill>
                <a:latin typeface="DM Sans" pitchFamily="2" charset="77"/>
                <a:cs typeface="Poppins-SemiBold"/>
              </a:rPr>
              <a:t>©</a:t>
            </a:r>
            <a:r>
              <a:rPr lang="en-US" sz="900" b="1" spc="-10" dirty="0">
                <a:solidFill>
                  <a:srgbClr val="FFFFFF"/>
                </a:solidFill>
                <a:latin typeface="DM Sans" pitchFamily="2" charset="77"/>
                <a:cs typeface="Poppins-SemiBold"/>
              </a:rPr>
              <a:t> </a:t>
            </a:r>
            <a:r>
              <a:rPr lang="en-US" sz="900" b="1" spc="-10" dirty="0">
                <a:solidFill>
                  <a:srgbClr val="FFFFFF"/>
                </a:solidFill>
                <a:latin typeface="DM Sans" pitchFamily="2" charset="77"/>
                <a:cs typeface="Roboto"/>
              </a:rPr>
              <a:t>Return Stacked® ETFs</a:t>
            </a:r>
            <a:endParaRPr lang="en-US" sz="500" dirty="0">
              <a:latin typeface="DM Sans" pitchFamily="2" charset="77"/>
              <a:cs typeface="Poppins-SemiBold"/>
            </a:endParaRPr>
          </a:p>
          <a:p>
            <a:pPr marL="12700">
              <a:lnSpc>
                <a:spcPct val="100000"/>
              </a:lnSpc>
            </a:pPr>
            <a:r>
              <a:rPr lang="en-US" sz="900" dirty="0">
                <a:solidFill>
                  <a:srgbClr val="FFFFFF"/>
                </a:solidFill>
                <a:latin typeface="DM Sans" pitchFamily="2" charset="77"/>
                <a:cs typeface="Roboto"/>
              </a:rPr>
              <a:t>May 2026</a:t>
            </a:r>
          </a:p>
        </p:txBody>
      </p:sp>
      <p:pic>
        <p:nvPicPr>
          <p:cNvPr id="10" name="Picture 9" descr="A white letter on a black background&#10;&#10;AI-generated content may be incorrect.">
            <a:extLst>
              <a:ext uri="{FF2B5EF4-FFF2-40B4-BE49-F238E27FC236}">
                <a16:creationId xmlns:a16="http://schemas.microsoft.com/office/drawing/2014/main" id="{03B2EB77-1DA1-A90B-AD23-F07BD86ACA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2518469"/>
            <a:ext cx="6096000" cy="828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3FAD-4BD8-2BAC-3D7B-5A4C4E463A9D}"/>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3FD88328-CA31-FEDD-4617-CABC9BBCC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AFB6A0F3-19E5-DF6A-423E-9009DABA00BD}"/>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RETURN STACKING</a:t>
            </a:r>
            <a:br>
              <a:rPr lang="en-US" sz="1800" dirty="0">
                <a:solidFill>
                  <a:srgbClr val="11CEA5"/>
                </a:solidFill>
                <a:latin typeface="DM Sans" pitchFamily="2" charset="77"/>
              </a:rPr>
            </a:br>
            <a:r>
              <a:rPr lang="en-US" dirty="0">
                <a:solidFill>
                  <a:srgbClr val="111013"/>
                </a:solidFill>
                <a:latin typeface="DM Sans" pitchFamily="2" charset="77"/>
              </a:rPr>
              <a:t>What You Give Up</a:t>
            </a:r>
            <a:endParaRPr lang="en-US" sz="2600" dirty="0">
              <a:solidFill>
                <a:schemeClr val="accent4"/>
              </a:solidFill>
              <a:latin typeface="DM Sans" pitchFamily="2" charset="77"/>
            </a:endParaRPr>
          </a:p>
        </p:txBody>
      </p:sp>
      <p:sp>
        <p:nvSpPr>
          <p:cNvPr id="2" name="Shape 2">
            <a:extLst>
              <a:ext uri="{FF2B5EF4-FFF2-40B4-BE49-F238E27FC236}">
                <a16:creationId xmlns:a16="http://schemas.microsoft.com/office/drawing/2014/main" id="{3211F3E6-7509-B3EC-3680-9CE779347D1F}"/>
              </a:ext>
            </a:extLst>
          </p:cNvPr>
          <p:cNvSpPr/>
          <p:nvPr/>
        </p:nvSpPr>
        <p:spPr>
          <a:xfrm>
            <a:off x="360399" y="1691640"/>
            <a:ext cx="3224409" cy="384048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3" name="Shape 3">
            <a:extLst>
              <a:ext uri="{FF2B5EF4-FFF2-40B4-BE49-F238E27FC236}">
                <a16:creationId xmlns:a16="http://schemas.microsoft.com/office/drawing/2014/main" id="{F6D69CBF-CE30-5BDB-DCBA-A3A0C45FDD29}"/>
              </a:ext>
            </a:extLst>
          </p:cNvPr>
          <p:cNvSpPr/>
          <p:nvPr/>
        </p:nvSpPr>
        <p:spPr>
          <a:xfrm>
            <a:off x="360399" y="1691640"/>
            <a:ext cx="65304" cy="3840480"/>
          </a:xfrm>
          <a:prstGeom prst="rect">
            <a:avLst/>
          </a:prstGeom>
          <a:solidFill>
            <a:srgbClr val="E74C3C"/>
          </a:solidFill>
          <a:ln w="12700">
            <a:solidFill>
              <a:srgbClr val="333333"/>
            </a:solidFill>
            <a:prstDash val="solid"/>
          </a:ln>
        </p:spPr>
        <p:txBody>
          <a:bodyPr/>
          <a:lstStyle/>
          <a:p>
            <a:endParaRPr lang="en-US">
              <a:latin typeface="DM Sans" pitchFamily="2" charset="77"/>
            </a:endParaRPr>
          </a:p>
        </p:txBody>
      </p:sp>
      <p:sp>
        <p:nvSpPr>
          <p:cNvPr id="7" name="Text 4">
            <a:extLst>
              <a:ext uri="{FF2B5EF4-FFF2-40B4-BE49-F238E27FC236}">
                <a16:creationId xmlns:a16="http://schemas.microsoft.com/office/drawing/2014/main" id="{C93AF2C2-6295-6187-E43E-1F0E9103A91E}"/>
              </a:ext>
            </a:extLst>
          </p:cNvPr>
          <p:cNvSpPr/>
          <p:nvPr/>
        </p:nvSpPr>
        <p:spPr>
          <a:xfrm>
            <a:off x="605291" y="2057400"/>
            <a:ext cx="2734625" cy="914400"/>
          </a:xfrm>
          <a:prstGeom prst="rect">
            <a:avLst/>
          </a:prstGeom>
          <a:noFill/>
          <a:ln/>
        </p:spPr>
        <p:txBody>
          <a:bodyPr wrap="square" lIns="0" tIns="0" rIns="0" bIns="0" rtlCol="0" anchor="ctr"/>
          <a:lstStyle/>
          <a:p>
            <a:pPr marL="0" indent="0">
              <a:buNone/>
            </a:pPr>
            <a:r>
              <a:rPr lang="en-US" sz="5600" b="1" dirty="0">
                <a:solidFill>
                  <a:srgbClr val="E74C3C"/>
                </a:solidFill>
                <a:latin typeface="DM Sans" pitchFamily="2" charset="77"/>
                <a:ea typeface="Calibri" pitchFamily="34" charset="-122"/>
                <a:cs typeface="Calibri" pitchFamily="34" charset="-120"/>
              </a:rPr>
              <a:t>01</a:t>
            </a:r>
            <a:endParaRPr lang="en-US" sz="5600" dirty="0">
              <a:latin typeface="DM Sans" pitchFamily="2" charset="77"/>
            </a:endParaRPr>
          </a:p>
        </p:txBody>
      </p:sp>
      <p:sp>
        <p:nvSpPr>
          <p:cNvPr id="9" name="Text 5">
            <a:extLst>
              <a:ext uri="{FF2B5EF4-FFF2-40B4-BE49-F238E27FC236}">
                <a16:creationId xmlns:a16="http://schemas.microsoft.com/office/drawing/2014/main" id="{02C341DA-4CDD-B7D8-E3B1-9C8DB949170E}"/>
              </a:ext>
            </a:extLst>
          </p:cNvPr>
          <p:cNvSpPr/>
          <p:nvPr/>
        </p:nvSpPr>
        <p:spPr>
          <a:xfrm>
            <a:off x="605291" y="3246120"/>
            <a:ext cx="2734625" cy="1828800"/>
          </a:xfrm>
          <a:prstGeom prst="rect">
            <a:avLst/>
          </a:prstGeom>
          <a:noFill/>
          <a:ln/>
        </p:spPr>
        <p:txBody>
          <a:bodyPr wrap="square" lIns="0" tIns="0" rIns="0" bIns="0" rtlCol="0" anchor="ctr"/>
          <a:lstStyle/>
          <a:p>
            <a:pPr marL="0" indent="0">
              <a:buNone/>
            </a:pPr>
            <a:r>
              <a:rPr lang="en-US" sz="2400" b="1" dirty="0">
                <a:solidFill>
                  <a:srgbClr val="2A3F5B"/>
                </a:solidFill>
                <a:latin typeface="DM Sans" pitchFamily="2" charset="77"/>
                <a:ea typeface="Calibri" pitchFamily="34" charset="-122"/>
                <a:cs typeface="Calibri" pitchFamily="34" charset="-120"/>
              </a:rPr>
              <a:t>Daily NAV volatility you'll see</a:t>
            </a:r>
            <a:endParaRPr lang="en-US" sz="2400" dirty="0">
              <a:latin typeface="DM Sans" pitchFamily="2" charset="77"/>
            </a:endParaRPr>
          </a:p>
        </p:txBody>
      </p:sp>
      <p:sp>
        <p:nvSpPr>
          <p:cNvPr id="10" name="Shape 6">
            <a:extLst>
              <a:ext uri="{FF2B5EF4-FFF2-40B4-BE49-F238E27FC236}">
                <a16:creationId xmlns:a16="http://schemas.microsoft.com/office/drawing/2014/main" id="{B600DFAD-6EE0-5C8E-3229-5484AA8ABB1F}"/>
              </a:ext>
            </a:extLst>
          </p:cNvPr>
          <p:cNvSpPr/>
          <p:nvPr/>
        </p:nvSpPr>
        <p:spPr>
          <a:xfrm>
            <a:off x="3829700" y="1691640"/>
            <a:ext cx="3224409" cy="384048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3" name="Shape 7">
            <a:extLst>
              <a:ext uri="{FF2B5EF4-FFF2-40B4-BE49-F238E27FC236}">
                <a16:creationId xmlns:a16="http://schemas.microsoft.com/office/drawing/2014/main" id="{64AB73A8-985A-459F-52E0-FA41AB356D53}"/>
              </a:ext>
            </a:extLst>
          </p:cNvPr>
          <p:cNvSpPr/>
          <p:nvPr/>
        </p:nvSpPr>
        <p:spPr>
          <a:xfrm>
            <a:off x="3829700" y="1691640"/>
            <a:ext cx="65304" cy="3840480"/>
          </a:xfrm>
          <a:prstGeom prst="rect">
            <a:avLst/>
          </a:prstGeom>
          <a:solidFill>
            <a:srgbClr val="E74C3C"/>
          </a:solidFill>
          <a:ln w="12700">
            <a:solidFill>
              <a:srgbClr val="333333"/>
            </a:solidFill>
            <a:prstDash val="solid"/>
          </a:ln>
        </p:spPr>
        <p:txBody>
          <a:bodyPr/>
          <a:lstStyle/>
          <a:p>
            <a:endParaRPr lang="en-US">
              <a:latin typeface="DM Sans" pitchFamily="2" charset="77"/>
            </a:endParaRPr>
          </a:p>
        </p:txBody>
      </p:sp>
      <p:sp>
        <p:nvSpPr>
          <p:cNvPr id="14" name="Text 8">
            <a:extLst>
              <a:ext uri="{FF2B5EF4-FFF2-40B4-BE49-F238E27FC236}">
                <a16:creationId xmlns:a16="http://schemas.microsoft.com/office/drawing/2014/main" id="{C38B5A6A-FA33-791B-B023-5488DA2B3F9A}"/>
              </a:ext>
            </a:extLst>
          </p:cNvPr>
          <p:cNvSpPr/>
          <p:nvPr/>
        </p:nvSpPr>
        <p:spPr>
          <a:xfrm>
            <a:off x="4074592" y="2057400"/>
            <a:ext cx="2734625" cy="914400"/>
          </a:xfrm>
          <a:prstGeom prst="rect">
            <a:avLst/>
          </a:prstGeom>
          <a:noFill/>
          <a:ln/>
        </p:spPr>
        <p:txBody>
          <a:bodyPr wrap="square" lIns="0" tIns="0" rIns="0" bIns="0" rtlCol="0" anchor="ctr"/>
          <a:lstStyle/>
          <a:p>
            <a:pPr marL="0" indent="0">
              <a:buNone/>
            </a:pPr>
            <a:r>
              <a:rPr lang="en-US" sz="5600" b="1" dirty="0">
                <a:solidFill>
                  <a:srgbClr val="E74C3C"/>
                </a:solidFill>
                <a:latin typeface="DM Sans" pitchFamily="2" charset="77"/>
                <a:ea typeface="Calibri" pitchFamily="34" charset="-122"/>
                <a:cs typeface="Calibri" pitchFamily="34" charset="-120"/>
              </a:rPr>
              <a:t>02</a:t>
            </a:r>
            <a:endParaRPr lang="en-US" sz="5600" dirty="0">
              <a:latin typeface="DM Sans" pitchFamily="2" charset="77"/>
            </a:endParaRPr>
          </a:p>
        </p:txBody>
      </p:sp>
      <p:sp>
        <p:nvSpPr>
          <p:cNvPr id="15" name="Text 9">
            <a:extLst>
              <a:ext uri="{FF2B5EF4-FFF2-40B4-BE49-F238E27FC236}">
                <a16:creationId xmlns:a16="http://schemas.microsoft.com/office/drawing/2014/main" id="{8555165A-597A-B0CA-9F32-361C4E5B2548}"/>
              </a:ext>
            </a:extLst>
          </p:cNvPr>
          <p:cNvSpPr/>
          <p:nvPr/>
        </p:nvSpPr>
        <p:spPr>
          <a:xfrm>
            <a:off x="4074592" y="3246120"/>
            <a:ext cx="2734625" cy="1828800"/>
          </a:xfrm>
          <a:prstGeom prst="rect">
            <a:avLst/>
          </a:prstGeom>
          <a:noFill/>
          <a:ln/>
        </p:spPr>
        <p:txBody>
          <a:bodyPr wrap="square" lIns="0" tIns="0" rIns="0" bIns="0" rtlCol="0" anchor="ctr"/>
          <a:lstStyle/>
          <a:p>
            <a:pPr marL="0" indent="0">
              <a:buNone/>
            </a:pPr>
            <a:r>
              <a:rPr lang="en-US" sz="2400" b="1" dirty="0">
                <a:solidFill>
                  <a:srgbClr val="2A3F5B"/>
                </a:solidFill>
                <a:latin typeface="DM Sans" pitchFamily="2" charset="77"/>
                <a:ea typeface="Calibri" pitchFamily="34" charset="-122"/>
                <a:cs typeface="Calibri" pitchFamily="34" charset="-120"/>
              </a:rPr>
              <a:t>Drawdowns that don't track stocks</a:t>
            </a:r>
            <a:endParaRPr lang="en-US" sz="2400" dirty="0">
              <a:latin typeface="DM Sans" pitchFamily="2" charset="77"/>
            </a:endParaRPr>
          </a:p>
        </p:txBody>
      </p:sp>
      <p:sp>
        <p:nvSpPr>
          <p:cNvPr id="16" name="Shape 10">
            <a:extLst>
              <a:ext uri="{FF2B5EF4-FFF2-40B4-BE49-F238E27FC236}">
                <a16:creationId xmlns:a16="http://schemas.microsoft.com/office/drawing/2014/main" id="{D351144D-84C3-E033-0AA5-EF9E2E296257}"/>
              </a:ext>
            </a:extLst>
          </p:cNvPr>
          <p:cNvSpPr/>
          <p:nvPr/>
        </p:nvSpPr>
        <p:spPr>
          <a:xfrm>
            <a:off x="7299001" y="1691640"/>
            <a:ext cx="3224409" cy="384048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7" name="Shape 11">
            <a:extLst>
              <a:ext uri="{FF2B5EF4-FFF2-40B4-BE49-F238E27FC236}">
                <a16:creationId xmlns:a16="http://schemas.microsoft.com/office/drawing/2014/main" id="{D2980511-4DAE-B0BB-CD84-7D9E4E8EC3FC}"/>
              </a:ext>
            </a:extLst>
          </p:cNvPr>
          <p:cNvSpPr/>
          <p:nvPr/>
        </p:nvSpPr>
        <p:spPr>
          <a:xfrm>
            <a:off x="7299001" y="1691640"/>
            <a:ext cx="65304" cy="3840480"/>
          </a:xfrm>
          <a:prstGeom prst="rect">
            <a:avLst/>
          </a:prstGeom>
          <a:solidFill>
            <a:srgbClr val="E74C3C"/>
          </a:solidFill>
          <a:ln w="12700">
            <a:solidFill>
              <a:srgbClr val="333333"/>
            </a:solidFill>
            <a:prstDash val="solid"/>
          </a:ln>
        </p:spPr>
        <p:txBody>
          <a:bodyPr/>
          <a:lstStyle/>
          <a:p>
            <a:endParaRPr lang="en-US">
              <a:latin typeface="DM Sans" pitchFamily="2" charset="77"/>
            </a:endParaRPr>
          </a:p>
        </p:txBody>
      </p:sp>
      <p:sp>
        <p:nvSpPr>
          <p:cNvPr id="18" name="Text 12">
            <a:extLst>
              <a:ext uri="{FF2B5EF4-FFF2-40B4-BE49-F238E27FC236}">
                <a16:creationId xmlns:a16="http://schemas.microsoft.com/office/drawing/2014/main" id="{78711D6E-D73A-1CB3-359B-6D6E6C84E880}"/>
              </a:ext>
            </a:extLst>
          </p:cNvPr>
          <p:cNvSpPr/>
          <p:nvPr/>
        </p:nvSpPr>
        <p:spPr>
          <a:xfrm>
            <a:off x="7543893" y="2057400"/>
            <a:ext cx="2734625" cy="914400"/>
          </a:xfrm>
          <a:prstGeom prst="rect">
            <a:avLst/>
          </a:prstGeom>
          <a:noFill/>
          <a:ln/>
        </p:spPr>
        <p:txBody>
          <a:bodyPr wrap="square" lIns="0" tIns="0" rIns="0" bIns="0" rtlCol="0" anchor="ctr"/>
          <a:lstStyle/>
          <a:p>
            <a:pPr marL="0" indent="0">
              <a:buNone/>
            </a:pPr>
            <a:r>
              <a:rPr lang="en-US" sz="5600" b="1" dirty="0">
                <a:solidFill>
                  <a:srgbClr val="E74C3C"/>
                </a:solidFill>
                <a:latin typeface="DM Sans" pitchFamily="2" charset="77"/>
                <a:ea typeface="Calibri" pitchFamily="34" charset="-122"/>
                <a:cs typeface="Calibri" pitchFamily="34" charset="-120"/>
              </a:rPr>
              <a:t>03</a:t>
            </a:r>
            <a:endParaRPr lang="en-US" sz="5600" dirty="0">
              <a:latin typeface="DM Sans" pitchFamily="2" charset="77"/>
            </a:endParaRPr>
          </a:p>
        </p:txBody>
      </p:sp>
      <p:sp>
        <p:nvSpPr>
          <p:cNvPr id="19" name="Text 13">
            <a:extLst>
              <a:ext uri="{FF2B5EF4-FFF2-40B4-BE49-F238E27FC236}">
                <a16:creationId xmlns:a16="http://schemas.microsoft.com/office/drawing/2014/main" id="{C577EE9F-C14A-E659-B322-79D372DE8314}"/>
              </a:ext>
            </a:extLst>
          </p:cNvPr>
          <p:cNvSpPr/>
          <p:nvPr/>
        </p:nvSpPr>
        <p:spPr>
          <a:xfrm>
            <a:off x="7543893" y="3246120"/>
            <a:ext cx="2734625" cy="1828800"/>
          </a:xfrm>
          <a:prstGeom prst="rect">
            <a:avLst/>
          </a:prstGeom>
          <a:noFill/>
          <a:ln/>
        </p:spPr>
        <p:txBody>
          <a:bodyPr wrap="square" lIns="0" tIns="0" rIns="0" bIns="0" rtlCol="0" anchor="ctr"/>
          <a:lstStyle/>
          <a:p>
            <a:pPr marL="0" indent="0">
              <a:buNone/>
            </a:pPr>
            <a:r>
              <a:rPr lang="en-US" sz="2400" b="1" dirty="0">
                <a:solidFill>
                  <a:srgbClr val="2A3F5B"/>
                </a:solidFill>
                <a:latin typeface="DM Sans" pitchFamily="2" charset="77"/>
                <a:ea typeface="Calibri" pitchFamily="34" charset="-122"/>
                <a:cs typeface="Calibri" pitchFamily="34" charset="-120"/>
              </a:rPr>
              <a:t>Tracking error to U.S. equities</a:t>
            </a:r>
            <a:endParaRPr lang="en-US" sz="2400" dirty="0">
              <a:latin typeface="DM Sans" pitchFamily="2" charset="77"/>
            </a:endParaRPr>
          </a:p>
        </p:txBody>
      </p:sp>
    </p:spTree>
    <p:extLst>
      <p:ext uri="{BB962C8B-B14F-4D97-AF65-F5344CB8AC3E}">
        <p14:creationId xmlns:p14="http://schemas.microsoft.com/office/powerpoint/2010/main" val="344539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E8EB7-EB1A-0FC4-D7D0-1FE9A4DE1A22}"/>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D1F7A3EF-5581-CB15-B689-0F03CD664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D57BA467-409C-EEA9-4AA2-71DC7820D1F6}"/>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HOW THEY’RE BUILT</a:t>
            </a:r>
            <a:br>
              <a:rPr lang="en-US" sz="1800" dirty="0">
                <a:solidFill>
                  <a:srgbClr val="11CEA5"/>
                </a:solidFill>
                <a:latin typeface="DM Sans" pitchFamily="2" charset="77"/>
              </a:rPr>
            </a:br>
            <a:r>
              <a:rPr lang="en-US" dirty="0">
                <a:solidFill>
                  <a:srgbClr val="111013"/>
                </a:solidFill>
                <a:latin typeface="DM Sans" pitchFamily="2" charset="77"/>
              </a:rPr>
              <a:t>Looking inside RSST and RSSY</a:t>
            </a:r>
            <a:endParaRPr lang="en-US" sz="2600" dirty="0">
              <a:solidFill>
                <a:schemeClr val="accent4"/>
              </a:solidFill>
              <a:latin typeface="DM Sans" pitchFamily="2" charset="77"/>
            </a:endParaRPr>
          </a:p>
        </p:txBody>
      </p:sp>
      <p:sp>
        <p:nvSpPr>
          <p:cNvPr id="4" name="Shape 2">
            <a:extLst>
              <a:ext uri="{FF2B5EF4-FFF2-40B4-BE49-F238E27FC236}">
                <a16:creationId xmlns:a16="http://schemas.microsoft.com/office/drawing/2014/main" id="{69222519-A49C-9388-92F3-711C9377278D}"/>
              </a:ext>
            </a:extLst>
          </p:cNvPr>
          <p:cNvSpPr/>
          <p:nvPr/>
        </p:nvSpPr>
        <p:spPr>
          <a:xfrm>
            <a:off x="625699" y="1600200"/>
            <a:ext cx="4652945" cy="4023360"/>
          </a:xfrm>
          <a:prstGeom prst="rect">
            <a:avLst/>
          </a:prstGeom>
          <a:solidFill>
            <a:srgbClr val="FFFFFF"/>
          </a:solidFill>
          <a:ln w="12700">
            <a:solidFill>
              <a:srgbClr val="E2E8F0"/>
            </a:solidFill>
            <a:prstDash val="solid"/>
          </a:ln>
          <a:effectLst>
            <a:outerShdw blurRad="127000" dist="25400" dir="5400000" algn="bl" rotWithShape="0">
              <a:srgbClr val="000000">
                <a:alpha val="8000"/>
              </a:srgbClr>
            </a:outerShdw>
          </a:effectLst>
        </p:spPr>
        <p:txBody>
          <a:bodyPr/>
          <a:lstStyle/>
          <a:p>
            <a:endParaRPr lang="en-US">
              <a:latin typeface="DM Sans" pitchFamily="2" charset="77"/>
            </a:endParaRPr>
          </a:p>
        </p:txBody>
      </p:sp>
      <p:sp>
        <p:nvSpPr>
          <p:cNvPr id="6" name="Shape 3">
            <a:extLst>
              <a:ext uri="{FF2B5EF4-FFF2-40B4-BE49-F238E27FC236}">
                <a16:creationId xmlns:a16="http://schemas.microsoft.com/office/drawing/2014/main" id="{760D7CD8-F244-621B-3DEC-011537DA8A7A}"/>
              </a:ext>
            </a:extLst>
          </p:cNvPr>
          <p:cNvSpPr/>
          <p:nvPr/>
        </p:nvSpPr>
        <p:spPr>
          <a:xfrm>
            <a:off x="625699" y="1600200"/>
            <a:ext cx="4652945" cy="109728"/>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8" name="Text 4">
            <a:extLst>
              <a:ext uri="{FF2B5EF4-FFF2-40B4-BE49-F238E27FC236}">
                <a16:creationId xmlns:a16="http://schemas.microsoft.com/office/drawing/2014/main" id="{4FD28228-9A0A-6FA7-26B0-823807B9FFD6}"/>
              </a:ext>
            </a:extLst>
          </p:cNvPr>
          <p:cNvSpPr/>
          <p:nvPr/>
        </p:nvSpPr>
        <p:spPr>
          <a:xfrm>
            <a:off x="870591" y="1920240"/>
            <a:ext cx="4163161" cy="54864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Return Stacked® U.S. Stocks &amp; Managed Futures ETF</a:t>
            </a:r>
          </a:p>
          <a:p>
            <a:pPr marL="0" indent="0">
              <a:buNone/>
            </a:pPr>
            <a:r>
              <a:rPr lang="en-US" sz="3000" b="1" dirty="0">
                <a:solidFill>
                  <a:srgbClr val="2A3F5B"/>
                </a:solidFill>
                <a:latin typeface="DM Sans" pitchFamily="2" charset="77"/>
                <a:ea typeface="Calibri" pitchFamily="34" charset="-122"/>
                <a:cs typeface="Calibri" pitchFamily="34" charset="-120"/>
              </a:rPr>
              <a:t>RSST</a:t>
            </a:r>
            <a:endParaRPr lang="en-US" sz="3000" dirty="0">
              <a:latin typeface="DM Sans" pitchFamily="2" charset="77"/>
            </a:endParaRPr>
          </a:p>
        </p:txBody>
      </p:sp>
      <p:sp>
        <p:nvSpPr>
          <p:cNvPr id="12" name="Text 5">
            <a:extLst>
              <a:ext uri="{FF2B5EF4-FFF2-40B4-BE49-F238E27FC236}">
                <a16:creationId xmlns:a16="http://schemas.microsoft.com/office/drawing/2014/main" id="{508C0EAE-5FEF-755E-CAAD-B70CEED2B543}"/>
              </a:ext>
            </a:extLst>
          </p:cNvPr>
          <p:cNvSpPr/>
          <p:nvPr/>
        </p:nvSpPr>
        <p:spPr>
          <a:xfrm>
            <a:off x="870591" y="2468880"/>
            <a:ext cx="4163161" cy="274320"/>
          </a:xfrm>
          <a:prstGeom prst="rect">
            <a:avLst/>
          </a:prstGeom>
          <a:noFill/>
          <a:ln/>
        </p:spPr>
        <p:txBody>
          <a:bodyPr wrap="square" lIns="0" tIns="0" rIns="0" bIns="0" rtlCol="0" anchor="ctr"/>
          <a:lstStyle/>
          <a:p>
            <a:pPr marL="0" indent="0">
              <a:buNone/>
            </a:pPr>
            <a:r>
              <a:rPr lang="en-US" sz="1100" b="1" kern="0" spc="300" dirty="0">
                <a:solidFill>
                  <a:srgbClr val="475569"/>
                </a:solidFill>
                <a:latin typeface="DM Sans" pitchFamily="2" charset="77"/>
                <a:ea typeface="Calibri" pitchFamily="34" charset="-122"/>
                <a:cs typeface="Calibri" pitchFamily="34" charset="-120"/>
              </a:rPr>
              <a:t>TREND STACK</a:t>
            </a:r>
            <a:endParaRPr lang="en-US" sz="1100" dirty="0">
              <a:latin typeface="DM Sans" pitchFamily="2" charset="77"/>
            </a:endParaRPr>
          </a:p>
        </p:txBody>
      </p:sp>
      <p:sp>
        <p:nvSpPr>
          <p:cNvPr id="20" name="Text 6">
            <a:extLst>
              <a:ext uri="{FF2B5EF4-FFF2-40B4-BE49-F238E27FC236}">
                <a16:creationId xmlns:a16="http://schemas.microsoft.com/office/drawing/2014/main" id="{0525D3DD-30F3-8B1C-A243-AA9F1F559CC4}"/>
              </a:ext>
            </a:extLst>
          </p:cNvPr>
          <p:cNvSpPr/>
          <p:nvPr/>
        </p:nvSpPr>
        <p:spPr>
          <a:xfrm>
            <a:off x="870591" y="2880360"/>
            <a:ext cx="4163161" cy="109728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S&amp;P 500 exposure plus a systematic managed-futures trend strategy across 27 global futures markets. </a:t>
            </a:r>
          </a:p>
          <a:p>
            <a:pPr marL="0" indent="0">
              <a:buNone/>
            </a:pPr>
            <a:endParaRPr lang="en-US" sz="1200" dirty="0">
              <a:solidFill>
                <a:srgbClr val="1F2937"/>
              </a:solidFill>
              <a:latin typeface="DM Sans" pitchFamily="2" charset="77"/>
              <a:ea typeface="Calibri" pitchFamily="34" charset="-122"/>
              <a:cs typeface="Calibri" pitchFamily="34" charset="-120"/>
            </a:endParaRPr>
          </a:p>
          <a:p>
            <a:pPr marL="0" indent="0">
              <a:buNone/>
            </a:pPr>
            <a:r>
              <a:rPr lang="en-US" sz="1200" dirty="0">
                <a:solidFill>
                  <a:srgbClr val="1F2937"/>
                </a:solidFill>
                <a:latin typeface="DM Sans" pitchFamily="2" charset="77"/>
                <a:ea typeface="Calibri" pitchFamily="34" charset="-122"/>
                <a:cs typeface="Calibri" pitchFamily="34" charset="-120"/>
              </a:rPr>
              <a:t>Long-short positions driven by price-momentum signals.</a:t>
            </a:r>
            <a:endParaRPr lang="en-US" sz="1200" dirty="0">
              <a:latin typeface="DM Sans" pitchFamily="2" charset="77"/>
            </a:endParaRPr>
          </a:p>
        </p:txBody>
      </p:sp>
      <p:sp>
        <p:nvSpPr>
          <p:cNvPr id="21" name="Text 7">
            <a:extLst>
              <a:ext uri="{FF2B5EF4-FFF2-40B4-BE49-F238E27FC236}">
                <a16:creationId xmlns:a16="http://schemas.microsoft.com/office/drawing/2014/main" id="{F745A6E6-60CE-4C15-E325-CA2001FF2BBD}"/>
              </a:ext>
            </a:extLst>
          </p:cNvPr>
          <p:cNvSpPr/>
          <p:nvPr/>
        </p:nvSpPr>
        <p:spPr>
          <a:xfrm>
            <a:off x="870591" y="4069080"/>
            <a:ext cx="4163161" cy="1691640"/>
          </a:xfrm>
          <a:prstGeom prst="rect">
            <a:avLst/>
          </a:prstGeom>
          <a:noFill/>
          <a:ln/>
        </p:spPr>
        <p:txBody>
          <a:bodyPr wrap="square" lIns="0" tIns="0" rIns="0" bIns="0" rtlCol="0" anchor="ctr"/>
          <a:lstStyle/>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100% S&amp;P 500 base exposure</a:t>
            </a:r>
            <a:endParaRPr lang="en-US" sz="1100" dirty="0">
              <a:latin typeface="DM Sans" pitchFamily="2" charset="77"/>
            </a:endParaRPr>
          </a:p>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100% systematic trend overlay</a:t>
            </a:r>
            <a:endParaRPr lang="en-US" sz="1100" dirty="0">
              <a:latin typeface="DM Sans" pitchFamily="2" charset="77"/>
            </a:endParaRPr>
          </a:p>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Trades currencies, equities, bonds, energy, and metals</a:t>
            </a:r>
            <a:endParaRPr lang="en-US" sz="1100" dirty="0">
              <a:latin typeface="DM Sans" pitchFamily="2" charset="77"/>
            </a:endParaRPr>
          </a:p>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Daily liquid, daily NAV</a:t>
            </a:r>
            <a:endParaRPr lang="en-US" sz="1100" dirty="0">
              <a:latin typeface="DM Sans" pitchFamily="2" charset="77"/>
            </a:endParaRPr>
          </a:p>
        </p:txBody>
      </p:sp>
      <p:sp>
        <p:nvSpPr>
          <p:cNvPr id="22" name="Shape 8">
            <a:extLst>
              <a:ext uri="{FF2B5EF4-FFF2-40B4-BE49-F238E27FC236}">
                <a16:creationId xmlns:a16="http://schemas.microsoft.com/office/drawing/2014/main" id="{AE3B8961-61B1-C97C-A2E2-C7C2961554CE}"/>
              </a:ext>
            </a:extLst>
          </p:cNvPr>
          <p:cNvSpPr/>
          <p:nvPr/>
        </p:nvSpPr>
        <p:spPr>
          <a:xfrm>
            <a:off x="5605166" y="1600200"/>
            <a:ext cx="4652945" cy="4023360"/>
          </a:xfrm>
          <a:prstGeom prst="rect">
            <a:avLst/>
          </a:prstGeom>
          <a:solidFill>
            <a:srgbClr val="FFFFFF"/>
          </a:solidFill>
          <a:ln w="12700">
            <a:solidFill>
              <a:srgbClr val="E2E8F0"/>
            </a:solidFill>
            <a:prstDash val="solid"/>
          </a:ln>
          <a:effectLst>
            <a:outerShdw blurRad="127000" dist="25400" dir="5400000" algn="bl" rotWithShape="0">
              <a:srgbClr val="000000">
                <a:alpha val="8000"/>
              </a:srgbClr>
            </a:outerShdw>
          </a:effectLst>
        </p:spPr>
        <p:txBody>
          <a:bodyPr/>
          <a:lstStyle/>
          <a:p>
            <a:endParaRPr lang="en-US">
              <a:latin typeface="DM Sans" pitchFamily="2" charset="77"/>
            </a:endParaRPr>
          </a:p>
        </p:txBody>
      </p:sp>
      <p:sp>
        <p:nvSpPr>
          <p:cNvPr id="23" name="Shape 9">
            <a:extLst>
              <a:ext uri="{FF2B5EF4-FFF2-40B4-BE49-F238E27FC236}">
                <a16:creationId xmlns:a16="http://schemas.microsoft.com/office/drawing/2014/main" id="{FE4A6576-AC6C-DC5A-00B9-AE84D9971331}"/>
              </a:ext>
            </a:extLst>
          </p:cNvPr>
          <p:cNvSpPr/>
          <p:nvPr/>
        </p:nvSpPr>
        <p:spPr>
          <a:xfrm>
            <a:off x="5605166" y="1600200"/>
            <a:ext cx="4652945" cy="109728"/>
          </a:xfrm>
          <a:prstGeom prst="rect">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24" name="Text 10">
            <a:extLst>
              <a:ext uri="{FF2B5EF4-FFF2-40B4-BE49-F238E27FC236}">
                <a16:creationId xmlns:a16="http://schemas.microsoft.com/office/drawing/2014/main" id="{A9A8616D-EA35-6756-046E-9E9831B6E0D4}"/>
              </a:ext>
            </a:extLst>
          </p:cNvPr>
          <p:cNvSpPr/>
          <p:nvPr/>
        </p:nvSpPr>
        <p:spPr>
          <a:xfrm>
            <a:off x="5850058" y="1920240"/>
            <a:ext cx="4163161" cy="548640"/>
          </a:xfrm>
          <a:prstGeom prst="rect">
            <a:avLst/>
          </a:prstGeom>
          <a:noFill/>
          <a:ln/>
        </p:spPr>
        <p:txBody>
          <a:bodyPr wrap="square" lIns="0" tIns="0" rIns="0" bIns="0" rtlCol="0" anchor="ctr"/>
          <a:lstStyle/>
          <a:p>
            <a:pPr marL="0" indent="0">
              <a:buNone/>
            </a:pPr>
            <a:r>
              <a:rPr lang="en-US" sz="1200" b="1" dirty="0">
                <a:solidFill>
                  <a:srgbClr val="14CFA6"/>
                </a:solidFill>
                <a:latin typeface="DM Sans" pitchFamily="2" charset="77"/>
                <a:ea typeface="Calibri" pitchFamily="34" charset="-122"/>
                <a:cs typeface="Calibri" pitchFamily="34" charset="-120"/>
              </a:rPr>
              <a:t>Return Stacked® U.S. Stocks &amp; Futures Yield ETF</a:t>
            </a:r>
          </a:p>
          <a:p>
            <a:pPr marL="0" indent="0">
              <a:buNone/>
            </a:pPr>
            <a:r>
              <a:rPr lang="en-US" sz="3000" b="1" dirty="0">
                <a:solidFill>
                  <a:srgbClr val="14CFA6"/>
                </a:solidFill>
                <a:latin typeface="DM Sans" pitchFamily="2" charset="77"/>
                <a:ea typeface="Calibri" pitchFamily="34" charset="-122"/>
                <a:cs typeface="Calibri" pitchFamily="34" charset="-120"/>
              </a:rPr>
              <a:t>RSSY</a:t>
            </a:r>
            <a:endParaRPr lang="en-US" sz="3000" dirty="0">
              <a:latin typeface="DM Sans" pitchFamily="2" charset="77"/>
            </a:endParaRPr>
          </a:p>
        </p:txBody>
      </p:sp>
      <p:sp>
        <p:nvSpPr>
          <p:cNvPr id="25" name="Text 11">
            <a:extLst>
              <a:ext uri="{FF2B5EF4-FFF2-40B4-BE49-F238E27FC236}">
                <a16:creationId xmlns:a16="http://schemas.microsoft.com/office/drawing/2014/main" id="{F124FB70-A513-CB33-7449-369EFB2D0F18}"/>
              </a:ext>
            </a:extLst>
          </p:cNvPr>
          <p:cNvSpPr/>
          <p:nvPr/>
        </p:nvSpPr>
        <p:spPr>
          <a:xfrm>
            <a:off x="5850058" y="2468880"/>
            <a:ext cx="4163161" cy="274320"/>
          </a:xfrm>
          <a:prstGeom prst="rect">
            <a:avLst/>
          </a:prstGeom>
          <a:noFill/>
          <a:ln/>
        </p:spPr>
        <p:txBody>
          <a:bodyPr wrap="square" lIns="0" tIns="0" rIns="0" bIns="0" rtlCol="0" anchor="ctr"/>
          <a:lstStyle/>
          <a:p>
            <a:pPr marL="0" indent="0">
              <a:buNone/>
            </a:pPr>
            <a:r>
              <a:rPr lang="en-US" sz="1100" b="1" kern="0" spc="300" dirty="0">
                <a:solidFill>
                  <a:srgbClr val="475569"/>
                </a:solidFill>
                <a:latin typeface="DM Sans" pitchFamily="2" charset="77"/>
                <a:ea typeface="Calibri" pitchFamily="34" charset="-122"/>
                <a:cs typeface="Calibri" pitchFamily="34" charset="-120"/>
              </a:rPr>
              <a:t>CARRY STACK</a:t>
            </a:r>
            <a:endParaRPr lang="en-US" sz="1100" dirty="0">
              <a:latin typeface="DM Sans" pitchFamily="2" charset="77"/>
            </a:endParaRPr>
          </a:p>
        </p:txBody>
      </p:sp>
      <p:sp>
        <p:nvSpPr>
          <p:cNvPr id="26" name="Text 12">
            <a:extLst>
              <a:ext uri="{FF2B5EF4-FFF2-40B4-BE49-F238E27FC236}">
                <a16:creationId xmlns:a16="http://schemas.microsoft.com/office/drawing/2014/main" id="{A1F75FD8-31A2-1AB7-B467-C14B2592A0F3}"/>
              </a:ext>
            </a:extLst>
          </p:cNvPr>
          <p:cNvSpPr/>
          <p:nvPr/>
        </p:nvSpPr>
        <p:spPr>
          <a:xfrm>
            <a:off x="5850058" y="2880360"/>
            <a:ext cx="4163161" cy="109728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S&amp;P 500 exposure plus a systematic futures carry strategy across 32 global futures markets. </a:t>
            </a:r>
          </a:p>
          <a:p>
            <a:pPr marL="0" indent="0">
              <a:buNone/>
            </a:pPr>
            <a:endParaRPr lang="en-US" sz="1200" dirty="0">
              <a:solidFill>
                <a:srgbClr val="1F2937"/>
              </a:solidFill>
              <a:latin typeface="DM Sans" pitchFamily="2" charset="77"/>
              <a:ea typeface="Calibri" pitchFamily="34" charset="-122"/>
              <a:cs typeface="Calibri" pitchFamily="34" charset="-120"/>
            </a:endParaRPr>
          </a:p>
          <a:p>
            <a:pPr marL="0" indent="0">
              <a:buNone/>
            </a:pPr>
            <a:r>
              <a:rPr lang="en-US" sz="1200" dirty="0">
                <a:solidFill>
                  <a:srgbClr val="1F2937"/>
                </a:solidFill>
                <a:latin typeface="DM Sans" pitchFamily="2" charset="77"/>
                <a:ea typeface="Calibri" pitchFamily="34" charset="-122"/>
                <a:cs typeface="Calibri" pitchFamily="34" charset="-120"/>
              </a:rPr>
              <a:t>Long-short positions driven by yield and curve-shape signals.</a:t>
            </a:r>
            <a:endParaRPr lang="en-US" sz="1200" dirty="0">
              <a:latin typeface="DM Sans" pitchFamily="2" charset="77"/>
            </a:endParaRPr>
          </a:p>
        </p:txBody>
      </p:sp>
      <p:sp>
        <p:nvSpPr>
          <p:cNvPr id="27" name="Text 13">
            <a:extLst>
              <a:ext uri="{FF2B5EF4-FFF2-40B4-BE49-F238E27FC236}">
                <a16:creationId xmlns:a16="http://schemas.microsoft.com/office/drawing/2014/main" id="{B1A14010-9A2E-A96F-043F-2A5AB40E499B}"/>
              </a:ext>
            </a:extLst>
          </p:cNvPr>
          <p:cNvSpPr/>
          <p:nvPr/>
        </p:nvSpPr>
        <p:spPr>
          <a:xfrm>
            <a:off x="5850058" y="4069080"/>
            <a:ext cx="4163161" cy="1691640"/>
          </a:xfrm>
          <a:prstGeom prst="rect">
            <a:avLst/>
          </a:prstGeom>
          <a:noFill/>
          <a:ln/>
        </p:spPr>
        <p:txBody>
          <a:bodyPr wrap="square" lIns="0" tIns="0" rIns="0" bIns="0" rtlCol="0" anchor="ctr"/>
          <a:lstStyle/>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100% S&amp;P 500 base exposure</a:t>
            </a:r>
            <a:endParaRPr lang="en-US" sz="1100" dirty="0">
              <a:latin typeface="DM Sans" pitchFamily="2" charset="77"/>
            </a:endParaRPr>
          </a:p>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100% systematic carry overlay</a:t>
            </a:r>
            <a:endParaRPr lang="en-US" sz="1100" dirty="0">
              <a:latin typeface="DM Sans" pitchFamily="2" charset="77"/>
            </a:endParaRPr>
          </a:p>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Same global futures universe as RSST</a:t>
            </a:r>
            <a:endParaRPr lang="en-US" sz="1100" dirty="0">
              <a:latin typeface="DM Sans" pitchFamily="2" charset="77"/>
            </a:endParaRPr>
          </a:p>
          <a:p>
            <a:pPr marL="342900" indent="-342900">
              <a:spcAft>
                <a:spcPts val="400"/>
              </a:spcAft>
              <a:buSzPct val="100000"/>
              <a:buChar char="•"/>
            </a:pPr>
            <a:r>
              <a:rPr lang="en-US" sz="1100" dirty="0">
                <a:solidFill>
                  <a:srgbClr val="1F2937"/>
                </a:solidFill>
                <a:latin typeface="DM Sans" pitchFamily="2" charset="77"/>
                <a:ea typeface="Calibri" pitchFamily="34" charset="-122"/>
                <a:cs typeface="Calibri" pitchFamily="34" charset="-120"/>
              </a:rPr>
              <a:t>Daily liquid, daily NAV</a:t>
            </a:r>
            <a:endParaRPr lang="en-US" sz="1100" dirty="0">
              <a:latin typeface="DM Sans" pitchFamily="2" charset="77"/>
            </a:endParaRPr>
          </a:p>
        </p:txBody>
      </p:sp>
    </p:spTree>
    <p:extLst>
      <p:ext uri="{BB962C8B-B14F-4D97-AF65-F5344CB8AC3E}">
        <p14:creationId xmlns:p14="http://schemas.microsoft.com/office/powerpoint/2010/main" val="387780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44911-AC9A-4D22-5261-D886847EFD15}"/>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ABF76D48-1847-3792-A6FB-B8D45BDFC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B6CAE392-271E-D9BB-7842-A9C9FB8E3A67}"/>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May 2025 through April 2026</a:t>
            </a:r>
            <a:endParaRPr lang="en-US" sz="2600" dirty="0">
              <a:solidFill>
                <a:schemeClr val="accent4"/>
              </a:solidFill>
              <a:latin typeface="DM Sans" pitchFamily="2" charset="77"/>
            </a:endParaRPr>
          </a:p>
        </p:txBody>
      </p:sp>
      <p:sp>
        <p:nvSpPr>
          <p:cNvPr id="2" name="Shape 3">
            <a:extLst>
              <a:ext uri="{FF2B5EF4-FFF2-40B4-BE49-F238E27FC236}">
                <a16:creationId xmlns:a16="http://schemas.microsoft.com/office/drawing/2014/main" id="{A500CD47-B93C-5BAE-E38B-361A28373B7F}"/>
              </a:ext>
            </a:extLst>
          </p:cNvPr>
          <p:cNvSpPr/>
          <p:nvPr/>
        </p:nvSpPr>
        <p:spPr>
          <a:xfrm>
            <a:off x="237954" y="1371600"/>
            <a:ext cx="3306040" cy="21945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3" name="Shape 4">
            <a:extLst>
              <a:ext uri="{FF2B5EF4-FFF2-40B4-BE49-F238E27FC236}">
                <a16:creationId xmlns:a16="http://schemas.microsoft.com/office/drawing/2014/main" id="{3E168BED-9293-3DCD-C1AD-D34A93C5DC71}"/>
              </a:ext>
            </a:extLst>
          </p:cNvPr>
          <p:cNvSpPr/>
          <p:nvPr/>
        </p:nvSpPr>
        <p:spPr>
          <a:xfrm>
            <a:off x="237954" y="1371600"/>
            <a:ext cx="3306040" cy="73152"/>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7" name="Text 5">
            <a:extLst>
              <a:ext uri="{FF2B5EF4-FFF2-40B4-BE49-F238E27FC236}">
                <a16:creationId xmlns:a16="http://schemas.microsoft.com/office/drawing/2014/main" id="{969CACAF-0E46-76F7-F4DE-07BC1D0C5C98}"/>
              </a:ext>
            </a:extLst>
          </p:cNvPr>
          <p:cNvSpPr/>
          <p:nvPr/>
        </p:nvSpPr>
        <p:spPr>
          <a:xfrm>
            <a:off x="482845" y="1600200"/>
            <a:ext cx="2816256" cy="320040"/>
          </a:xfrm>
          <a:prstGeom prst="rect">
            <a:avLst/>
          </a:prstGeom>
          <a:noFill/>
          <a:ln/>
        </p:spPr>
        <p:txBody>
          <a:bodyPr wrap="square" lIns="0" tIns="0" rIns="0" bIns="0" rtlCol="0" anchor="ctr"/>
          <a:lstStyle/>
          <a:p>
            <a:pPr marL="0" indent="0">
              <a:buNone/>
            </a:pPr>
            <a:r>
              <a:rPr lang="en-US" sz="1200" b="1" kern="0" spc="300" dirty="0">
                <a:solidFill>
                  <a:srgbClr val="475569"/>
                </a:solidFill>
                <a:latin typeface="DM Sans" pitchFamily="2" charset="77"/>
                <a:ea typeface="Calibri" pitchFamily="34" charset="-122"/>
                <a:cs typeface="Calibri" pitchFamily="34" charset="-120"/>
              </a:rPr>
              <a:t>S&amp;P 500</a:t>
            </a:r>
            <a:endParaRPr lang="en-US" sz="1200" dirty="0">
              <a:latin typeface="DM Sans" pitchFamily="2" charset="77"/>
            </a:endParaRPr>
          </a:p>
        </p:txBody>
      </p:sp>
      <p:sp>
        <p:nvSpPr>
          <p:cNvPr id="9" name="Text 6">
            <a:extLst>
              <a:ext uri="{FF2B5EF4-FFF2-40B4-BE49-F238E27FC236}">
                <a16:creationId xmlns:a16="http://schemas.microsoft.com/office/drawing/2014/main" id="{FEC07D0A-E5B3-7382-CD57-AF726F600277}"/>
              </a:ext>
            </a:extLst>
          </p:cNvPr>
          <p:cNvSpPr/>
          <p:nvPr/>
        </p:nvSpPr>
        <p:spPr>
          <a:xfrm>
            <a:off x="482845" y="1920240"/>
            <a:ext cx="2816256" cy="640080"/>
          </a:xfrm>
          <a:prstGeom prst="rect">
            <a:avLst/>
          </a:prstGeom>
          <a:noFill/>
          <a:ln/>
        </p:spPr>
        <p:txBody>
          <a:bodyPr wrap="square" lIns="0" tIns="0" rIns="0" bIns="0" rtlCol="0" anchor="ctr"/>
          <a:lstStyle/>
          <a:p>
            <a:pPr marL="0" indent="0">
              <a:buNone/>
            </a:pPr>
            <a:r>
              <a:rPr lang="en-US" sz="3200" b="1" dirty="0">
                <a:solidFill>
                  <a:srgbClr val="2A3F5B"/>
                </a:solidFill>
                <a:latin typeface="DM Sans" pitchFamily="2" charset="77"/>
                <a:ea typeface="Calibri" pitchFamily="34" charset="-122"/>
                <a:cs typeface="Calibri" pitchFamily="34" charset="-120"/>
              </a:rPr>
              <a:t>+29.8%</a:t>
            </a:r>
            <a:endParaRPr lang="en-US" sz="3200" dirty="0">
              <a:latin typeface="DM Sans" pitchFamily="2" charset="77"/>
            </a:endParaRPr>
          </a:p>
        </p:txBody>
      </p:sp>
      <p:sp>
        <p:nvSpPr>
          <p:cNvPr id="10" name="Text 7">
            <a:extLst>
              <a:ext uri="{FF2B5EF4-FFF2-40B4-BE49-F238E27FC236}">
                <a16:creationId xmlns:a16="http://schemas.microsoft.com/office/drawing/2014/main" id="{1190E76F-70BC-A439-09C1-805F2EDB7B5C}"/>
              </a:ext>
            </a:extLst>
          </p:cNvPr>
          <p:cNvSpPr/>
          <p:nvPr/>
        </p:nvSpPr>
        <p:spPr>
          <a:xfrm>
            <a:off x="482845" y="2606040"/>
            <a:ext cx="2816256" cy="86868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Crossed 7,000 for the first time; momentum sustained through year-end and into Q1.</a:t>
            </a:r>
            <a:endParaRPr lang="en-US" sz="1100" dirty="0">
              <a:latin typeface="DM Sans" pitchFamily="2" charset="77"/>
            </a:endParaRPr>
          </a:p>
        </p:txBody>
      </p:sp>
      <p:sp>
        <p:nvSpPr>
          <p:cNvPr id="13" name="Shape 8">
            <a:extLst>
              <a:ext uri="{FF2B5EF4-FFF2-40B4-BE49-F238E27FC236}">
                <a16:creationId xmlns:a16="http://schemas.microsoft.com/office/drawing/2014/main" id="{5D14F29C-5741-31B6-F299-90B72457E5F4}"/>
              </a:ext>
            </a:extLst>
          </p:cNvPr>
          <p:cNvSpPr/>
          <p:nvPr/>
        </p:nvSpPr>
        <p:spPr>
          <a:xfrm>
            <a:off x="3788885" y="1371600"/>
            <a:ext cx="3306040" cy="21945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4" name="Shape 9">
            <a:extLst>
              <a:ext uri="{FF2B5EF4-FFF2-40B4-BE49-F238E27FC236}">
                <a16:creationId xmlns:a16="http://schemas.microsoft.com/office/drawing/2014/main" id="{82687816-B628-777E-4359-1F77D9AD2827}"/>
              </a:ext>
            </a:extLst>
          </p:cNvPr>
          <p:cNvSpPr/>
          <p:nvPr/>
        </p:nvSpPr>
        <p:spPr>
          <a:xfrm>
            <a:off x="3788885" y="1371600"/>
            <a:ext cx="3306040" cy="73152"/>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5" name="Text 10">
            <a:extLst>
              <a:ext uri="{FF2B5EF4-FFF2-40B4-BE49-F238E27FC236}">
                <a16:creationId xmlns:a16="http://schemas.microsoft.com/office/drawing/2014/main" id="{D905A011-39F4-C111-5399-E6B1D8C2674F}"/>
              </a:ext>
            </a:extLst>
          </p:cNvPr>
          <p:cNvSpPr/>
          <p:nvPr/>
        </p:nvSpPr>
        <p:spPr>
          <a:xfrm>
            <a:off x="4033777" y="1600200"/>
            <a:ext cx="2816256" cy="320040"/>
          </a:xfrm>
          <a:prstGeom prst="rect">
            <a:avLst/>
          </a:prstGeom>
          <a:noFill/>
          <a:ln/>
        </p:spPr>
        <p:txBody>
          <a:bodyPr wrap="square" lIns="0" tIns="0" rIns="0" bIns="0" rtlCol="0" anchor="ctr"/>
          <a:lstStyle/>
          <a:p>
            <a:pPr marL="0" indent="0">
              <a:buNone/>
            </a:pPr>
            <a:r>
              <a:rPr lang="en-US" sz="1200" b="1" kern="0" spc="300" dirty="0">
                <a:solidFill>
                  <a:srgbClr val="475569"/>
                </a:solidFill>
                <a:latin typeface="DM Sans" pitchFamily="2" charset="77"/>
                <a:ea typeface="Calibri" pitchFamily="34" charset="-122"/>
                <a:cs typeface="Calibri" pitchFamily="34" charset="-120"/>
              </a:rPr>
              <a:t>Gold</a:t>
            </a:r>
            <a:endParaRPr lang="en-US" sz="1200" dirty="0">
              <a:latin typeface="DM Sans" pitchFamily="2" charset="77"/>
            </a:endParaRPr>
          </a:p>
        </p:txBody>
      </p:sp>
      <p:sp>
        <p:nvSpPr>
          <p:cNvPr id="16" name="Text 11">
            <a:extLst>
              <a:ext uri="{FF2B5EF4-FFF2-40B4-BE49-F238E27FC236}">
                <a16:creationId xmlns:a16="http://schemas.microsoft.com/office/drawing/2014/main" id="{683961ED-124C-B9D7-55E2-ACA631E57FE0}"/>
              </a:ext>
            </a:extLst>
          </p:cNvPr>
          <p:cNvSpPr/>
          <p:nvPr/>
        </p:nvSpPr>
        <p:spPr>
          <a:xfrm>
            <a:off x="4033777" y="1920240"/>
            <a:ext cx="2816256" cy="640080"/>
          </a:xfrm>
          <a:prstGeom prst="rect">
            <a:avLst/>
          </a:prstGeom>
          <a:noFill/>
          <a:ln/>
        </p:spPr>
        <p:txBody>
          <a:bodyPr wrap="square" lIns="0" tIns="0" rIns="0" bIns="0" rtlCol="0" anchor="ctr"/>
          <a:lstStyle/>
          <a:p>
            <a:pPr marL="0" indent="0">
              <a:buNone/>
            </a:pPr>
            <a:r>
              <a:rPr lang="en-US" sz="3200" b="1" dirty="0">
                <a:solidFill>
                  <a:srgbClr val="2A3F5B"/>
                </a:solidFill>
                <a:latin typeface="DM Sans" pitchFamily="2" charset="77"/>
                <a:ea typeface="Calibri" pitchFamily="34" charset="-122"/>
                <a:cs typeface="Calibri" pitchFamily="34" charset="-120"/>
              </a:rPr>
              <a:t>+64% (2025)</a:t>
            </a:r>
            <a:endParaRPr lang="en-US" sz="3200" dirty="0">
              <a:latin typeface="DM Sans" pitchFamily="2" charset="77"/>
            </a:endParaRPr>
          </a:p>
        </p:txBody>
      </p:sp>
      <p:sp>
        <p:nvSpPr>
          <p:cNvPr id="17" name="Text 12">
            <a:extLst>
              <a:ext uri="{FF2B5EF4-FFF2-40B4-BE49-F238E27FC236}">
                <a16:creationId xmlns:a16="http://schemas.microsoft.com/office/drawing/2014/main" id="{5BE8345E-61CB-C07E-5679-D42C140F361F}"/>
              </a:ext>
            </a:extLst>
          </p:cNvPr>
          <p:cNvSpPr/>
          <p:nvPr/>
        </p:nvSpPr>
        <p:spPr>
          <a:xfrm>
            <a:off x="4033777" y="2606040"/>
            <a:ext cx="2816256" cy="86868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Best calendar year since 1979. Broke $4,000 in October, hit $5,500 in late January.</a:t>
            </a:r>
            <a:endParaRPr lang="en-US" sz="1100" dirty="0">
              <a:latin typeface="DM Sans" pitchFamily="2" charset="77"/>
            </a:endParaRPr>
          </a:p>
        </p:txBody>
      </p:sp>
      <p:sp>
        <p:nvSpPr>
          <p:cNvPr id="18" name="Shape 13">
            <a:extLst>
              <a:ext uri="{FF2B5EF4-FFF2-40B4-BE49-F238E27FC236}">
                <a16:creationId xmlns:a16="http://schemas.microsoft.com/office/drawing/2014/main" id="{12AE13D1-6156-4504-F765-10D16F644ED3}"/>
              </a:ext>
            </a:extLst>
          </p:cNvPr>
          <p:cNvSpPr/>
          <p:nvPr/>
        </p:nvSpPr>
        <p:spPr>
          <a:xfrm>
            <a:off x="7339816" y="1371600"/>
            <a:ext cx="3306040" cy="21945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9" name="Shape 14">
            <a:extLst>
              <a:ext uri="{FF2B5EF4-FFF2-40B4-BE49-F238E27FC236}">
                <a16:creationId xmlns:a16="http://schemas.microsoft.com/office/drawing/2014/main" id="{933A4107-24EF-DB8A-ED4B-547965A598FB}"/>
              </a:ext>
            </a:extLst>
          </p:cNvPr>
          <p:cNvSpPr/>
          <p:nvPr/>
        </p:nvSpPr>
        <p:spPr>
          <a:xfrm>
            <a:off x="7339816" y="1371600"/>
            <a:ext cx="3306040" cy="73152"/>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28" name="Text 15">
            <a:extLst>
              <a:ext uri="{FF2B5EF4-FFF2-40B4-BE49-F238E27FC236}">
                <a16:creationId xmlns:a16="http://schemas.microsoft.com/office/drawing/2014/main" id="{21A02E85-D2A4-2B99-0CA7-09A972A3AC96}"/>
              </a:ext>
            </a:extLst>
          </p:cNvPr>
          <p:cNvSpPr/>
          <p:nvPr/>
        </p:nvSpPr>
        <p:spPr>
          <a:xfrm>
            <a:off x="7584708" y="1600200"/>
            <a:ext cx="2816256" cy="320040"/>
          </a:xfrm>
          <a:prstGeom prst="rect">
            <a:avLst/>
          </a:prstGeom>
          <a:noFill/>
          <a:ln/>
        </p:spPr>
        <p:txBody>
          <a:bodyPr wrap="square" lIns="0" tIns="0" rIns="0" bIns="0" rtlCol="0" anchor="ctr"/>
          <a:lstStyle/>
          <a:p>
            <a:pPr marL="0" indent="0">
              <a:buNone/>
            </a:pPr>
            <a:r>
              <a:rPr lang="en-US" sz="1200" b="1" kern="0" spc="300" dirty="0">
                <a:solidFill>
                  <a:srgbClr val="475569"/>
                </a:solidFill>
                <a:latin typeface="DM Sans" pitchFamily="2" charset="77"/>
                <a:ea typeface="Calibri" pitchFamily="34" charset="-122"/>
                <a:cs typeface="Calibri" pitchFamily="34" charset="-120"/>
              </a:rPr>
              <a:t>Silver</a:t>
            </a:r>
            <a:endParaRPr lang="en-US" sz="1200" dirty="0">
              <a:latin typeface="DM Sans" pitchFamily="2" charset="77"/>
            </a:endParaRPr>
          </a:p>
        </p:txBody>
      </p:sp>
      <p:sp>
        <p:nvSpPr>
          <p:cNvPr id="29" name="Text 16">
            <a:extLst>
              <a:ext uri="{FF2B5EF4-FFF2-40B4-BE49-F238E27FC236}">
                <a16:creationId xmlns:a16="http://schemas.microsoft.com/office/drawing/2014/main" id="{43D370A2-486E-76DE-B53F-610FFA64A72E}"/>
              </a:ext>
            </a:extLst>
          </p:cNvPr>
          <p:cNvSpPr/>
          <p:nvPr/>
        </p:nvSpPr>
        <p:spPr>
          <a:xfrm>
            <a:off x="7584708" y="1920240"/>
            <a:ext cx="2816256" cy="640080"/>
          </a:xfrm>
          <a:prstGeom prst="rect">
            <a:avLst/>
          </a:prstGeom>
          <a:noFill/>
          <a:ln/>
        </p:spPr>
        <p:txBody>
          <a:bodyPr wrap="square" lIns="0" tIns="0" rIns="0" bIns="0" rtlCol="0" anchor="ctr"/>
          <a:lstStyle/>
          <a:p>
            <a:pPr marL="0" indent="0">
              <a:buNone/>
            </a:pPr>
            <a:r>
              <a:rPr lang="en-US" sz="3200" b="1" dirty="0">
                <a:solidFill>
                  <a:srgbClr val="2A3F5B"/>
                </a:solidFill>
                <a:latin typeface="DM Sans" pitchFamily="2" charset="77"/>
                <a:ea typeface="Calibri" pitchFamily="34" charset="-122"/>
                <a:cs typeface="Calibri" pitchFamily="34" charset="-120"/>
              </a:rPr>
              <a:t>+141% (2025)</a:t>
            </a:r>
            <a:endParaRPr lang="en-US" sz="3200" dirty="0">
              <a:latin typeface="DM Sans" pitchFamily="2" charset="77"/>
            </a:endParaRPr>
          </a:p>
        </p:txBody>
      </p:sp>
      <p:sp>
        <p:nvSpPr>
          <p:cNvPr id="30" name="Text 17">
            <a:extLst>
              <a:ext uri="{FF2B5EF4-FFF2-40B4-BE49-F238E27FC236}">
                <a16:creationId xmlns:a16="http://schemas.microsoft.com/office/drawing/2014/main" id="{35622F6F-A79E-25DE-A5EE-5B8521C63EB3}"/>
              </a:ext>
            </a:extLst>
          </p:cNvPr>
          <p:cNvSpPr/>
          <p:nvPr/>
        </p:nvSpPr>
        <p:spPr>
          <a:xfrm>
            <a:off x="7584708" y="2606040"/>
            <a:ext cx="2816256" cy="86868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Outpaced gold on both supply tightness and renewed industrial demand.</a:t>
            </a:r>
            <a:endParaRPr lang="en-US" sz="1100" dirty="0">
              <a:latin typeface="DM Sans" pitchFamily="2" charset="77"/>
            </a:endParaRPr>
          </a:p>
        </p:txBody>
      </p:sp>
      <p:sp>
        <p:nvSpPr>
          <p:cNvPr id="31" name="Shape 18">
            <a:extLst>
              <a:ext uri="{FF2B5EF4-FFF2-40B4-BE49-F238E27FC236}">
                <a16:creationId xmlns:a16="http://schemas.microsoft.com/office/drawing/2014/main" id="{90138563-6BF2-D564-F0D9-35D7E1EC43AF}"/>
              </a:ext>
            </a:extLst>
          </p:cNvPr>
          <p:cNvSpPr/>
          <p:nvPr/>
        </p:nvSpPr>
        <p:spPr>
          <a:xfrm>
            <a:off x="237954" y="3840480"/>
            <a:ext cx="3306040" cy="21945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32" name="Shape 19">
            <a:extLst>
              <a:ext uri="{FF2B5EF4-FFF2-40B4-BE49-F238E27FC236}">
                <a16:creationId xmlns:a16="http://schemas.microsoft.com/office/drawing/2014/main" id="{977B576A-424F-4AFD-A466-F9115F88A6A9}"/>
              </a:ext>
            </a:extLst>
          </p:cNvPr>
          <p:cNvSpPr/>
          <p:nvPr/>
        </p:nvSpPr>
        <p:spPr>
          <a:xfrm>
            <a:off x="237954" y="3840480"/>
            <a:ext cx="3306040" cy="73152"/>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33" name="Text 20">
            <a:extLst>
              <a:ext uri="{FF2B5EF4-FFF2-40B4-BE49-F238E27FC236}">
                <a16:creationId xmlns:a16="http://schemas.microsoft.com/office/drawing/2014/main" id="{443727B9-3349-EF75-F957-DE7C83A04171}"/>
              </a:ext>
            </a:extLst>
          </p:cNvPr>
          <p:cNvSpPr/>
          <p:nvPr/>
        </p:nvSpPr>
        <p:spPr>
          <a:xfrm>
            <a:off x="482845" y="4069080"/>
            <a:ext cx="2816256" cy="320040"/>
          </a:xfrm>
          <a:prstGeom prst="rect">
            <a:avLst/>
          </a:prstGeom>
          <a:noFill/>
          <a:ln/>
        </p:spPr>
        <p:txBody>
          <a:bodyPr wrap="square" lIns="0" tIns="0" rIns="0" bIns="0" rtlCol="0" anchor="ctr"/>
          <a:lstStyle/>
          <a:p>
            <a:pPr marL="0" indent="0">
              <a:buNone/>
            </a:pPr>
            <a:r>
              <a:rPr lang="en-US" sz="1200" b="1" kern="0" spc="300" dirty="0">
                <a:solidFill>
                  <a:srgbClr val="475569"/>
                </a:solidFill>
                <a:latin typeface="DM Sans" pitchFamily="2" charset="77"/>
                <a:ea typeface="Calibri" pitchFamily="34" charset="-122"/>
                <a:cs typeface="Calibri" pitchFamily="34" charset="-120"/>
              </a:rPr>
              <a:t>Energy</a:t>
            </a:r>
            <a:endParaRPr lang="en-US" sz="1200" dirty="0">
              <a:latin typeface="DM Sans" pitchFamily="2" charset="77"/>
            </a:endParaRPr>
          </a:p>
        </p:txBody>
      </p:sp>
      <p:sp>
        <p:nvSpPr>
          <p:cNvPr id="34" name="Text 21">
            <a:extLst>
              <a:ext uri="{FF2B5EF4-FFF2-40B4-BE49-F238E27FC236}">
                <a16:creationId xmlns:a16="http://schemas.microsoft.com/office/drawing/2014/main" id="{38219520-2ACA-BCAE-EBDC-86D1DD6B81EF}"/>
              </a:ext>
            </a:extLst>
          </p:cNvPr>
          <p:cNvSpPr/>
          <p:nvPr/>
        </p:nvSpPr>
        <p:spPr>
          <a:xfrm>
            <a:off x="482845" y="4389120"/>
            <a:ext cx="2816256" cy="640080"/>
          </a:xfrm>
          <a:prstGeom prst="rect">
            <a:avLst/>
          </a:prstGeom>
          <a:noFill/>
          <a:ln/>
        </p:spPr>
        <p:txBody>
          <a:bodyPr wrap="square" lIns="0" tIns="0" rIns="0" bIns="0" rtlCol="0" anchor="ctr"/>
          <a:lstStyle/>
          <a:p>
            <a:pPr marL="0" indent="0">
              <a:buNone/>
            </a:pPr>
            <a:r>
              <a:rPr lang="en-US" sz="3200" b="1" dirty="0">
                <a:solidFill>
                  <a:srgbClr val="2A3F5B"/>
                </a:solidFill>
                <a:latin typeface="DM Sans" pitchFamily="2" charset="77"/>
                <a:ea typeface="Calibri" pitchFamily="34" charset="-122"/>
                <a:cs typeface="Calibri" pitchFamily="34" charset="-120"/>
              </a:rPr>
              <a:t>Volatile</a:t>
            </a:r>
            <a:endParaRPr lang="en-US" sz="3200" dirty="0">
              <a:latin typeface="DM Sans" pitchFamily="2" charset="77"/>
            </a:endParaRPr>
          </a:p>
        </p:txBody>
      </p:sp>
      <p:sp>
        <p:nvSpPr>
          <p:cNvPr id="35" name="Text 22">
            <a:extLst>
              <a:ext uri="{FF2B5EF4-FFF2-40B4-BE49-F238E27FC236}">
                <a16:creationId xmlns:a16="http://schemas.microsoft.com/office/drawing/2014/main" id="{A5582B0A-755F-E76D-469B-2B3958AA1500}"/>
              </a:ext>
            </a:extLst>
          </p:cNvPr>
          <p:cNvSpPr/>
          <p:nvPr/>
        </p:nvSpPr>
        <p:spPr>
          <a:xfrm>
            <a:off x="482845" y="5074920"/>
            <a:ext cx="2816256" cy="86868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Middle East conflict reshaped term structures Q1 2026; ceasefire pressured prices lower into April.</a:t>
            </a:r>
            <a:endParaRPr lang="en-US" sz="1100" dirty="0">
              <a:latin typeface="DM Sans" pitchFamily="2" charset="77"/>
            </a:endParaRPr>
          </a:p>
        </p:txBody>
      </p:sp>
      <p:sp>
        <p:nvSpPr>
          <p:cNvPr id="36" name="Shape 23">
            <a:extLst>
              <a:ext uri="{FF2B5EF4-FFF2-40B4-BE49-F238E27FC236}">
                <a16:creationId xmlns:a16="http://schemas.microsoft.com/office/drawing/2014/main" id="{2866D0A7-A02D-67E0-9499-B3C158B0BA60}"/>
              </a:ext>
            </a:extLst>
          </p:cNvPr>
          <p:cNvSpPr/>
          <p:nvPr/>
        </p:nvSpPr>
        <p:spPr>
          <a:xfrm>
            <a:off x="3788885" y="3840480"/>
            <a:ext cx="3306040" cy="21945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37" name="Shape 24">
            <a:extLst>
              <a:ext uri="{FF2B5EF4-FFF2-40B4-BE49-F238E27FC236}">
                <a16:creationId xmlns:a16="http://schemas.microsoft.com/office/drawing/2014/main" id="{5AFEB1B5-CD0E-2589-27A9-7EDA4C1D5513}"/>
              </a:ext>
            </a:extLst>
          </p:cNvPr>
          <p:cNvSpPr/>
          <p:nvPr/>
        </p:nvSpPr>
        <p:spPr>
          <a:xfrm>
            <a:off x="3788885" y="3840480"/>
            <a:ext cx="3306040" cy="73152"/>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38" name="Text 25">
            <a:extLst>
              <a:ext uri="{FF2B5EF4-FFF2-40B4-BE49-F238E27FC236}">
                <a16:creationId xmlns:a16="http://schemas.microsoft.com/office/drawing/2014/main" id="{8D823AA2-D120-8B3B-4548-5592C8668B5A}"/>
              </a:ext>
            </a:extLst>
          </p:cNvPr>
          <p:cNvSpPr/>
          <p:nvPr/>
        </p:nvSpPr>
        <p:spPr>
          <a:xfrm>
            <a:off x="4033777" y="4069080"/>
            <a:ext cx="2816256" cy="320040"/>
          </a:xfrm>
          <a:prstGeom prst="rect">
            <a:avLst/>
          </a:prstGeom>
          <a:noFill/>
          <a:ln/>
        </p:spPr>
        <p:txBody>
          <a:bodyPr wrap="square" lIns="0" tIns="0" rIns="0" bIns="0" rtlCol="0" anchor="ctr"/>
          <a:lstStyle/>
          <a:p>
            <a:pPr marL="0" indent="0">
              <a:buNone/>
            </a:pPr>
            <a:r>
              <a:rPr lang="en-US" sz="1200" b="1" kern="0" spc="300" dirty="0">
                <a:solidFill>
                  <a:srgbClr val="475569"/>
                </a:solidFill>
                <a:latin typeface="DM Sans" pitchFamily="2" charset="77"/>
                <a:ea typeface="Calibri" pitchFamily="34" charset="-122"/>
                <a:cs typeface="Calibri" pitchFamily="34" charset="-120"/>
              </a:rPr>
              <a:t>USD</a:t>
            </a:r>
            <a:endParaRPr lang="en-US" sz="1200" dirty="0">
              <a:latin typeface="DM Sans" pitchFamily="2" charset="77"/>
            </a:endParaRPr>
          </a:p>
        </p:txBody>
      </p:sp>
      <p:sp>
        <p:nvSpPr>
          <p:cNvPr id="39" name="Text 26">
            <a:extLst>
              <a:ext uri="{FF2B5EF4-FFF2-40B4-BE49-F238E27FC236}">
                <a16:creationId xmlns:a16="http://schemas.microsoft.com/office/drawing/2014/main" id="{EE3472E9-F484-2A8F-102E-29D249151EB4}"/>
              </a:ext>
            </a:extLst>
          </p:cNvPr>
          <p:cNvSpPr/>
          <p:nvPr/>
        </p:nvSpPr>
        <p:spPr>
          <a:xfrm>
            <a:off x="4033777" y="4389120"/>
            <a:ext cx="2816256" cy="640080"/>
          </a:xfrm>
          <a:prstGeom prst="rect">
            <a:avLst/>
          </a:prstGeom>
          <a:noFill/>
          <a:ln/>
        </p:spPr>
        <p:txBody>
          <a:bodyPr wrap="square" lIns="0" tIns="0" rIns="0" bIns="0" rtlCol="0" anchor="ctr"/>
          <a:lstStyle/>
          <a:p>
            <a:pPr marL="0" indent="0">
              <a:buNone/>
            </a:pPr>
            <a:r>
              <a:rPr lang="en-US" sz="3200" b="1" dirty="0">
                <a:solidFill>
                  <a:srgbClr val="2A3F5B"/>
                </a:solidFill>
                <a:latin typeface="DM Sans" pitchFamily="2" charset="77"/>
                <a:ea typeface="Calibri" pitchFamily="34" charset="-122"/>
                <a:cs typeface="Calibri" pitchFamily="34" charset="-120"/>
              </a:rPr>
              <a:t>Weaker</a:t>
            </a:r>
            <a:endParaRPr lang="en-US" sz="3200" dirty="0">
              <a:latin typeface="DM Sans" pitchFamily="2" charset="77"/>
            </a:endParaRPr>
          </a:p>
        </p:txBody>
      </p:sp>
      <p:sp>
        <p:nvSpPr>
          <p:cNvPr id="40" name="Text 27">
            <a:extLst>
              <a:ext uri="{FF2B5EF4-FFF2-40B4-BE49-F238E27FC236}">
                <a16:creationId xmlns:a16="http://schemas.microsoft.com/office/drawing/2014/main" id="{18703A34-E348-7C56-F80B-E50DFA86821D}"/>
              </a:ext>
            </a:extLst>
          </p:cNvPr>
          <p:cNvSpPr/>
          <p:nvPr/>
        </p:nvSpPr>
        <p:spPr>
          <a:xfrm>
            <a:off x="4033777" y="5074920"/>
            <a:ext cx="2816256" cy="86868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Three Fed cuts in 2025 plus de-dollarization narrative pressured the dollar throughout.</a:t>
            </a:r>
            <a:endParaRPr lang="en-US" sz="1100" dirty="0">
              <a:latin typeface="DM Sans" pitchFamily="2" charset="77"/>
            </a:endParaRPr>
          </a:p>
        </p:txBody>
      </p:sp>
      <p:sp>
        <p:nvSpPr>
          <p:cNvPr id="41" name="Shape 28">
            <a:extLst>
              <a:ext uri="{FF2B5EF4-FFF2-40B4-BE49-F238E27FC236}">
                <a16:creationId xmlns:a16="http://schemas.microsoft.com/office/drawing/2014/main" id="{EAE6994F-816A-BC39-29DA-6AA8B1A89A13}"/>
              </a:ext>
            </a:extLst>
          </p:cNvPr>
          <p:cNvSpPr/>
          <p:nvPr/>
        </p:nvSpPr>
        <p:spPr>
          <a:xfrm>
            <a:off x="7339816" y="3840480"/>
            <a:ext cx="3306040" cy="21945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42" name="Shape 29">
            <a:extLst>
              <a:ext uri="{FF2B5EF4-FFF2-40B4-BE49-F238E27FC236}">
                <a16:creationId xmlns:a16="http://schemas.microsoft.com/office/drawing/2014/main" id="{FB1AAADF-C8EB-7455-02EA-CFFC4C114185}"/>
              </a:ext>
            </a:extLst>
          </p:cNvPr>
          <p:cNvSpPr/>
          <p:nvPr/>
        </p:nvSpPr>
        <p:spPr>
          <a:xfrm>
            <a:off x="7339816" y="3840480"/>
            <a:ext cx="3306040" cy="73152"/>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43" name="Text 30">
            <a:extLst>
              <a:ext uri="{FF2B5EF4-FFF2-40B4-BE49-F238E27FC236}">
                <a16:creationId xmlns:a16="http://schemas.microsoft.com/office/drawing/2014/main" id="{E861E7A4-18E9-5140-EC0B-82C82B2C43B2}"/>
              </a:ext>
            </a:extLst>
          </p:cNvPr>
          <p:cNvSpPr/>
          <p:nvPr/>
        </p:nvSpPr>
        <p:spPr>
          <a:xfrm>
            <a:off x="7584708" y="4069080"/>
            <a:ext cx="2816256" cy="320040"/>
          </a:xfrm>
          <a:prstGeom prst="rect">
            <a:avLst/>
          </a:prstGeom>
          <a:noFill/>
          <a:ln/>
        </p:spPr>
        <p:txBody>
          <a:bodyPr wrap="square" lIns="0" tIns="0" rIns="0" bIns="0" rtlCol="0" anchor="ctr"/>
          <a:lstStyle/>
          <a:p>
            <a:pPr marL="0" indent="0">
              <a:buNone/>
            </a:pPr>
            <a:r>
              <a:rPr lang="en-US" sz="1200" b="1" kern="0" spc="300" dirty="0">
                <a:solidFill>
                  <a:srgbClr val="475569"/>
                </a:solidFill>
                <a:latin typeface="DM Sans" pitchFamily="2" charset="77"/>
                <a:ea typeface="Calibri" pitchFamily="34" charset="-122"/>
                <a:cs typeface="Calibri" pitchFamily="34" charset="-120"/>
              </a:rPr>
              <a:t>Rates</a:t>
            </a:r>
            <a:endParaRPr lang="en-US" sz="1200" dirty="0">
              <a:latin typeface="DM Sans" pitchFamily="2" charset="77"/>
            </a:endParaRPr>
          </a:p>
        </p:txBody>
      </p:sp>
      <p:sp>
        <p:nvSpPr>
          <p:cNvPr id="44" name="Text 31">
            <a:extLst>
              <a:ext uri="{FF2B5EF4-FFF2-40B4-BE49-F238E27FC236}">
                <a16:creationId xmlns:a16="http://schemas.microsoft.com/office/drawing/2014/main" id="{6C0FF726-FAF7-FD71-F1E7-5A067024D070}"/>
              </a:ext>
            </a:extLst>
          </p:cNvPr>
          <p:cNvSpPr/>
          <p:nvPr/>
        </p:nvSpPr>
        <p:spPr>
          <a:xfrm>
            <a:off x="7584708" y="4389120"/>
            <a:ext cx="2816256" cy="640080"/>
          </a:xfrm>
          <a:prstGeom prst="rect">
            <a:avLst/>
          </a:prstGeom>
          <a:noFill/>
          <a:ln/>
        </p:spPr>
        <p:txBody>
          <a:bodyPr wrap="square" lIns="0" tIns="0" rIns="0" bIns="0" rtlCol="0" anchor="ctr"/>
          <a:lstStyle/>
          <a:p>
            <a:pPr marL="0" indent="0">
              <a:buNone/>
            </a:pPr>
            <a:r>
              <a:rPr lang="en-US" sz="3200" b="1" dirty="0">
                <a:solidFill>
                  <a:srgbClr val="2A3F5B"/>
                </a:solidFill>
                <a:latin typeface="DM Sans" pitchFamily="2" charset="77"/>
                <a:ea typeface="Calibri" pitchFamily="34" charset="-122"/>
                <a:cs typeface="Calibri" pitchFamily="34" charset="-120"/>
              </a:rPr>
              <a:t>Cutting</a:t>
            </a:r>
            <a:endParaRPr lang="en-US" sz="3200" dirty="0">
              <a:latin typeface="DM Sans" pitchFamily="2" charset="77"/>
            </a:endParaRPr>
          </a:p>
        </p:txBody>
      </p:sp>
      <p:sp>
        <p:nvSpPr>
          <p:cNvPr id="45" name="Text 32">
            <a:extLst>
              <a:ext uri="{FF2B5EF4-FFF2-40B4-BE49-F238E27FC236}">
                <a16:creationId xmlns:a16="http://schemas.microsoft.com/office/drawing/2014/main" id="{838E1E22-0505-970E-0BF6-1E577228223B}"/>
              </a:ext>
            </a:extLst>
          </p:cNvPr>
          <p:cNvSpPr/>
          <p:nvPr/>
        </p:nvSpPr>
        <p:spPr>
          <a:xfrm>
            <a:off x="7584708" y="5074920"/>
            <a:ext cx="2816256" cy="86868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Fed cut three times in 2025; balance-sheet expansion resumed at year-end.</a:t>
            </a:r>
            <a:endParaRPr lang="en-US" sz="1100" dirty="0">
              <a:latin typeface="DM Sans" pitchFamily="2" charset="77"/>
            </a:endParaRPr>
          </a:p>
        </p:txBody>
      </p:sp>
      <p:sp>
        <p:nvSpPr>
          <p:cNvPr id="4" name="TextBox 3">
            <a:extLst>
              <a:ext uri="{FF2B5EF4-FFF2-40B4-BE49-F238E27FC236}">
                <a16:creationId xmlns:a16="http://schemas.microsoft.com/office/drawing/2014/main" id="{C001518D-C880-8294-BF3E-723201C25021}"/>
              </a:ext>
            </a:extLst>
          </p:cNvPr>
          <p:cNvSpPr txBox="1"/>
          <p:nvPr/>
        </p:nvSpPr>
        <p:spPr>
          <a:xfrm>
            <a:off x="237954" y="6194197"/>
            <a:ext cx="10407902" cy="584775"/>
          </a:xfrm>
          <a:prstGeom prst="rect">
            <a:avLst/>
          </a:prstGeom>
          <a:noFill/>
        </p:spPr>
        <p:txBody>
          <a:bodyPr wrap="square" rtlCol="0">
            <a:spAutoFit/>
          </a:bodyPr>
          <a:lstStyle/>
          <a:p>
            <a:pPr algn="just"/>
            <a:r>
              <a:rPr lang="en-US" sz="800" i="1" dirty="0">
                <a:latin typeface="DM Sans" pitchFamily="2" charset="77"/>
              </a:rPr>
              <a:t>Source: Bloomberg; CSI; ReSolve Asset Management (SEZC). Calculations by Newfound Research.  S&amp;P 500 is the SPXT Index.  Returns are gross of all fees, transaction costs, and taxes and assume the reinvestment of all distributions</a:t>
            </a:r>
            <a:r>
              <a:rPr lang="en-US" sz="800" i="1" dirty="0">
                <a:solidFill>
                  <a:schemeClr val="tx1"/>
                </a:solidFill>
                <a:latin typeface="DM Sans" pitchFamily="2" charset="77"/>
              </a:rPr>
              <a:t>. </a:t>
            </a:r>
            <a:r>
              <a:rPr lang="en-US" sz="800" b="0" i="1" dirty="0">
                <a:solidFill>
                  <a:schemeClr val="tx1"/>
                </a:solidFill>
                <a:latin typeface="DM Sans" pitchFamily="2" charset="77"/>
              </a:rPr>
              <a:t>Gold is Generic 1st 'GC' Futures (GC1 </a:t>
            </a:r>
            <a:r>
              <a:rPr lang="en-US" sz="800" b="0" i="1" dirty="0" err="1">
                <a:solidFill>
                  <a:schemeClr val="tx1"/>
                </a:solidFill>
                <a:latin typeface="DM Sans" pitchFamily="2" charset="77"/>
              </a:rPr>
              <a:t>Comdty</a:t>
            </a:r>
            <a:r>
              <a:rPr lang="en-US" sz="800" b="0" i="1" dirty="0">
                <a:solidFill>
                  <a:schemeClr val="tx1"/>
                </a:solidFill>
                <a:latin typeface="DM Sans" pitchFamily="2" charset="77"/>
              </a:rPr>
              <a:t>). Silver is Generic 1</a:t>
            </a:r>
            <a:r>
              <a:rPr lang="en-US" sz="800" b="0" i="1" baseline="30000" dirty="0">
                <a:solidFill>
                  <a:schemeClr val="tx1"/>
                </a:solidFill>
                <a:latin typeface="DM Sans" pitchFamily="2" charset="77"/>
              </a:rPr>
              <a:t>st</a:t>
            </a:r>
            <a:r>
              <a:rPr lang="en-US" sz="800" b="0" i="1" dirty="0">
                <a:solidFill>
                  <a:schemeClr val="tx1"/>
                </a:solidFill>
                <a:latin typeface="DM Sans" pitchFamily="2" charset="77"/>
              </a:rPr>
              <a:t> ’SI’ Futures (SI1 </a:t>
            </a:r>
            <a:r>
              <a:rPr lang="en-US" sz="800" b="0" i="1" dirty="0" err="1">
                <a:solidFill>
                  <a:schemeClr val="tx1"/>
                </a:solidFill>
                <a:latin typeface="DM Sans" pitchFamily="2" charset="77"/>
              </a:rPr>
              <a:t>Comdty</a:t>
            </a:r>
            <a:r>
              <a:rPr lang="en-US" sz="800" b="0" i="1" dirty="0">
                <a:solidFill>
                  <a:schemeClr val="tx1"/>
                </a:solidFill>
                <a:latin typeface="DM Sans" pitchFamily="2" charset="77"/>
              </a:rPr>
              <a:t>).  </a:t>
            </a:r>
            <a:r>
              <a:rPr lang="en-US" sz="800" i="1" dirty="0">
                <a:latin typeface="DM Sans" pitchFamily="2" charset="77"/>
              </a:rPr>
              <a:t>Gold and Silver reflect calendar year 2025; the S&amp;P 500 return reflects 5/31/2025 to 5/31/2026 period.  Past performance is not indicative of future returns. Investing involves risk, including loss of principal.</a:t>
            </a:r>
          </a:p>
          <a:p>
            <a:pPr algn="just"/>
            <a:endParaRPr lang="en-US" sz="800" i="1" dirty="0">
              <a:latin typeface="DM Sans" pitchFamily="2" charset="77"/>
            </a:endParaRPr>
          </a:p>
        </p:txBody>
      </p:sp>
    </p:spTree>
    <p:extLst>
      <p:ext uri="{BB962C8B-B14F-4D97-AF65-F5344CB8AC3E}">
        <p14:creationId xmlns:p14="http://schemas.microsoft.com/office/powerpoint/2010/main" val="13650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9130A-651E-319E-5496-E3C48F672E63}"/>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360B01B7-E783-F9B0-A168-F20300E4A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F67E3936-5216-5588-D8C9-928C9B7A6F94}"/>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What Drove Trend’s Return?</a:t>
            </a:r>
            <a:endParaRPr lang="en-US" sz="2600" dirty="0">
              <a:solidFill>
                <a:schemeClr val="accent4"/>
              </a:solidFill>
              <a:latin typeface="DM Sans" pitchFamily="2" charset="77"/>
            </a:endParaRPr>
          </a:p>
        </p:txBody>
      </p:sp>
      <p:sp>
        <p:nvSpPr>
          <p:cNvPr id="8" name="Shape 3">
            <a:extLst>
              <a:ext uri="{FF2B5EF4-FFF2-40B4-BE49-F238E27FC236}">
                <a16:creationId xmlns:a16="http://schemas.microsoft.com/office/drawing/2014/main" id="{792BBDA5-2565-3288-0621-3FD805F2D75B}"/>
              </a:ext>
            </a:extLst>
          </p:cNvPr>
          <p:cNvSpPr/>
          <p:nvPr/>
        </p:nvSpPr>
        <p:spPr>
          <a:xfrm>
            <a:off x="7673277" y="1463040"/>
            <a:ext cx="2775441" cy="457200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2" name="Text 4">
            <a:extLst>
              <a:ext uri="{FF2B5EF4-FFF2-40B4-BE49-F238E27FC236}">
                <a16:creationId xmlns:a16="http://schemas.microsoft.com/office/drawing/2014/main" id="{02DB717B-79EF-6707-929F-D01D86A6AD70}"/>
              </a:ext>
            </a:extLst>
          </p:cNvPr>
          <p:cNvSpPr/>
          <p:nvPr/>
        </p:nvSpPr>
        <p:spPr>
          <a:xfrm>
            <a:off x="7836538" y="164592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FINAL CONTRIBUTION</a:t>
            </a:r>
            <a:endParaRPr lang="en-US" sz="1000" dirty="0">
              <a:latin typeface="DM Sans" pitchFamily="2" charset="77"/>
            </a:endParaRPr>
          </a:p>
        </p:txBody>
      </p:sp>
      <p:sp>
        <p:nvSpPr>
          <p:cNvPr id="20" name="Shape 5">
            <a:extLst>
              <a:ext uri="{FF2B5EF4-FFF2-40B4-BE49-F238E27FC236}">
                <a16:creationId xmlns:a16="http://schemas.microsoft.com/office/drawing/2014/main" id="{7E2ACC05-2EA4-3871-539D-7A55B7CD55A3}"/>
              </a:ext>
            </a:extLst>
          </p:cNvPr>
          <p:cNvSpPr/>
          <p:nvPr/>
        </p:nvSpPr>
        <p:spPr>
          <a:xfrm>
            <a:off x="7836537" y="2167128"/>
            <a:ext cx="164592" cy="164592"/>
          </a:xfrm>
          <a:prstGeom prst="ellipse">
            <a:avLst/>
          </a:prstGeom>
          <a:solidFill>
            <a:srgbClr val="EBE96A"/>
          </a:solidFill>
          <a:ln w="12700">
            <a:solidFill>
              <a:srgbClr val="333333"/>
            </a:solidFill>
            <a:prstDash val="solid"/>
          </a:ln>
        </p:spPr>
        <p:txBody>
          <a:bodyPr/>
          <a:lstStyle/>
          <a:p>
            <a:endParaRPr lang="en-US">
              <a:latin typeface="DM Sans" pitchFamily="2" charset="77"/>
            </a:endParaRPr>
          </a:p>
        </p:txBody>
      </p:sp>
      <p:sp>
        <p:nvSpPr>
          <p:cNvPr id="21" name="Text 6">
            <a:extLst>
              <a:ext uri="{FF2B5EF4-FFF2-40B4-BE49-F238E27FC236}">
                <a16:creationId xmlns:a16="http://schemas.microsoft.com/office/drawing/2014/main" id="{82E55F7F-B955-AAEC-1B4F-D083AB9D1248}"/>
              </a:ext>
            </a:extLst>
          </p:cNvPr>
          <p:cNvSpPr/>
          <p:nvPr/>
        </p:nvSpPr>
        <p:spPr>
          <a:xfrm>
            <a:off x="8081430" y="210312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Metals</a:t>
            </a:r>
            <a:endParaRPr lang="en-US" sz="1200" dirty="0">
              <a:latin typeface="DM Sans" pitchFamily="2" charset="77"/>
            </a:endParaRPr>
          </a:p>
        </p:txBody>
      </p:sp>
      <p:sp>
        <p:nvSpPr>
          <p:cNvPr id="22" name="Text 7">
            <a:extLst>
              <a:ext uri="{FF2B5EF4-FFF2-40B4-BE49-F238E27FC236}">
                <a16:creationId xmlns:a16="http://schemas.microsoft.com/office/drawing/2014/main" id="{D4602AB6-CB3C-6461-10D6-62B05E59EB7D}"/>
              </a:ext>
            </a:extLst>
          </p:cNvPr>
          <p:cNvSpPr/>
          <p:nvPr/>
        </p:nvSpPr>
        <p:spPr>
          <a:xfrm>
            <a:off x="9060997" y="2103120"/>
            <a:ext cx="1224459" cy="32004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ea typeface="Calibri" pitchFamily="34" charset="-122"/>
                <a:cs typeface="Calibri" pitchFamily="34" charset="-120"/>
              </a:rPr>
              <a:t>+12.20%</a:t>
            </a:r>
            <a:endParaRPr lang="en-US" sz="1400" dirty="0">
              <a:latin typeface="DM Sans" pitchFamily="2" charset="77"/>
            </a:endParaRPr>
          </a:p>
        </p:txBody>
      </p:sp>
      <p:sp>
        <p:nvSpPr>
          <p:cNvPr id="23" name="Shape 8">
            <a:extLst>
              <a:ext uri="{FF2B5EF4-FFF2-40B4-BE49-F238E27FC236}">
                <a16:creationId xmlns:a16="http://schemas.microsoft.com/office/drawing/2014/main" id="{51561B1E-66FF-6167-CE04-330A5989A069}"/>
              </a:ext>
            </a:extLst>
          </p:cNvPr>
          <p:cNvSpPr/>
          <p:nvPr/>
        </p:nvSpPr>
        <p:spPr>
          <a:xfrm>
            <a:off x="7836537" y="2761488"/>
            <a:ext cx="164592" cy="164592"/>
          </a:xfrm>
          <a:prstGeom prst="ellipse">
            <a:avLst/>
          </a:prstGeom>
          <a:solidFill>
            <a:srgbClr val="333A46"/>
          </a:solidFill>
          <a:ln w="12700">
            <a:solidFill>
              <a:srgbClr val="333333"/>
            </a:solidFill>
            <a:prstDash val="solid"/>
          </a:ln>
        </p:spPr>
        <p:txBody>
          <a:bodyPr/>
          <a:lstStyle/>
          <a:p>
            <a:endParaRPr lang="en-US">
              <a:latin typeface="DM Sans" pitchFamily="2" charset="77"/>
            </a:endParaRPr>
          </a:p>
        </p:txBody>
      </p:sp>
      <p:sp>
        <p:nvSpPr>
          <p:cNvPr id="24" name="Text 9">
            <a:extLst>
              <a:ext uri="{FF2B5EF4-FFF2-40B4-BE49-F238E27FC236}">
                <a16:creationId xmlns:a16="http://schemas.microsoft.com/office/drawing/2014/main" id="{850B9640-6ADD-1CE3-BE26-7E5835D22693}"/>
              </a:ext>
            </a:extLst>
          </p:cNvPr>
          <p:cNvSpPr/>
          <p:nvPr/>
        </p:nvSpPr>
        <p:spPr>
          <a:xfrm>
            <a:off x="8081430" y="269748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Equities</a:t>
            </a:r>
            <a:endParaRPr lang="en-US" sz="1200" dirty="0">
              <a:latin typeface="DM Sans" pitchFamily="2" charset="77"/>
            </a:endParaRPr>
          </a:p>
        </p:txBody>
      </p:sp>
      <p:sp>
        <p:nvSpPr>
          <p:cNvPr id="25" name="Text 10">
            <a:extLst>
              <a:ext uri="{FF2B5EF4-FFF2-40B4-BE49-F238E27FC236}">
                <a16:creationId xmlns:a16="http://schemas.microsoft.com/office/drawing/2014/main" id="{902CE187-FEFC-C52B-F79C-F5F3E4C651B8}"/>
              </a:ext>
            </a:extLst>
          </p:cNvPr>
          <p:cNvSpPr/>
          <p:nvPr/>
        </p:nvSpPr>
        <p:spPr>
          <a:xfrm>
            <a:off x="9060997" y="2697480"/>
            <a:ext cx="1224459" cy="32004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ea typeface="Calibri" pitchFamily="34" charset="-122"/>
                <a:cs typeface="Calibri" pitchFamily="34" charset="-120"/>
              </a:rPr>
              <a:t>+14.39%</a:t>
            </a:r>
            <a:endParaRPr lang="en-US" sz="1400" dirty="0">
              <a:latin typeface="DM Sans" pitchFamily="2" charset="77"/>
            </a:endParaRPr>
          </a:p>
        </p:txBody>
      </p:sp>
      <p:sp>
        <p:nvSpPr>
          <p:cNvPr id="26" name="Shape 11">
            <a:extLst>
              <a:ext uri="{FF2B5EF4-FFF2-40B4-BE49-F238E27FC236}">
                <a16:creationId xmlns:a16="http://schemas.microsoft.com/office/drawing/2014/main" id="{9F057551-EDC9-74DD-D480-D17EA4C97D21}"/>
              </a:ext>
            </a:extLst>
          </p:cNvPr>
          <p:cNvSpPr/>
          <p:nvPr/>
        </p:nvSpPr>
        <p:spPr>
          <a:xfrm>
            <a:off x="7836537" y="3355848"/>
            <a:ext cx="164592" cy="164592"/>
          </a:xfrm>
          <a:prstGeom prst="ellipse">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27" name="Text 12">
            <a:extLst>
              <a:ext uri="{FF2B5EF4-FFF2-40B4-BE49-F238E27FC236}">
                <a16:creationId xmlns:a16="http://schemas.microsoft.com/office/drawing/2014/main" id="{A0D21334-4A70-F572-3BA3-97A05D9566F7}"/>
              </a:ext>
            </a:extLst>
          </p:cNvPr>
          <p:cNvSpPr/>
          <p:nvPr/>
        </p:nvSpPr>
        <p:spPr>
          <a:xfrm>
            <a:off x="8081430" y="329184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Energy</a:t>
            </a:r>
            <a:endParaRPr lang="en-US" sz="1200" dirty="0">
              <a:latin typeface="DM Sans" pitchFamily="2" charset="77"/>
            </a:endParaRPr>
          </a:p>
        </p:txBody>
      </p:sp>
      <p:sp>
        <p:nvSpPr>
          <p:cNvPr id="46" name="Text 13">
            <a:extLst>
              <a:ext uri="{FF2B5EF4-FFF2-40B4-BE49-F238E27FC236}">
                <a16:creationId xmlns:a16="http://schemas.microsoft.com/office/drawing/2014/main" id="{54EF41A0-358F-6E28-3C75-A7F42E34B604}"/>
              </a:ext>
            </a:extLst>
          </p:cNvPr>
          <p:cNvSpPr/>
          <p:nvPr/>
        </p:nvSpPr>
        <p:spPr>
          <a:xfrm>
            <a:off x="9060997" y="3291840"/>
            <a:ext cx="1224459" cy="32004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ea typeface="Calibri" pitchFamily="34" charset="-122"/>
                <a:cs typeface="Calibri" pitchFamily="34" charset="-120"/>
              </a:rPr>
              <a:t>+0.63%</a:t>
            </a:r>
            <a:endParaRPr lang="en-US" sz="1400" dirty="0">
              <a:latin typeface="DM Sans" pitchFamily="2" charset="77"/>
            </a:endParaRPr>
          </a:p>
        </p:txBody>
      </p:sp>
      <p:sp>
        <p:nvSpPr>
          <p:cNvPr id="47" name="Shape 14">
            <a:extLst>
              <a:ext uri="{FF2B5EF4-FFF2-40B4-BE49-F238E27FC236}">
                <a16:creationId xmlns:a16="http://schemas.microsoft.com/office/drawing/2014/main" id="{5073F9C8-4A3C-FFCB-E08F-D8A434DF35F8}"/>
              </a:ext>
            </a:extLst>
          </p:cNvPr>
          <p:cNvSpPr/>
          <p:nvPr/>
        </p:nvSpPr>
        <p:spPr>
          <a:xfrm>
            <a:off x="7836537" y="3950208"/>
            <a:ext cx="164592" cy="164592"/>
          </a:xfrm>
          <a:prstGeom prst="ellipse">
            <a:avLst/>
          </a:prstGeom>
          <a:solidFill>
            <a:srgbClr val="95E885"/>
          </a:solidFill>
          <a:ln w="12700">
            <a:solidFill>
              <a:srgbClr val="333333"/>
            </a:solidFill>
            <a:prstDash val="solid"/>
          </a:ln>
        </p:spPr>
        <p:txBody>
          <a:bodyPr/>
          <a:lstStyle/>
          <a:p>
            <a:endParaRPr lang="en-US">
              <a:latin typeface="DM Sans" pitchFamily="2" charset="77"/>
            </a:endParaRPr>
          </a:p>
        </p:txBody>
      </p:sp>
      <p:sp>
        <p:nvSpPr>
          <p:cNvPr id="48" name="Text 15">
            <a:extLst>
              <a:ext uri="{FF2B5EF4-FFF2-40B4-BE49-F238E27FC236}">
                <a16:creationId xmlns:a16="http://schemas.microsoft.com/office/drawing/2014/main" id="{DBDD4296-6038-6805-EF7D-AAC0F5C7B524}"/>
              </a:ext>
            </a:extLst>
          </p:cNvPr>
          <p:cNvSpPr/>
          <p:nvPr/>
        </p:nvSpPr>
        <p:spPr>
          <a:xfrm>
            <a:off x="8081430" y="388620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Currencies</a:t>
            </a:r>
            <a:endParaRPr lang="en-US" sz="1200" dirty="0">
              <a:latin typeface="DM Sans" pitchFamily="2" charset="77"/>
            </a:endParaRPr>
          </a:p>
        </p:txBody>
      </p:sp>
      <p:sp>
        <p:nvSpPr>
          <p:cNvPr id="49" name="Text 16">
            <a:extLst>
              <a:ext uri="{FF2B5EF4-FFF2-40B4-BE49-F238E27FC236}">
                <a16:creationId xmlns:a16="http://schemas.microsoft.com/office/drawing/2014/main" id="{D3AC16F5-EF10-11BC-597B-1626936270B5}"/>
              </a:ext>
            </a:extLst>
          </p:cNvPr>
          <p:cNvSpPr/>
          <p:nvPr/>
        </p:nvSpPr>
        <p:spPr>
          <a:xfrm>
            <a:off x="9060997" y="3886200"/>
            <a:ext cx="1224459" cy="320040"/>
          </a:xfrm>
          <a:prstGeom prst="rect">
            <a:avLst/>
          </a:prstGeom>
          <a:noFill/>
          <a:ln/>
        </p:spPr>
        <p:txBody>
          <a:bodyPr wrap="square" lIns="0" tIns="0" rIns="0" bIns="0" rtlCol="0" anchor="ctr"/>
          <a:lstStyle/>
          <a:p>
            <a:pPr marL="0" indent="0" algn="r">
              <a:buNone/>
            </a:pPr>
            <a:r>
              <a:rPr lang="en-US" sz="1400" b="1" dirty="0">
                <a:solidFill>
                  <a:srgbClr val="E74C3C"/>
                </a:solidFill>
                <a:latin typeface="DM Sans" pitchFamily="2" charset="77"/>
                <a:ea typeface="Calibri" pitchFamily="34" charset="-122"/>
                <a:cs typeface="Calibri" pitchFamily="34" charset="-120"/>
              </a:rPr>
              <a:t>-1.96%</a:t>
            </a:r>
            <a:endParaRPr lang="en-US" sz="1400" dirty="0">
              <a:latin typeface="DM Sans" pitchFamily="2" charset="77"/>
            </a:endParaRPr>
          </a:p>
        </p:txBody>
      </p:sp>
      <p:sp>
        <p:nvSpPr>
          <p:cNvPr id="50" name="Shape 17">
            <a:extLst>
              <a:ext uri="{FF2B5EF4-FFF2-40B4-BE49-F238E27FC236}">
                <a16:creationId xmlns:a16="http://schemas.microsoft.com/office/drawing/2014/main" id="{DD4624B2-17F9-EE0B-5E55-0893215671F0}"/>
              </a:ext>
            </a:extLst>
          </p:cNvPr>
          <p:cNvSpPr/>
          <p:nvPr/>
        </p:nvSpPr>
        <p:spPr>
          <a:xfrm>
            <a:off x="7836537" y="4544568"/>
            <a:ext cx="164592" cy="164592"/>
          </a:xfrm>
          <a:prstGeom prst="ellipse">
            <a:avLst/>
          </a:prstGeom>
          <a:solidFill>
            <a:srgbClr val="3A6A9C"/>
          </a:solidFill>
          <a:ln w="12700">
            <a:solidFill>
              <a:srgbClr val="333333"/>
            </a:solidFill>
            <a:prstDash val="solid"/>
          </a:ln>
        </p:spPr>
        <p:txBody>
          <a:bodyPr/>
          <a:lstStyle/>
          <a:p>
            <a:endParaRPr lang="en-US">
              <a:latin typeface="DM Sans" pitchFamily="2" charset="77"/>
            </a:endParaRPr>
          </a:p>
        </p:txBody>
      </p:sp>
      <p:sp>
        <p:nvSpPr>
          <p:cNvPr id="51" name="Text 18">
            <a:extLst>
              <a:ext uri="{FF2B5EF4-FFF2-40B4-BE49-F238E27FC236}">
                <a16:creationId xmlns:a16="http://schemas.microsoft.com/office/drawing/2014/main" id="{865FF121-7E33-6A6C-4975-EEC692869FB9}"/>
              </a:ext>
            </a:extLst>
          </p:cNvPr>
          <p:cNvSpPr/>
          <p:nvPr/>
        </p:nvSpPr>
        <p:spPr>
          <a:xfrm>
            <a:off x="8081430" y="448056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Bonds</a:t>
            </a:r>
            <a:endParaRPr lang="en-US" sz="1200" dirty="0">
              <a:latin typeface="DM Sans" pitchFamily="2" charset="77"/>
            </a:endParaRPr>
          </a:p>
        </p:txBody>
      </p:sp>
      <p:sp>
        <p:nvSpPr>
          <p:cNvPr id="52" name="Text 19">
            <a:extLst>
              <a:ext uri="{FF2B5EF4-FFF2-40B4-BE49-F238E27FC236}">
                <a16:creationId xmlns:a16="http://schemas.microsoft.com/office/drawing/2014/main" id="{6DB12C46-68A1-0C06-5A28-4F1820954F81}"/>
              </a:ext>
            </a:extLst>
          </p:cNvPr>
          <p:cNvSpPr/>
          <p:nvPr/>
        </p:nvSpPr>
        <p:spPr>
          <a:xfrm>
            <a:off x="9060997" y="4480560"/>
            <a:ext cx="1224459" cy="320040"/>
          </a:xfrm>
          <a:prstGeom prst="rect">
            <a:avLst/>
          </a:prstGeom>
          <a:noFill/>
          <a:ln/>
        </p:spPr>
        <p:txBody>
          <a:bodyPr wrap="square" lIns="0" tIns="0" rIns="0" bIns="0" rtlCol="0" anchor="ctr"/>
          <a:lstStyle/>
          <a:p>
            <a:pPr marL="0" indent="0" algn="r">
              <a:buNone/>
            </a:pPr>
            <a:r>
              <a:rPr lang="en-US" sz="1400" b="1">
                <a:solidFill>
                  <a:srgbClr val="E74C3C"/>
                </a:solidFill>
                <a:latin typeface="DM Sans" pitchFamily="2" charset="77"/>
                <a:ea typeface="Calibri" pitchFamily="34" charset="-122"/>
                <a:cs typeface="Calibri" pitchFamily="34" charset="-120"/>
              </a:rPr>
              <a:t>-2.77%</a:t>
            </a:r>
            <a:endParaRPr lang="en-US" sz="1400" dirty="0">
              <a:latin typeface="DM Sans" pitchFamily="2" charset="77"/>
            </a:endParaRPr>
          </a:p>
        </p:txBody>
      </p:sp>
      <p:sp>
        <p:nvSpPr>
          <p:cNvPr id="53" name="Shape 20">
            <a:extLst>
              <a:ext uri="{FF2B5EF4-FFF2-40B4-BE49-F238E27FC236}">
                <a16:creationId xmlns:a16="http://schemas.microsoft.com/office/drawing/2014/main" id="{C13D5CAB-6F9E-78C1-111C-EA23EE1EA047}"/>
              </a:ext>
            </a:extLst>
          </p:cNvPr>
          <p:cNvSpPr/>
          <p:nvPr/>
        </p:nvSpPr>
        <p:spPr>
          <a:xfrm>
            <a:off x="7836538" y="5349240"/>
            <a:ext cx="2448918" cy="0"/>
          </a:xfrm>
          <a:prstGeom prst="line">
            <a:avLst/>
          </a:prstGeom>
          <a:noFill/>
          <a:ln w="12700">
            <a:solidFill>
              <a:srgbClr val="2A3F5B"/>
            </a:solidFill>
            <a:prstDash val="solid"/>
          </a:ln>
        </p:spPr>
        <p:txBody>
          <a:bodyPr/>
          <a:lstStyle/>
          <a:p>
            <a:endParaRPr lang="en-US">
              <a:latin typeface="DM Sans" pitchFamily="2" charset="77"/>
            </a:endParaRPr>
          </a:p>
        </p:txBody>
      </p:sp>
      <p:sp>
        <p:nvSpPr>
          <p:cNvPr id="54" name="Text 21">
            <a:extLst>
              <a:ext uri="{FF2B5EF4-FFF2-40B4-BE49-F238E27FC236}">
                <a16:creationId xmlns:a16="http://schemas.microsoft.com/office/drawing/2014/main" id="{8F4504D7-C505-D081-D405-3D2AE8D34739}"/>
              </a:ext>
            </a:extLst>
          </p:cNvPr>
          <p:cNvSpPr/>
          <p:nvPr/>
        </p:nvSpPr>
        <p:spPr>
          <a:xfrm>
            <a:off x="7836538" y="5394960"/>
            <a:ext cx="1469351" cy="27432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Total (additive)</a:t>
            </a:r>
            <a:endParaRPr lang="en-US" sz="1200" dirty="0">
              <a:latin typeface="DM Sans" pitchFamily="2" charset="77"/>
            </a:endParaRPr>
          </a:p>
        </p:txBody>
      </p:sp>
      <p:sp>
        <p:nvSpPr>
          <p:cNvPr id="55" name="Text 22">
            <a:extLst>
              <a:ext uri="{FF2B5EF4-FFF2-40B4-BE49-F238E27FC236}">
                <a16:creationId xmlns:a16="http://schemas.microsoft.com/office/drawing/2014/main" id="{AF81F692-6CF1-D0A0-2185-C92E45169DBE}"/>
              </a:ext>
            </a:extLst>
          </p:cNvPr>
          <p:cNvSpPr/>
          <p:nvPr/>
        </p:nvSpPr>
        <p:spPr>
          <a:xfrm>
            <a:off x="9060997" y="5394960"/>
            <a:ext cx="1224459" cy="27432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ea typeface="Calibri" pitchFamily="34" charset="-122"/>
                <a:cs typeface="Calibri" pitchFamily="34" charset="-120"/>
              </a:rPr>
              <a:t>+22.49%</a:t>
            </a:r>
            <a:endParaRPr lang="en-US" sz="1400" dirty="0">
              <a:latin typeface="DM Sans" pitchFamily="2" charset="77"/>
            </a:endParaRPr>
          </a:p>
        </p:txBody>
      </p:sp>
      <p:graphicFrame>
        <p:nvGraphicFramePr>
          <p:cNvPr id="2" name="Chart 0">
            <a:extLst>
              <a:ext uri="{FF2B5EF4-FFF2-40B4-BE49-F238E27FC236}">
                <a16:creationId xmlns:a16="http://schemas.microsoft.com/office/drawing/2014/main" id="{62E38EBB-6501-7DFB-8A48-ABDEACE886F5}"/>
              </a:ext>
            </a:extLst>
          </p:cNvPr>
          <p:cNvGraphicFramePr/>
          <p:nvPr>
            <p:extLst>
              <p:ext uri="{D42A27DB-BD31-4B8C-83A1-F6EECF244321}">
                <p14:modId xmlns:p14="http://schemas.microsoft.com/office/powerpoint/2010/main" val="836998222"/>
              </p:ext>
            </p:extLst>
          </p:nvPr>
        </p:nvGraphicFramePr>
        <p:xfrm>
          <a:off x="408153" y="1463040"/>
          <a:ext cx="7020232"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D2B2771-0424-EE74-DB20-E364A26758C8}"/>
              </a:ext>
            </a:extLst>
          </p:cNvPr>
          <p:cNvSpPr txBox="1"/>
          <p:nvPr/>
        </p:nvSpPr>
        <p:spPr>
          <a:xfrm>
            <a:off x="408153" y="6029765"/>
            <a:ext cx="10040565" cy="830997"/>
          </a:xfrm>
          <a:prstGeom prst="rect">
            <a:avLst/>
          </a:prstGeom>
          <a:noFill/>
        </p:spPr>
        <p:txBody>
          <a:bodyPr wrap="square" rtlCol="0">
            <a:spAutoFit/>
          </a:bodyPr>
          <a:lstStyle/>
          <a:p>
            <a:pPr algn="just"/>
            <a:r>
              <a:rPr lang="en-US" sz="800" i="1" dirty="0">
                <a:latin typeface="DM Sans" pitchFamily="2" charset="77"/>
              </a:rPr>
              <a:t>Source: CSI; ReSolve Asset Management (SEZC). Calculations by Newfound Research.  Cumulative additive contribution to gross sleeve return is computed using an estimate of TWAP execution prices.  Returns are gross of all fees, taxes, and transaction costs. Returns reflect hypothetical model returns of the trend strategy implemented in RSST.  This material is for illustrative purposes only and is not meant to reflect the actual investment in the RSST ETF. Metals is the cumulative contribution of all metal futures markets traded in trend strategy over the period.  Equities is the cumulative contribution of all equity futures markets traded in trend strategy over the period. Energy is the cumulative contribution of all energy futures markets traded in trend strategy over the period.  Currencies is the cumulative contribution of all currency futures markets traded in trend strategy over the period.  Bonds is the cumulative contribution of all bond futures markets traded in trend strategy over the period.  Past performance is not indicative of future returns.  For illustrative purposes only.  Analysis from 5/31/2025 through 5/31/2026.</a:t>
            </a:r>
          </a:p>
        </p:txBody>
      </p:sp>
    </p:spTree>
    <p:extLst>
      <p:ext uri="{BB962C8B-B14F-4D97-AF65-F5344CB8AC3E}">
        <p14:creationId xmlns:p14="http://schemas.microsoft.com/office/powerpoint/2010/main" val="99426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6DE7-ED04-BBBE-FB31-5D9350B03327}"/>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42A6AC30-A00D-0358-28BF-E89A27179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1890441B-914E-65C0-E1F7-900A098E0807}"/>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Two Commodities, Two Different Stories</a:t>
            </a:r>
            <a:endParaRPr lang="en-US" sz="2600" dirty="0">
              <a:solidFill>
                <a:schemeClr val="accent4"/>
              </a:solidFill>
              <a:latin typeface="DM Sans" pitchFamily="2" charset="77"/>
            </a:endParaRPr>
          </a:p>
        </p:txBody>
      </p:sp>
      <p:sp>
        <p:nvSpPr>
          <p:cNvPr id="4" name="Shape 3">
            <a:extLst>
              <a:ext uri="{FF2B5EF4-FFF2-40B4-BE49-F238E27FC236}">
                <a16:creationId xmlns:a16="http://schemas.microsoft.com/office/drawing/2014/main" id="{4FCF7079-4FF5-B226-37D4-4A9C7EE78802}"/>
              </a:ext>
            </a:extLst>
          </p:cNvPr>
          <p:cNvSpPr/>
          <p:nvPr/>
        </p:nvSpPr>
        <p:spPr>
          <a:xfrm>
            <a:off x="7673277" y="1463040"/>
            <a:ext cx="2775441" cy="466344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7" name="Text 4">
            <a:extLst>
              <a:ext uri="{FF2B5EF4-FFF2-40B4-BE49-F238E27FC236}">
                <a16:creationId xmlns:a16="http://schemas.microsoft.com/office/drawing/2014/main" id="{00DF43F4-C1EA-1464-ADCF-B9AC7FC27DEF}"/>
              </a:ext>
            </a:extLst>
          </p:cNvPr>
          <p:cNvSpPr/>
          <p:nvPr/>
        </p:nvSpPr>
        <p:spPr>
          <a:xfrm>
            <a:off x="7836538" y="164592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12-MONTH RETURN</a:t>
            </a:r>
            <a:endParaRPr lang="en-US" sz="1000" dirty="0">
              <a:latin typeface="DM Sans" pitchFamily="2" charset="77"/>
            </a:endParaRPr>
          </a:p>
        </p:txBody>
      </p:sp>
      <p:sp>
        <p:nvSpPr>
          <p:cNvPr id="9" name="Shape 5">
            <a:extLst>
              <a:ext uri="{FF2B5EF4-FFF2-40B4-BE49-F238E27FC236}">
                <a16:creationId xmlns:a16="http://schemas.microsoft.com/office/drawing/2014/main" id="{1B646BEC-2894-6C38-19A7-C654E9F1E621}"/>
              </a:ext>
            </a:extLst>
          </p:cNvPr>
          <p:cNvSpPr/>
          <p:nvPr/>
        </p:nvSpPr>
        <p:spPr>
          <a:xfrm>
            <a:off x="7877353" y="2011680"/>
            <a:ext cx="164592" cy="164592"/>
          </a:xfrm>
          <a:prstGeom prst="ellipse">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0" name="Text 6">
            <a:extLst>
              <a:ext uri="{FF2B5EF4-FFF2-40B4-BE49-F238E27FC236}">
                <a16:creationId xmlns:a16="http://schemas.microsoft.com/office/drawing/2014/main" id="{95108CB3-5033-2DC8-6331-EAC59D11014D}"/>
              </a:ext>
            </a:extLst>
          </p:cNvPr>
          <p:cNvSpPr/>
          <p:nvPr/>
        </p:nvSpPr>
        <p:spPr>
          <a:xfrm>
            <a:off x="8122245" y="1965960"/>
            <a:ext cx="1306090" cy="27432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Gold</a:t>
            </a:r>
            <a:endParaRPr lang="en-US" sz="1200" dirty="0">
              <a:latin typeface="DM Sans" pitchFamily="2" charset="77"/>
            </a:endParaRPr>
          </a:p>
        </p:txBody>
      </p:sp>
      <p:sp>
        <p:nvSpPr>
          <p:cNvPr id="13" name="Text 7">
            <a:extLst>
              <a:ext uri="{FF2B5EF4-FFF2-40B4-BE49-F238E27FC236}">
                <a16:creationId xmlns:a16="http://schemas.microsoft.com/office/drawing/2014/main" id="{2297E79C-E00F-ACF7-E3A7-9F2FCC239E6A}"/>
              </a:ext>
            </a:extLst>
          </p:cNvPr>
          <p:cNvSpPr/>
          <p:nvPr/>
        </p:nvSpPr>
        <p:spPr>
          <a:xfrm>
            <a:off x="7877354" y="2240280"/>
            <a:ext cx="2448918" cy="457200"/>
          </a:xfrm>
          <a:prstGeom prst="rect">
            <a:avLst/>
          </a:prstGeom>
          <a:noFill/>
          <a:ln/>
        </p:spPr>
        <p:txBody>
          <a:bodyPr wrap="square" lIns="0" tIns="0" rIns="0" bIns="0" rtlCol="0" anchor="ctr"/>
          <a:lstStyle/>
          <a:p>
            <a:pPr marL="0" indent="0">
              <a:buNone/>
            </a:pPr>
            <a:r>
              <a:rPr lang="en-US" sz="2200" b="1" dirty="0">
                <a:solidFill>
                  <a:srgbClr val="2A3F5B"/>
                </a:solidFill>
                <a:latin typeface="DM Sans" pitchFamily="2" charset="77"/>
                <a:ea typeface="Calibri" pitchFamily="34" charset="-122"/>
                <a:cs typeface="Calibri" pitchFamily="34" charset="-120"/>
              </a:rPr>
              <a:t>+32.1%</a:t>
            </a:r>
            <a:endParaRPr lang="en-US" sz="2200" dirty="0">
              <a:latin typeface="DM Sans" pitchFamily="2" charset="77"/>
            </a:endParaRPr>
          </a:p>
        </p:txBody>
      </p:sp>
      <p:sp>
        <p:nvSpPr>
          <p:cNvPr id="14" name="Shape 8">
            <a:extLst>
              <a:ext uri="{FF2B5EF4-FFF2-40B4-BE49-F238E27FC236}">
                <a16:creationId xmlns:a16="http://schemas.microsoft.com/office/drawing/2014/main" id="{B2779E7F-6076-E4F1-7435-F194BBB65D7F}"/>
              </a:ext>
            </a:extLst>
          </p:cNvPr>
          <p:cNvSpPr/>
          <p:nvPr/>
        </p:nvSpPr>
        <p:spPr>
          <a:xfrm>
            <a:off x="7877353" y="2880360"/>
            <a:ext cx="164592" cy="164592"/>
          </a:xfrm>
          <a:prstGeom prst="ellipse">
            <a:avLst/>
          </a:prstGeom>
          <a:solidFill>
            <a:srgbClr val="E74C3C"/>
          </a:solidFill>
          <a:ln w="12700">
            <a:solidFill>
              <a:srgbClr val="333333"/>
            </a:solidFill>
            <a:prstDash val="solid"/>
          </a:ln>
        </p:spPr>
        <p:txBody>
          <a:bodyPr/>
          <a:lstStyle/>
          <a:p>
            <a:endParaRPr lang="en-US">
              <a:latin typeface="DM Sans" pitchFamily="2" charset="77"/>
            </a:endParaRPr>
          </a:p>
        </p:txBody>
      </p:sp>
      <p:sp>
        <p:nvSpPr>
          <p:cNvPr id="15" name="Text 9">
            <a:extLst>
              <a:ext uri="{FF2B5EF4-FFF2-40B4-BE49-F238E27FC236}">
                <a16:creationId xmlns:a16="http://schemas.microsoft.com/office/drawing/2014/main" id="{677D71B1-EFCD-D5CD-66C6-FF79ECE55881}"/>
              </a:ext>
            </a:extLst>
          </p:cNvPr>
          <p:cNvSpPr/>
          <p:nvPr/>
        </p:nvSpPr>
        <p:spPr>
          <a:xfrm>
            <a:off x="8122245" y="2834640"/>
            <a:ext cx="1306090" cy="274320"/>
          </a:xfrm>
          <a:prstGeom prst="rect">
            <a:avLst/>
          </a:prstGeom>
          <a:noFill/>
          <a:ln/>
        </p:spPr>
        <p:txBody>
          <a:bodyPr wrap="square" lIns="0" tIns="0" rIns="0" bIns="0" rtlCol="0" anchor="ctr"/>
          <a:lstStyle/>
          <a:p>
            <a:pPr marL="0" indent="0">
              <a:buNone/>
            </a:pPr>
            <a:r>
              <a:rPr lang="en-US" sz="1200" b="1" dirty="0">
                <a:solidFill>
                  <a:srgbClr val="E74C3C"/>
                </a:solidFill>
                <a:latin typeface="DM Sans" pitchFamily="2" charset="77"/>
                <a:ea typeface="Calibri" pitchFamily="34" charset="-122"/>
                <a:cs typeface="Calibri" pitchFamily="34" charset="-120"/>
              </a:rPr>
              <a:t>Oil</a:t>
            </a:r>
            <a:endParaRPr lang="en-US" sz="1200" dirty="0">
              <a:latin typeface="DM Sans" pitchFamily="2" charset="77"/>
            </a:endParaRPr>
          </a:p>
        </p:txBody>
      </p:sp>
      <p:sp>
        <p:nvSpPr>
          <p:cNvPr id="16" name="Text 10">
            <a:extLst>
              <a:ext uri="{FF2B5EF4-FFF2-40B4-BE49-F238E27FC236}">
                <a16:creationId xmlns:a16="http://schemas.microsoft.com/office/drawing/2014/main" id="{D7B376FC-7E06-65B9-9074-5F31ED4F6C7A}"/>
              </a:ext>
            </a:extLst>
          </p:cNvPr>
          <p:cNvSpPr/>
          <p:nvPr/>
        </p:nvSpPr>
        <p:spPr>
          <a:xfrm>
            <a:off x="7877354" y="3108960"/>
            <a:ext cx="2448918" cy="457200"/>
          </a:xfrm>
          <a:prstGeom prst="rect">
            <a:avLst/>
          </a:prstGeom>
          <a:noFill/>
          <a:ln/>
        </p:spPr>
        <p:txBody>
          <a:bodyPr wrap="square" lIns="0" tIns="0" rIns="0" bIns="0" rtlCol="0" anchor="ctr"/>
          <a:lstStyle/>
          <a:p>
            <a:pPr marL="0" indent="0">
              <a:buNone/>
            </a:pPr>
            <a:r>
              <a:rPr lang="en-US" sz="2200" b="1" dirty="0">
                <a:solidFill>
                  <a:srgbClr val="E74C3C"/>
                </a:solidFill>
                <a:latin typeface="DM Sans" pitchFamily="2" charset="77"/>
                <a:ea typeface="Calibri" pitchFamily="34" charset="-122"/>
                <a:cs typeface="Calibri" pitchFamily="34" charset="-120"/>
              </a:rPr>
              <a:t>+75.7%</a:t>
            </a:r>
            <a:endParaRPr lang="en-US" sz="2200" dirty="0">
              <a:latin typeface="DM Sans" pitchFamily="2" charset="77"/>
            </a:endParaRPr>
          </a:p>
        </p:txBody>
      </p:sp>
      <p:sp>
        <p:nvSpPr>
          <p:cNvPr id="17" name="Shape 11">
            <a:extLst>
              <a:ext uri="{FF2B5EF4-FFF2-40B4-BE49-F238E27FC236}">
                <a16:creationId xmlns:a16="http://schemas.microsoft.com/office/drawing/2014/main" id="{0A54F4B2-886E-211F-9244-116797D04B92}"/>
              </a:ext>
            </a:extLst>
          </p:cNvPr>
          <p:cNvSpPr/>
          <p:nvPr/>
        </p:nvSpPr>
        <p:spPr>
          <a:xfrm>
            <a:off x="7836538" y="3886200"/>
            <a:ext cx="2448918" cy="0"/>
          </a:xfrm>
          <a:prstGeom prst="line">
            <a:avLst/>
          </a:prstGeom>
          <a:noFill/>
          <a:ln w="12700">
            <a:solidFill>
              <a:srgbClr val="E2E8F0"/>
            </a:solidFill>
            <a:prstDash val="solid"/>
          </a:ln>
        </p:spPr>
        <p:txBody>
          <a:bodyPr/>
          <a:lstStyle/>
          <a:p>
            <a:endParaRPr lang="en-US">
              <a:latin typeface="DM Sans" pitchFamily="2" charset="77"/>
            </a:endParaRPr>
          </a:p>
        </p:txBody>
      </p:sp>
      <p:sp>
        <p:nvSpPr>
          <p:cNvPr id="18" name="Text 12">
            <a:extLst>
              <a:ext uri="{FF2B5EF4-FFF2-40B4-BE49-F238E27FC236}">
                <a16:creationId xmlns:a16="http://schemas.microsoft.com/office/drawing/2014/main" id="{D8DFE22C-F07C-F3DB-650B-8D1EADB34DE5}"/>
              </a:ext>
            </a:extLst>
          </p:cNvPr>
          <p:cNvSpPr/>
          <p:nvPr/>
        </p:nvSpPr>
        <p:spPr>
          <a:xfrm>
            <a:off x="7836538" y="406908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ROLLING 21-DAY CORRELATION</a:t>
            </a:r>
            <a:endParaRPr lang="en-US" sz="1000" dirty="0">
              <a:latin typeface="DM Sans" pitchFamily="2" charset="77"/>
            </a:endParaRPr>
          </a:p>
        </p:txBody>
      </p:sp>
      <p:sp>
        <p:nvSpPr>
          <p:cNvPr id="19" name="Text 13">
            <a:extLst>
              <a:ext uri="{FF2B5EF4-FFF2-40B4-BE49-F238E27FC236}">
                <a16:creationId xmlns:a16="http://schemas.microsoft.com/office/drawing/2014/main" id="{FDA0AD0E-6566-FF70-B304-BBF9251B61C6}"/>
              </a:ext>
            </a:extLst>
          </p:cNvPr>
          <p:cNvSpPr/>
          <p:nvPr/>
        </p:nvSpPr>
        <p:spPr>
          <a:xfrm>
            <a:off x="7877354" y="4389120"/>
            <a:ext cx="1224459"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Average:</a:t>
            </a:r>
            <a:endParaRPr lang="en-US" sz="1100" dirty="0">
              <a:latin typeface="DM Sans" pitchFamily="2" charset="77"/>
            </a:endParaRPr>
          </a:p>
        </p:txBody>
      </p:sp>
      <p:sp>
        <p:nvSpPr>
          <p:cNvPr id="28" name="Text 14">
            <a:extLst>
              <a:ext uri="{FF2B5EF4-FFF2-40B4-BE49-F238E27FC236}">
                <a16:creationId xmlns:a16="http://schemas.microsoft.com/office/drawing/2014/main" id="{1D22089F-6845-01CA-29BC-915184138FCF}"/>
              </a:ext>
            </a:extLst>
          </p:cNvPr>
          <p:cNvSpPr/>
          <p:nvPr/>
        </p:nvSpPr>
        <p:spPr>
          <a:xfrm>
            <a:off x="9060997" y="4389120"/>
            <a:ext cx="1142829" cy="274320"/>
          </a:xfrm>
          <a:prstGeom prst="rect">
            <a:avLst/>
          </a:prstGeom>
          <a:noFill/>
          <a:ln/>
        </p:spPr>
        <p:txBody>
          <a:bodyPr wrap="square" lIns="0" tIns="0" rIns="0" bIns="0" rtlCol="0" anchor="ctr"/>
          <a:lstStyle/>
          <a:p>
            <a:pPr marL="0" indent="0" algn="r">
              <a:buNone/>
            </a:pPr>
            <a:r>
              <a:rPr lang="en-US" sz="1400" b="1" dirty="0">
                <a:solidFill>
                  <a:srgbClr val="14CFA6"/>
                </a:solidFill>
                <a:latin typeface="DM Sans" pitchFamily="2" charset="77"/>
                <a:ea typeface="Calibri" pitchFamily="34" charset="-122"/>
                <a:cs typeface="Calibri" pitchFamily="34" charset="-120"/>
              </a:rPr>
              <a:t>-0.03</a:t>
            </a:r>
            <a:endParaRPr lang="en-US" sz="1400" dirty="0">
              <a:latin typeface="DM Sans" pitchFamily="2" charset="77"/>
            </a:endParaRPr>
          </a:p>
        </p:txBody>
      </p:sp>
      <p:sp>
        <p:nvSpPr>
          <p:cNvPr id="29" name="Text 15">
            <a:extLst>
              <a:ext uri="{FF2B5EF4-FFF2-40B4-BE49-F238E27FC236}">
                <a16:creationId xmlns:a16="http://schemas.microsoft.com/office/drawing/2014/main" id="{87F3B7B8-EF75-3E6A-7A08-BF92E4608A9B}"/>
              </a:ext>
            </a:extLst>
          </p:cNvPr>
          <p:cNvSpPr/>
          <p:nvPr/>
        </p:nvSpPr>
        <p:spPr>
          <a:xfrm>
            <a:off x="7877354" y="4709160"/>
            <a:ext cx="1224459"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Range:</a:t>
            </a:r>
            <a:endParaRPr lang="en-US" sz="1100" dirty="0">
              <a:latin typeface="DM Sans" pitchFamily="2" charset="77"/>
            </a:endParaRPr>
          </a:p>
        </p:txBody>
      </p:sp>
      <p:sp>
        <p:nvSpPr>
          <p:cNvPr id="30" name="Text 16">
            <a:extLst>
              <a:ext uri="{FF2B5EF4-FFF2-40B4-BE49-F238E27FC236}">
                <a16:creationId xmlns:a16="http://schemas.microsoft.com/office/drawing/2014/main" id="{AB2FA81E-429D-957F-4144-82C1E8AB6CD4}"/>
              </a:ext>
            </a:extLst>
          </p:cNvPr>
          <p:cNvSpPr/>
          <p:nvPr/>
        </p:nvSpPr>
        <p:spPr>
          <a:xfrm>
            <a:off x="8816106" y="4709160"/>
            <a:ext cx="1387720" cy="274320"/>
          </a:xfrm>
          <a:prstGeom prst="rect">
            <a:avLst/>
          </a:prstGeom>
          <a:noFill/>
          <a:ln/>
        </p:spPr>
        <p:txBody>
          <a:bodyPr wrap="square" lIns="0" tIns="0" rIns="0" bIns="0" rtlCol="0" anchor="ctr"/>
          <a:lstStyle/>
          <a:p>
            <a:pPr marL="0" indent="0" algn="r">
              <a:buNone/>
            </a:pPr>
            <a:r>
              <a:rPr lang="en-US" sz="1200" b="1" dirty="0">
                <a:solidFill>
                  <a:srgbClr val="1F2937"/>
                </a:solidFill>
                <a:latin typeface="DM Sans" pitchFamily="2" charset="77"/>
                <a:ea typeface="Calibri" pitchFamily="34" charset="-122"/>
                <a:cs typeface="Calibri" pitchFamily="34" charset="-120"/>
              </a:rPr>
              <a:t>-0.79 to 0.44</a:t>
            </a:r>
            <a:endParaRPr lang="en-US" sz="1200" dirty="0">
              <a:latin typeface="DM Sans" pitchFamily="2" charset="77"/>
            </a:endParaRPr>
          </a:p>
        </p:txBody>
      </p:sp>
      <p:sp>
        <p:nvSpPr>
          <p:cNvPr id="31" name="Text 17">
            <a:extLst>
              <a:ext uri="{FF2B5EF4-FFF2-40B4-BE49-F238E27FC236}">
                <a16:creationId xmlns:a16="http://schemas.microsoft.com/office/drawing/2014/main" id="{8BCE3450-FD50-27B4-1833-B5F822140568}"/>
              </a:ext>
            </a:extLst>
          </p:cNvPr>
          <p:cNvSpPr/>
          <p:nvPr/>
        </p:nvSpPr>
        <p:spPr>
          <a:xfrm>
            <a:off x="7836538" y="5257800"/>
            <a:ext cx="2448918" cy="777240"/>
          </a:xfrm>
          <a:prstGeom prst="rect">
            <a:avLst/>
          </a:prstGeom>
          <a:noFill/>
          <a:ln/>
        </p:spPr>
        <p:txBody>
          <a:bodyPr wrap="square" lIns="0" tIns="0" rIns="0" bIns="0" rtlCol="0" anchor="ctr"/>
          <a:lstStyle/>
          <a:p>
            <a:pPr marL="0" indent="0" algn="ctr">
              <a:buNone/>
            </a:pPr>
            <a:r>
              <a:rPr lang="en-US" sz="1200" b="1" i="1" dirty="0">
                <a:solidFill>
                  <a:srgbClr val="2A3F5B"/>
                </a:solidFill>
                <a:latin typeface="DM Sans" pitchFamily="2" charset="77"/>
                <a:ea typeface="Calibri" pitchFamily="34" charset="-122"/>
                <a:cs typeface="Calibri" pitchFamily="34" charset="-120"/>
              </a:rPr>
              <a:t>Both rallied. Neither rallied for the same reason.</a:t>
            </a:r>
            <a:endParaRPr lang="en-US" sz="1200" dirty="0">
              <a:latin typeface="DM Sans" pitchFamily="2" charset="77"/>
            </a:endParaRPr>
          </a:p>
        </p:txBody>
      </p:sp>
      <p:graphicFrame>
        <p:nvGraphicFramePr>
          <p:cNvPr id="6" name="Chart 0">
            <a:extLst>
              <a:ext uri="{FF2B5EF4-FFF2-40B4-BE49-F238E27FC236}">
                <a16:creationId xmlns:a16="http://schemas.microsoft.com/office/drawing/2014/main" id="{44C255BB-9122-AE18-C59C-6667C8692B55}"/>
              </a:ext>
            </a:extLst>
          </p:cNvPr>
          <p:cNvGraphicFramePr/>
          <p:nvPr>
            <p:extLst>
              <p:ext uri="{D42A27DB-BD31-4B8C-83A1-F6EECF244321}">
                <p14:modId xmlns:p14="http://schemas.microsoft.com/office/powerpoint/2010/main" val="151521795"/>
              </p:ext>
            </p:extLst>
          </p:nvPr>
        </p:nvGraphicFramePr>
        <p:xfrm>
          <a:off x="408153" y="1463040"/>
          <a:ext cx="7020232" cy="2606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1">
            <a:extLst>
              <a:ext uri="{FF2B5EF4-FFF2-40B4-BE49-F238E27FC236}">
                <a16:creationId xmlns:a16="http://schemas.microsoft.com/office/drawing/2014/main" id="{3142BAA7-823D-1ECB-2457-D9046862FAC3}"/>
              </a:ext>
            </a:extLst>
          </p:cNvPr>
          <p:cNvGraphicFramePr/>
          <p:nvPr>
            <p:extLst>
              <p:ext uri="{D42A27DB-BD31-4B8C-83A1-F6EECF244321}">
                <p14:modId xmlns:p14="http://schemas.microsoft.com/office/powerpoint/2010/main" val="2080799442"/>
              </p:ext>
            </p:extLst>
          </p:nvPr>
        </p:nvGraphicFramePr>
        <p:xfrm>
          <a:off x="408153" y="4251960"/>
          <a:ext cx="7020232" cy="187452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A4F0179A-64E5-31DD-DEB6-C48334DB9313}"/>
              </a:ext>
            </a:extLst>
          </p:cNvPr>
          <p:cNvSpPr txBox="1"/>
          <p:nvPr/>
        </p:nvSpPr>
        <p:spPr>
          <a:xfrm>
            <a:off x="408153" y="6322516"/>
            <a:ext cx="10040565" cy="461665"/>
          </a:xfrm>
          <a:prstGeom prst="rect">
            <a:avLst/>
          </a:prstGeom>
          <a:noFill/>
        </p:spPr>
        <p:txBody>
          <a:bodyPr wrap="square" rtlCol="0">
            <a:spAutoFit/>
          </a:bodyPr>
          <a:lstStyle/>
          <a:p>
            <a:pPr algn="just"/>
            <a:r>
              <a:rPr lang="en-US" sz="800" i="1" dirty="0">
                <a:latin typeface="DM Sans" pitchFamily="2" charset="77"/>
              </a:rPr>
              <a:t>Source: CSI; ReSolve Asset Management (SEZC). Calculations by Newfound Research. </a:t>
            </a:r>
            <a:r>
              <a:rPr lang="en-US" sz="800" b="0" i="1" dirty="0">
                <a:solidFill>
                  <a:schemeClr val="tx1"/>
                </a:solidFill>
                <a:latin typeface="DM Sans" pitchFamily="2" charset="77"/>
              </a:rPr>
              <a:t>Gold is Generic 1st 'GC' Futures (GC1 </a:t>
            </a:r>
            <a:r>
              <a:rPr lang="en-US" sz="800" b="0" i="1" dirty="0" err="1">
                <a:solidFill>
                  <a:schemeClr val="tx1"/>
                </a:solidFill>
                <a:latin typeface="DM Sans" pitchFamily="2" charset="77"/>
              </a:rPr>
              <a:t>Comdty</a:t>
            </a:r>
            <a:r>
              <a:rPr lang="en-US" sz="800" b="0" i="1" dirty="0">
                <a:solidFill>
                  <a:schemeClr val="tx1"/>
                </a:solidFill>
                <a:latin typeface="DM Sans" pitchFamily="2" charset="77"/>
              </a:rPr>
              <a:t>). </a:t>
            </a:r>
            <a:r>
              <a:rPr lang="en-US" sz="800" i="1" dirty="0">
                <a:solidFill>
                  <a:schemeClr val="tx1"/>
                </a:solidFill>
                <a:latin typeface="DM Sans" pitchFamily="2" charset="77"/>
              </a:rPr>
              <a:t>Oil</a:t>
            </a:r>
            <a:r>
              <a:rPr lang="en-US" sz="800" b="0" i="1" dirty="0">
                <a:solidFill>
                  <a:schemeClr val="tx1"/>
                </a:solidFill>
                <a:latin typeface="DM Sans" pitchFamily="2" charset="77"/>
              </a:rPr>
              <a:t> is Generic 1</a:t>
            </a:r>
            <a:r>
              <a:rPr lang="en-US" sz="800" b="0" i="1" baseline="30000" dirty="0">
                <a:solidFill>
                  <a:schemeClr val="tx1"/>
                </a:solidFill>
                <a:latin typeface="DM Sans" pitchFamily="2" charset="77"/>
              </a:rPr>
              <a:t>st</a:t>
            </a:r>
            <a:r>
              <a:rPr lang="en-US" sz="800" b="0" i="1" dirty="0">
                <a:solidFill>
                  <a:schemeClr val="tx1"/>
                </a:solidFill>
                <a:latin typeface="DM Sans" pitchFamily="2" charset="77"/>
              </a:rPr>
              <a:t> ’CL’ Futures (CL1 </a:t>
            </a:r>
            <a:r>
              <a:rPr lang="en-US" sz="800" b="0" i="1" dirty="0" err="1">
                <a:solidFill>
                  <a:schemeClr val="tx1"/>
                </a:solidFill>
                <a:latin typeface="DM Sans" pitchFamily="2" charset="77"/>
              </a:rPr>
              <a:t>Comdty</a:t>
            </a:r>
            <a:r>
              <a:rPr lang="en-US" sz="800" b="0" i="1" dirty="0">
                <a:solidFill>
                  <a:schemeClr val="tx1"/>
                </a:solidFill>
                <a:latin typeface="DM Sans" pitchFamily="2" charset="77"/>
              </a:rPr>
              <a:t>). </a:t>
            </a:r>
            <a:r>
              <a:rPr lang="en-US" sz="800" i="1" dirty="0">
                <a:latin typeface="DM Sans" pitchFamily="2" charset="77"/>
              </a:rPr>
              <a:t>Past performance does not guarantee future results. Investing involves risk, including loss of principal.</a:t>
            </a:r>
          </a:p>
          <a:p>
            <a:pPr algn="just"/>
            <a:endParaRPr lang="en-US" sz="800" i="1" dirty="0">
              <a:latin typeface="DM Sans" pitchFamily="2" charset="77"/>
            </a:endParaRPr>
          </a:p>
        </p:txBody>
      </p:sp>
    </p:spTree>
    <p:extLst>
      <p:ext uri="{BB962C8B-B14F-4D97-AF65-F5344CB8AC3E}">
        <p14:creationId xmlns:p14="http://schemas.microsoft.com/office/powerpoint/2010/main" val="166368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5843-BD6E-A42E-8F9F-98C34BC61DEB}"/>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97D25AE3-C887-0276-B93D-2F9C8CA2E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B111BD26-63A1-0FB4-23B1-FD0B4535C6F7}"/>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What Drove Carry’s Return?</a:t>
            </a:r>
            <a:endParaRPr lang="en-US" sz="2600" dirty="0">
              <a:solidFill>
                <a:schemeClr val="accent4"/>
              </a:solidFill>
              <a:latin typeface="DM Sans" pitchFamily="2" charset="77"/>
            </a:endParaRPr>
          </a:p>
        </p:txBody>
      </p:sp>
      <p:sp>
        <p:nvSpPr>
          <p:cNvPr id="8" name="Shape 3">
            <a:extLst>
              <a:ext uri="{FF2B5EF4-FFF2-40B4-BE49-F238E27FC236}">
                <a16:creationId xmlns:a16="http://schemas.microsoft.com/office/drawing/2014/main" id="{121687D1-8B14-05ED-AE96-AB7EC12801B5}"/>
              </a:ext>
            </a:extLst>
          </p:cNvPr>
          <p:cNvSpPr/>
          <p:nvPr/>
        </p:nvSpPr>
        <p:spPr>
          <a:xfrm>
            <a:off x="7673277" y="1463040"/>
            <a:ext cx="2775441" cy="457200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2" name="Text 4">
            <a:extLst>
              <a:ext uri="{FF2B5EF4-FFF2-40B4-BE49-F238E27FC236}">
                <a16:creationId xmlns:a16="http://schemas.microsoft.com/office/drawing/2014/main" id="{5D068DD3-8DEF-B049-09E7-52E2D6774838}"/>
              </a:ext>
            </a:extLst>
          </p:cNvPr>
          <p:cNvSpPr/>
          <p:nvPr/>
        </p:nvSpPr>
        <p:spPr>
          <a:xfrm>
            <a:off x="7836538" y="164592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FINAL CONTRIBUTION</a:t>
            </a:r>
            <a:endParaRPr lang="en-US" sz="1000" dirty="0">
              <a:latin typeface="DM Sans" pitchFamily="2" charset="77"/>
            </a:endParaRPr>
          </a:p>
        </p:txBody>
      </p:sp>
      <p:sp>
        <p:nvSpPr>
          <p:cNvPr id="20" name="Shape 5">
            <a:extLst>
              <a:ext uri="{FF2B5EF4-FFF2-40B4-BE49-F238E27FC236}">
                <a16:creationId xmlns:a16="http://schemas.microsoft.com/office/drawing/2014/main" id="{A4D49408-AE6E-9439-D291-99EE5713ACD8}"/>
              </a:ext>
            </a:extLst>
          </p:cNvPr>
          <p:cNvSpPr/>
          <p:nvPr/>
        </p:nvSpPr>
        <p:spPr>
          <a:xfrm>
            <a:off x="7836537" y="2167128"/>
            <a:ext cx="164592" cy="164592"/>
          </a:xfrm>
          <a:prstGeom prst="ellipse">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21" name="Text 6">
            <a:extLst>
              <a:ext uri="{FF2B5EF4-FFF2-40B4-BE49-F238E27FC236}">
                <a16:creationId xmlns:a16="http://schemas.microsoft.com/office/drawing/2014/main" id="{10A5BD4B-8DC3-DD91-AACC-6566E0AB7621}"/>
              </a:ext>
            </a:extLst>
          </p:cNvPr>
          <p:cNvSpPr/>
          <p:nvPr/>
        </p:nvSpPr>
        <p:spPr>
          <a:xfrm>
            <a:off x="8081430" y="210312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Energy</a:t>
            </a:r>
            <a:endParaRPr lang="en-US" sz="1200" dirty="0">
              <a:latin typeface="DM Sans" pitchFamily="2" charset="77"/>
            </a:endParaRPr>
          </a:p>
        </p:txBody>
      </p:sp>
      <p:sp>
        <p:nvSpPr>
          <p:cNvPr id="22" name="Text 7">
            <a:extLst>
              <a:ext uri="{FF2B5EF4-FFF2-40B4-BE49-F238E27FC236}">
                <a16:creationId xmlns:a16="http://schemas.microsoft.com/office/drawing/2014/main" id="{67A99019-F708-93F4-B264-E09DF41D59C2}"/>
              </a:ext>
            </a:extLst>
          </p:cNvPr>
          <p:cNvSpPr/>
          <p:nvPr/>
        </p:nvSpPr>
        <p:spPr>
          <a:xfrm>
            <a:off x="9060997" y="2103120"/>
            <a:ext cx="1224459" cy="32004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ea typeface="Calibri" pitchFamily="34" charset="-122"/>
                <a:cs typeface="Calibri" pitchFamily="34" charset="-120"/>
              </a:rPr>
              <a:t>+17.14%</a:t>
            </a:r>
            <a:endParaRPr lang="en-US" sz="1400" dirty="0">
              <a:latin typeface="DM Sans" pitchFamily="2" charset="77"/>
            </a:endParaRPr>
          </a:p>
        </p:txBody>
      </p:sp>
      <p:sp>
        <p:nvSpPr>
          <p:cNvPr id="23" name="Shape 8">
            <a:extLst>
              <a:ext uri="{FF2B5EF4-FFF2-40B4-BE49-F238E27FC236}">
                <a16:creationId xmlns:a16="http://schemas.microsoft.com/office/drawing/2014/main" id="{26167176-B245-A5D3-7247-A8547499587B}"/>
              </a:ext>
            </a:extLst>
          </p:cNvPr>
          <p:cNvSpPr/>
          <p:nvPr/>
        </p:nvSpPr>
        <p:spPr>
          <a:xfrm>
            <a:off x="7836537" y="2761488"/>
            <a:ext cx="164592" cy="164592"/>
          </a:xfrm>
          <a:prstGeom prst="ellipse">
            <a:avLst/>
          </a:prstGeom>
          <a:solidFill>
            <a:srgbClr val="95E885"/>
          </a:solidFill>
          <a:ln w="12700">
            <a:solidFill>
              <a:srgbClr val="333333"/>
            </a:solidFill>
            <a:prstDash val="solid"/>
          </a:ln>
        </p:spPr>
        <p:txBody>
          <a:bodyPr/>
          <a:lstStyle/>
          <a:p>
            <a:endParaRPr lang="en-US">
              <a:latin typeface="DM Sans" pitchFamily="2" charset="77"/>
            </a:endParaRPr>
          </a:p>
        </p:txBody>
      </p:sp>
      <p:sp>
        <p:nvSpPr>
          <p:cNvPr id="24" name="Text 9">
            <a:extLst>
              <a:ext uri="{FF2B5EF4-FFF2-40B4-BE49-F238E27FC236}">
                <a16:creationId xmlns:a16="http://schemas.microsoft.com/office/drawing/2014/main" id="{3DBAD72A-A11D-001C-3B55-C1006DC8813F}"/>
              </a:ext>
            </a:extLst>
          </p:cNvPr>
          <p:cNvSpPr/>
          <p:nvPr/>
        </p:nvSpPr>
        <p:spPr>
          <a:xfrm>
            <a:off x="8081430" y="269748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Currencies</a:t>
            </a:r>
            <a:endParaRPr lang="en-US" sz="1200" dirty="0">
              <a:latin typeface="DM Sans" pitchFamily="2" charset="77"/>
            </a:endParaRPr>
          </a:p>
        </p:txBody>
      </p:sp>
      <p:sp>
        <p:nvSpPr>
          <p:cNvPr id="25" name="Text 10">
            <a:extLst>
              <a:ext uri="{FF2B5EF4-FFF2-40B4-BE49-F238E27FC236}">
                <a16:creationId xmlns:a16="http://schemas.microsoft.com/office/drawing/2014/main" id="{0071B5B4-2079-FA71-175E-9E98B1A4509D}"/>
              </a:ext>
            </a:extLst>
          </p:cNvPr>
          <p:cNvSpPr/>
          <p:nvPr/>
        </p:nvSpPr>
        <p:spPr>
          <a:xfrm>
            <a:off x="9060997" y="2697480"/>
            <a:ext cx="1224459" cy="32004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ea typeface="Calibri" pitchFamily="34" charset="-122"/>
                <a:cs typeface="Calibri" pitchFamily="34" charset="-120"/>
              </a:rPr>
              <a:t>+4.76%</a:t>
            </a:r>
            <a:endParaRPr lang="en-US" sz="1400" dirty="0">
              <a:latin typeface="DM Sans" pitchFamily="2" charset="77"/>
            </a:endParaRPr>
          </a:p>
        </p:txBody>
      </p:sp>
      <p:sp>
        <p:nvSpPr>
          <p:cNvPr id="26" name="Shape 11">
            <a:extLst>
              <a:ext uri="{FF2B5EF4-FFF2-40B4-BE49-F238E27FC236}">
                <a16:creationId xmlns:a16="http://schemas.microsoft.com/office/drawing/2014/main" id="{27F77AC4-B7CE-A35D-809F-AC210618E76E}"/>
              </a:ext>
            </a:extLst>
          </p:cNvPr>
          <p:cNvSpPr/>
          <p:nvPr/>
        </p:nvSpPr>
        <p:spPr>
          <a:xfrm>
            <a:off x="7836537" y="3355848"/>
            <a:ext cx="164592" cy="164592"/>
          </a:xfrm>
          <a:prstGeom prst="ellipse">
            <a:avLst/>
          </a:prstGeom>
          <a:solidFill>
            <a:srgbClr val="333A46"/>
          </a:solidFill>
          <a:ln w="12700">
            <a:solidFill>
              <a:srgbClr val="333333"/>
            </a:solidFill>
            <a:prstDash val="solid"/>
          </a:ln>
        </p:spPr>
        <p:txBody>
          <a:bodyPr/>
          <a:lstStyle/>
          <a:p>
            <a:endParaRPr lang="en-US">
              <a:latin typeface="DM Sans" pitchFamily="2" charset="77"/>
            </a:endParaRPr>
          </a:p>
        </p:txBody>
      </p:sp>
      <p:sp>
        <p:nvSpPr>
          <p:cNvPr id="27" name="Text 12">
            <a:extLst>
              <a:ext uri="{FF2B5EF4-FFF2-40B4-BE49-F238E27FC236}">
                <a16:creationId xmlns:a16="http://schemas.microsoft.com/office/drawing/2014/main" id="{131886AE-3814-ABB4-C3A9-E4FF18F3D5C8}"/>
              </a:ext>
            </a:extLst>
          </p:cNvPr>
          <p:cNvSpPr/>
          <p:nvPr/>
        </p:nvSpPr>
        <p:spPr>
          <a:xfrm>
            <a:off x="8081430" y="329184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Equities</a:t>
            </a:r>
            <a:endParaRPr lang="en-US" sz="1200" dirty="0">
              <a:latin typeface="DM Sans" pitchFamily="2" charset="77"/>
            </a:endParaRPr>
          </a:p>
        </p:txBody>
      </p:sp>
      <p:sp>
        <p:nvSpPr>
          <p:cNvPr id="32" name="Text 13">
            <a:extLst>
              <a:ext uri="{FF2B5EF4-FFF2-40B4-BE49-F238E27FC236}">
                <a16:creationId xmlns:a16="http://schemas.microsoft.com/office/drawing/2014/main" id="{7339025C-C508-DBC6-AD64-B3B672090659}"/>
              </a:ext>
            </a:extLst>
          </p:cNvPr>
          <p:cNvSpPr/>
          <p:nvPr/>
        </p:nvSpPr>
        <p:spPr>
          <a:xfrm>
            <a:off x="9060997" y="3291840"/>
            <a:ext cx="1224459" cy="320040"/>
          </a:xfrm>
          <a:prstGeom prst="rect">
            <a:avLst/>
          </a:prstGeom>
          <a:noFill/>
          <a:ln/>
        </p:spPr>
        <p:txBody>
          <a:bodyPr wrap="square" lIns="0" tIns="0" rIns="0" bIns="0" rtlCol="0" anchor="ctr"/>
          <a:lstStyle/>
          <a:p>
            <a:pPr marL="0" indent="0" algn="r">
              <a:buNone/>
            </a:pPr>
            <a:r>
              <a:rPr lang="en-US" sz="1400" b="1" dirty="0">
                <a:solidFill>
                  <a:srgbClr val="FF0000"/>
                </a:solidFill>
                <a:latin typeface="DM Sans" pitchFamily="2" charset="77"/>
                <a:ea typeface="Calibri" pitchFamily="34" charset="-122"/>
                <a:cs typeface="Calibri" pitchFamily="34" charset="-120"/>
              </a:rPr>
              <a:t>-0.36%</a:t>
            </a:r>
            <a:endParaRPr lang="en-US" sz="1400" dirty="0">
              <a:solidFill>
                <a:srgbClr val="FF0000"/>
              </a:solidFill>
              <a:latin typeface="DM Sans" pitchFamily="2" charset="77"/>
            </a:endParaRPr>
          </a:p>
        </p:txBody>
      </p:sp>
      <p:sp>
        <p:nvSpPr>
          <p:cNvPr id="33" name="Shape 14">
            <a:extLst>
              <a:ext uri="{FF2B5EF4-FFF2-40B4-BE49-F238E27FC236}">
                <a16:creationId xmlns:a16="http://schemas.microsoft.com/office/drawing/2014/main" id="{702F5412-3B3A-545D-548B-AE493DD4AFD7}"/>
              </a:ext>
            </a:extLst>
          </p:cNvPr>
          <p:cNvSpPr/>
          <p:nvPr/>
        </p:nvSpPr>
        <p:spPr>
          <a:xfrm>
            <a:off x="7836537" y="3950208"/>
            <a:ext cx="164592" cy="164592"/>
          </a:xfrm>
          <a:prstGeom prst="ellipse">
            <a:avLst/>
          </a:prstGeom>
          <a:solidFill>
            <a:srgbClr val="EBE96A"/>
          </a:solidFill>
          <a:ln w="12700">
            <a:solidFill>
              <a:srgbClr val="333333"/>
            </a:solidFill>
            <a:prstDash val="solid"/>
          </a:ln>
        </p:spPr>
        <p:txBody>
          <a:bodyPr/>
          <a:lstStyle/>
          <a:p>
            <a:endParaRPr lang="en-US">
              <a:latin typeface="DM Sans" pitchFamily="2" charset="77"/>
            </a:endParaRPr>
          </a:p>
        </p:txBody>
      </p:sp>
      <p:sp>
        <p:nvSpPr>
          <p:cNvPr id="34" name="Text 15">
            <a:extLst>
              <a:ext uri="{FF2B5EF4-FFF2-40B4-BE49-F238E27FC236}">
                <a16:creationId xmlns:a16="http://schemas.microsoft.com/office/drawing/2014/main" id="{355EACC8-1B6C-ACAB-C5C2-A3F54CC3C738}"/>
              </a:ext>
            </a:extLst>
          </p:cNvPr>
          <p:cNvSpPr/>
          <p:nvPr/>
        </p:nvSpPr>
        <p:spPr>
          <a:xfrm>
            <a:off x="8081430" y="388620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Metals</a:t>
            </a:r>
            <a:endParaRPr lang="en-US" sz="1200" dirty="0">
              <a:latin typeface="DM Sans" pitchFamily="2" charset="77"/>
            </a:endParaRPr>
          </a:p>
        </p:txBody>
      </p:sp>
      <p:sp>
        <p:nvSpPr>
          <p:cNvPr id="35" name="Text 16">
            <a:extLst>
              <a:ext uri="{FF2B5EF4-FFF2-40B4-BE49-F238E27FC236}">
                <a16:creationId xmlns:a16="http://schemas.microsoft.com/office/drawing/2014/main" id="{49515371-62F1-0EFA-F756-A6C8E3911332}"/>
              </a:ext>
            </a:extLst>
          </p:cNvPr>
          <p:cNvSpPr/>
          <p:nvPr/>
        </p:nvSpPr>
        <p:spPr>
          <a:xfrm>
            <a:off x="9060997" y="3886200"/>
            <a:ext cx="1224459" cy="320040"/>
          </a:xfrm>
          <a:prstGeom prst="rect">
            <a:avLst/>
          </a:prstGeom>
          <a:noFill/>
          <a:ln/>
        </p:spPr>
        <p:txBody>
          <a:bodyPr wrap="square" lIns="0" tIns="0" rIns="0" bIns="0" rtlCol="0" anchor="ctr"/>
          <a:lstStyle/>
          <a:p>
            <a:pPr marL="0" indent="0" algn="r">
              <a:buNone/>
            </a:pPr>
            <a:r>
              <a:rPr lang="en-US" sz="1400" b="1" dirty="0">
                <a:solidFill>
                  <a:srgbClr val="FF0000"/>
                </a:solidFill>
                <a:latin typeface="DM Sans" pitchFamily="2" charset="77"/>
                <a:ea typeface="Calibri" pitchFamily="34" charset="-122"/>
                <a:cs typeface="Calibri" pitchFamily="34" charset="-120"/>
              </a:rPr>
              <a:t>-2.45%</a:t>
            </a:r>
            <a:endParaRPr lang="en-US" sz="1400" dirty="0">
              <a:solidFill>
                <a:srgbClr val="FF0000"/>
              </a:solidFill>
              <a:latin typeface="DM Sans" pitchFamily="2" charset="77"/>
            </a:endParaRPr>
          </a:p>
        </p:txBody>
      </p:sp>
      <p:sp>
        <p:nvSpPr>
          <p:cNvPr id="36" name="Shape 17">
            <a:extLst>
              <a:ext uri="{FF2B5EF4-FFF2-40B4-BE49-F238E27FC236}">
                <a16:creationId xmlns:a16="http://schemas.microsoft.com/office/drawing/2014/main" id="{F3BCB107-28D3-020A-2776-1E3CF89D61D1}"/>
              </a:ext>
            </a:extLst>
          </p:cNvPr>
          <p:cNvSpPr/>
          <p:nvPr/>
        </p:nvSpPr>
        <p:spPr>
          <a:xfrm>
            <a:off x="7836537" y="4544568"/>
            <a:ext cx="164592" cy="164592"/>
          </a:xfrm>
          <a:prstGeom prst="ellipse">
            <a:avLst/>
          </a:prstGeom>
          <a:solidFill>
            <a:srgbClr val="3A6A9C"/>
          </a:solidFill>
          <a:ln w="12700">
            <a:solidFill>
              <a:srgbClr val="333333"/>
            </a:solidFill>
            <a:prstDash val="solid"/>
          </a:ln>
        </p:spPr>
        <p:txBody>
          <a:bodyPr/>
          <a:lstStyle/>
          <a:p>
            <a:endParaRPr lang="en-US">
              <a:latin typeface="DM Sans" pitchFamily="2" charset="77"/>
            </a:endParaRPr>
          </a:p>
        </p:txBody>
      </p:sp>
      <p:sp>
        <p:nvSpPr>
          <p:cNvPr id="37" name="Text 18">
            <a:extLst>
              <a:ext uri="{FF2B5EF4-FFF2-40B4-BE49-F238E27FC236}">
                <a16:creationId xmlns:a16="http://schemas.microsoft.com/office/drawing/2014/main" id="{EA78A590-26CB-43CC-AACA-1756C0D453E2}"/>
              </a:ext>
            </a:extLst>
          </p:cNvPr>
          <p:cNvSpPr/>
          <p:nvPr/>
        </p:nvSpPr>
        <p:spPr>
          <a:xfrm>
            <a:off x="8081430" y="4480560"/>
            <a:ext cx="1224459" cy="320040"/>
          </a:xfrm>
          <a:prstGeom prst="rect">
            <a:avLst/>
          </a:prstGeom>
          <a:noFill/>
          <a:ln/>
        </p:spPr>
        <p:txBody>
          <a:bodyPr wrap="square" lIns="0" tIns="0" rIns="0" bIns="0" rtlCol="0" anchor="ctr"/>
          <a:lstStyle/>
          <a:p>
            <a:pPr marL="0" indent="0">
              <a:buNone/>
            </a:pPr>
            <a:r>
              <a:rPr lang="en-US" sz="1200" dirty="0">
                <a:solidFill>
                  <a:srgbClr val="1F2937"/>
                </a:solidFill>
                <a:latin typeface="DM Sans" pitchFamily="2" charset="77"/>
                <a:ea typeface="Calibri" pitchFamily="34" charset="-122"/>
                <a:cs typeface="Calibri" pitchFamily="34" charset="-120"/>
              </a:rPr>
              <a:t>Bonds</a:t>
            </a:r>
            <a:endParaRPr lang="en-US" sz="1200" dirty="0">
              <a:latin typeface="DM Sans" pitchFamily="2" charset="77"/>
            </a:endParaRPr>
          </a:p>
        </p:txBody>
      </p:sp>
      <p:sp>
        <p:nvSpPr>
          <p:cNvPr id="38" name="Text 19">
            <a:extLst>
              <a:ext uri="{FF2B5EF4-FFF2-40B4-BE49-F238E27FC236}">
                <a16:creationId xmlns:a16="http://schemas.microsoft.com/office/drawing/2014/main" id="{FCC56E05-F0D2-890D-EC08-1DB9520A5A68}"/>
              </a:ext>
            </a:extLst>
          </p:cNvPr>
          <p:cNvSpPr/>
          <p:nvPr/>
        </p:nvSpPr>
        <p:spPr>
          <a:xfrm>
            <a:off x="9060997" y="4480560"/>
            <a:ext cx="1224459" cy="320040"/>
          </a:xfrm>
          <a:prstGeom prst="rect">
            <a:avLst/>
          </a:prstGeom>
          <a:noFill/>
          <a:ln/>
        </p:spPr>
        <p:txBody>
          <a:bodyPr wrap="square" lIns="0" tIns="0" rIns="0" bIns="0" rtlCol="0" anchor="ctr"/>
          <a:lstStyle/>
          <a:p>
            <a:pPr algn="r"/>
            <a:r>
              <a:rPr lang="en-US" sz="1400" b="1" dirty="0">
                <a:solidFill>
                  <a:srgbClr val="2A3F5B"/>
                </a:solidFill>
                <a:latin typeface="DM Sans" pitchFamily="2" charset="77"/>
                <a:ea typeface="Calibri" pitchFamily="34" charset="-122"/>
                <a:cs typeface="Calibri" pitchFamily="34" charset="-120"/>
              </a:rPr>
              <a:t>+2.00%</a:t>
            </a:r>
            <a:endParaRPr lang="en-US" sz="1400" dirty="0">
              <a:latin typeface="DM Sans" pitchFamily="2" charset="77"/>
            </a:endParaRPr>
          </a:p>
        </p:txBody>
      </p:sp>
      <p:sp>
        <p:nvSpPr>
          <p:cNvPr id="39" name="Shape 20">
            <a:extLst>
              <a:ext uri="{FF2B5EF4-FFF2-40B4-BE49-F238E27FC236}">
                <a16:creationId xmlns:a16="http://schemas.microsoft.com/office/drawing/2014/main" id="{17A9AA36-BC35-84BA-9F1F-9BDD092C79A5}"/>
              </a:ext>
            </a:extLst>
          </p:cNvPr>
          <p:cNvSpPr/>
          <p:nvPr/>
        </p:nvSpPr>
        <p:spPr>
          <a:xfrm>
            <a:off x="7836538" y="5349240"/>
            <a:ext cx="2448918" cy="0"/>
          </a:xfrm>
          <a:prstGeom prst="line">
            <a:avLst/>
          </a:prstGeom>
          <a:noFill/>
          <a:ln w="12700">
            <a:solidFill>
              <a:srgbClr val="2A3F5B"/>
            </a:solidFill>
            <a:prstDash val="solid"/>
          </a:ln>
        </p:spPr>
        <p:txBody>
          <a:bodyPr/>
          <a:lstStyle/>
          <a:p>
            <a:endParaRPr lang="en-US">
              <a:latin typeface="DM Sans" pitchFamily="2" charset="77"/>
            </a:endParaRPr>
          </a:p>
        </p:txBody>
      </p:sp>
      <p:sp>
        <p:nvSpPr>
          <p:cNvPr id="40" name="Text 21">
            <a:extLst>
              <a:ext uri="{FF2B5EF4-FFF2-40B4-BE49-F238E27FC236}">
                <a16:creationId xmlns:a16="http://schemas.microsoft.com/office/drawing/2014/main" id="{24888003-7222-8C1B-C795-73FE22F4A932}"/>
              </a:ext>
            </a:extLst>
          </p:cNvPr>
          <p:cNvSpPr/>
          <p:nvPr/>
        </p:nvSpPr>
        <p:spPr>
          <a:xfrm>
            <a:off x="7836538" y="5394960"/>
            <a:ext cx="1469351" cy="27432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Total (additive)</a:t>
            </a:r>
            <a:endParaRPr lang="en-US" sz="1200" dirty="0">
              <a:latin typeface="DM Sans" pitchFamily="2" charset="77"/>
            </a:endParaRPr>
          </a:p>
        </p:txBody>
      </p:sp>
      <p:sp>
        <p:nvSpPr>
          <p:cNvPr id="41" name="Text 22">
            <a:extLst>
              <a:ext uri="{FF2B5EF4-FFF2-40B4-BE49-F238E27FC236}">
                <a16:creationId xmlns:a16="http://schemas.microsoft.com/office/drawing/2014/main" id="{916BD15B-F652-C201-EE33-C18ED2E41AC0}"/>
              </a:ext>
            </a:extLst>
          </p:cNvPr>
          <p:cNvSpPr/>
          <p:nvPr/>
        </p:nvSpPr>
        <p:spPr>
          <a:xfrm>
            <a:off x="9060997" y="5394960"/>
            <a:ext cx="1224459" cy="274320"/>
          </a:xfrm>
          <a:prstGeom prst="rect">
            <a:avLst/>
          </a:prstGeom>
          <a:noFill/>
          <a:ln/>
        </p:spPr>
        <p:txBody>
          <a:bodyPr wrap="square" lIns="0" tIns="0" rIns="0" bIns="0" rtlCol="0" anchor="ctr"/>
          <a:lstStyle/>
          <a:p>
            <a:pPr marL="0" indent="0" algn="r">
              <a:buNone/>
            </a:pPr>
            <a:r>
              <a:rPr lang="en-US" sz="1400" b="1" dirty="0">
                <a:solidFill>
                  <a:srgbClr val="2A3F5B"/>
                </a:solidFill>
                <a:latin typeface="DM Sans" pitchFamily="2" charset="77"/>
                <a:cs typeface="Calibri" pitchFamily="34" charset="-120"/>
              </a:rPr>
              <a:t>+21.09%</a:t>
            </a:r>
            <a:endParaRPr lang="en-US" sz="1400" dirty="0">
              <a:latin typeface="DM Sans" pitchFamily="2" charset="77"/>
            </a:endParaRPr>
          </a:p>
        </p:txBody>
      </p:sp>
      <p:graphicFrame>
        <p:nvGraphicFramePr>
          <p:cNvPr id="2" name="Chart 0">
            <a:extLst>
              <a:ext uri="{FF2B5EF4-FFF2-40B4-BE49-F238E27FC236}">
                <a16:creationId xmlns:a16="http://schemas.microsoft.com/office/drawing/2014/main" id="{690A0386-9E1F-A992-931F-0D81CCF55279}"/>
              </a:ext>
            </a:extLst>
          </p:cNvPr>
          <p:cNvGraphicFramePr/>
          <p:nvPr>
            <p:extLst>
              <p:ext uri="{D42A27DB-BD31-4B8C-83A1-F6EECF244321}">
                <p14:modId xmlns:p14="http://schemas.microsoft.com/office/powerpoint/2010/main" val="3348294014"/>
              </p:ext>
            </p:extLst>
          </p:nvPr>
        </p:nvGraphicFramePr>
        <p:xfrm>
          <a:off x="408153" y="1463040"/>
          <a:ext cx="7020232"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2DD96285-60E4-D92B-911D-4D615FA47486}"/>
              </a:ext>
            </a:extLst>
          </p:cNvPr>
          <p:cNvSpPr txBox="1"/>
          <p:nvPr/>
        </p:nvSpPr>
        <p:spPr>
          <a:xfrm>
            <a:off x="408153" y="6035040"/>
            <a:ext cx="10040565" cy="830997"/>
          </a:xfrm>
          <a:prstGeom prst="rect">
            <a:avLst/>
          </a:prstGeom>
          <a:noFill/>
        </p:spPr>
        <p:txBody>
          <a:bodyPr wrap="square" rtlCol="0">
            <a:spAutoFit/>
          </a:bodyPr>
          <a:lstStyle/>
          <a:p>
            <a:pPr algn="just"/>
            <a:r>
              <a:rPr lang="en-US" sz="800" i="1" dirty="0">
                <a:latin typeface="DM Sans" pitchFamily="2" charset="77"/>
              </a:rPr>
              <a:t>Source: CSI; ReSolve Asset Management (SEZC). Calculations by Newfound Research.  Cumulative additive contribution to gross sleeve return is computed using an estimate of TWAP execution prices.  Returns are gross of all fees, taxes, and transaction costs. Returns reflect hypothetical model returns of the futures yield strategy implemented in RSSY.  This material is for illustrative purposes only and is not meant to reflect the actual investment in the RSSY ETF. Metals is the cumulative contribution of all metal futures markets traded in the futures yield strategy over the period.  Equities is the cumulative contribution of all equity futures markets traded in the futures yield strategy over the period. Energy is the cumulative contribution of all energy futures markets traded in the futures yield strategy over the period.  Currencies is the cumulative contribution of all currency futures markets traded in the futures yield strategy over the period.  Bonds is the cumulative contribution of all bond futures markets traded in the futures yield strategy over the period.  Past performance is not indicative of future returns.  For illustrative purposes only.  Analysis from 5/31/2025 through 5/31/2026.</a:t>
            </a:r>
          </a:p>
        </p:txBody>
      </p:sp>
    </p:spTree>
    <p:extLst>
      <p:ext uri="{BB962C8B-B14F-4D97-AF65-F5344CB8AC3E}">
        <p14:creationId xmlns:p14="http://schemas.microsoft.com/office/powerpoint/2010/main" val="106290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BE484-595A-E79C-0957-DED729E32A53}"/>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1C4274E0-9F93-8099-BF10-3B02B2887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D14746D9-D417-8095-F003-6D1D71548001}"/>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Were Trend and Carry Just the Same Trade?</a:t>
            </a:r>
            <a:endParaRPr lang="en-US" sz="2600" dirty="0">
              <a:solidFill>
                <a:schemeClr val="accent4"/>
              </a:solidFill>
              <a:latin typeface="DM Sans" pitchFamily="2" charset="77"/>
            </a:endParaRPr>
          </a:p>
        </p:txBody>
      </p:sp>
      <p:sp>
        <p:nvSpPr>
          <p:cNvPr id="3" name="Shape 3">
            <a:extLst>
              <a:ext uri="{FF2B5EF4-FFF2-40B4-BE49-F238E27FC236}">
                <a16:creationId xmlns:a16="http://schemas.microsoft.com/office/drawing/2014/main" id="{D3E0FC35-5377-B4D9-F46C-14FEB577ADD9}"/>
              </a:ext>
            </a:extLst>
          </p:cNvPr>
          <p:cNvSpPr/>
          <p:nvPr/>
        </p:nvSpPr>
        <p:spPr>
          <a:xfrm>
            <a:off x="7673277" y="1463040"/>
            <a:ext cx="2775441" cy="44043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4" name="Text 4">
            <a:extLst>
              <a:ext uri="{FF2B5EF4-FFF2-40B4-BE49-F238E27FC236}">
                <a16:creationId xmlns:a16="http://schemas.microsoft.com/office/drawing/2014/main" id="{70EB95B6-22AF-2236-0206-18D21CEB9A5E}"/>
              </a:ext>
            </a:extLst>
          </p:cNvPr>
          <p:cNvSpPr/>
          <p:nvPr/>
        </p:nvSpPr>
        <p:spPr>
          <a:xfrm>
            <a:off x="7836538" y="164592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FINAL CONTRIBUTION</a:t>
            </a:r>
            <a:endParaRPr lang="en-US" sz="1000" dirty="0">
              <a:latin typeface="DM Sans" pitchFamily="2" charset="77"/>
            </a:endParaRPr>
          </a:p>
        </p:txBody>
      </p:sp>
      <p:sp>
        <p:nvSpPr>
          <p:cNvPr id="7" name="Shape 5">
            <a:extLst>
              <a:ext uri="{FF2B5EF4-FFF2-40B4-BE49-F238E27FC236}">
                <a16:creationId xmlns:a16="http://schemas.microsoft.com/office/drawing/2014/main" id="{12BAAC45-E05C-89BF-2455-C69557A1FC08}"/>
              </a:ext>
            </a:extLst>
          </p:cNvPr>
          <p:cNvSpPr/>
          <p:nvPr/>
        </p:nvSpPr>
        <p:spPr>
          <a:xfrm>
            <a:off x="7836537" y="2121408"/>
            <a:ext cx="164592" cy="164592"/>
          </a:xfrm>
          <a:prstGeom prst="ellipse">
            <a:avLst/>
          </a:prstGeom>
          <a:solidFill>
            <a:srgbClr val="9CA3AF"/>
          </a:solidFill>
          <a:ln w="12700">
            <a:solidFill>
              <a:srgbClr val="333333"/>
            </a:solidFill>
            <a:prstDash val="solid"/>
          </a:ln>
        </p:spPr>
        <p:txBody>
          <a:bodyPr/>
          <a:lstStyle/>
          <a:p>
            <a:endParaRPr lang="en-US">
              <a:latin typeface="DM Sans" pitchFamily="2" charset="77"/>
            </a:endParaRPr>
          </a:p>
        </p:txBody>
      </p:sp>
      <p:sp>
        <p:nvSpPr>
          <p:cNvPr id="9" name="Text 6">
            <a:extLst>
              <a:ext uri="{FF2B5EF4-FFF2-40B4-BE49-F238E27FC236}">
                <a16:creationId xmlns:a16="http://schemas.microsoft.com/office/drawing/2014/main" id="{1190A031-9813-D7C1-F50B-6E2F67C42BA1}"/>
              </a:ext>
            </a:extLst>
          </p:cNvPr>
          <p:cNvSpPr/>
          <p:nvPr/>
        </p:nvSpPr>
        <p:spPr>
          <a:xfrm>
            <a:off x="8081430" y="205740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Where they agreed</a:t>
            </a:r>
            <a:endParaRPr lang="en-US" sz="1100" dirty="0">
              <a:latin typeface="DM Sans" pitchFamily="2" charset="77"/>
            </a:endParaRPr>
          </a:p>
        </p:txBody>
      </p:sp>
      <p:sp>
        <p:nvSpPr>
          <p:cNvPr id="10" name="Text 7">
            <a:extLst>
              <a:ext uri="{FF2B5EF4-FFF2-40B4-BE49-F238E27FC236}">
                <a16:creationId xmlns:a16="http://schemas.microsoft.com/office/drawing/2014/main" id="{FAEDBFF5-AF68-0CF7-012A-E0D8493E63DA}"/>
              </a:ext>
            </a:extLst>
          </p:cNvPr>
          <p:cNvSpPr/>
          <p:nvPr/>
        </p:nvSpPr>
        <p:spPr>
          <a:xfrm>
            <a:off x="7836538" y="2313432"/>
            <a:ext cx="2448918" cy="457200"/>
          </a:xfrm>
          <a:prstGeom prst="rect">
            <a:avLst/>
          </a:prstGeom>
          <a:noFill/>
          <a:ln/>
        </p:spPr>
        <p:txBody>
          <a:bodyPr wrap="square" lIns="0" tIns="0" rIns="0" bIns="0" rtlCol="0" anchor="ctr"/>
          <a:lstStyle/>
          <a:p>
            <a:pPr marL="0" indent="0">
              <a:buNone/>
            </a:pPr>
            <a:r>
              <a:rPr lang="en-US" sz="2200" b="1" dirty="0">
                <a:solidFill>
                  <a:srgbClr val="475569"/>
                </a:solidFill>
                <a:latin typeface="DM Sans" pitchFamily="2" charset="77"/>
                <a:ea typeface="Calibri" pitchFamily="34" charset="-122"/>
                <a:cs typeface="Calibri" pitchFamily="34" charset="-120"/>
              </a:rPr>
              <a:t>+6.57%</a:t>
            </a:r>
            <a:endParaRPr lang="en-US" sz="2200" dirty="0">
              <a:latin typeface="DM Sans" pitchFamily="2" charset="77"/>
            </a:endParaRPr>
          </a:p>
        </p:txBody>
      </p:sp>
      <p:sp>
        <p:nvSpPr>
          <p:cNvPr id="13" name="Shape 8">
            <a:extLst>
              <a:ext uri="{FF2B5EF4-FFF2-40B4-BE49-F238E27FC236}">
                <a16:creationId xmlns:a16="http://schemas.microsoft.com/office/drawing/2014/main" id="{F2184EBC-B34B-AEA3-106A-9A0A64959D79}"/>
              </a:ext>
            </a:extLst>
          </p:cNvPr>
          <p:cNvSpPr/>
          <p:nvPr/>
        </p:nvSpPr>
        <p:spPr>
          <a:xfrm>
            <a:off x="7836537" y="2990088"/>
            <a:ext cx="164592" cy="164592"/>
          </a:xfrm>
          <a:prstGeom prst="ellipse">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4" name="Text 9">
            <a:extLst>
              <a:ext uri="{FF2B5EF4-FFF2-40B4-BE49-F238E27FC236}">
                <a16:creationId xmlns:a16="http://schemas.microsoft.com/office/drawing/2014/main" id="{291AA21F-D4F9-3228-4135-862DC8C9A028}"/>
              </a:ext>
            </a:extLst>
          </p:cNvPr>
          <p:cNvSpPr/>
          <p:nvPr/>
        </p:nvSpPr>
        <p:spPr>
          <a:xfrm>
            <a:off x="8081430" y="292608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Trend disagreement</a:t>
            </a:r>
            <a:endParaRPr lang="en-US" sz="1100" dirty="0">
              <a:latin typeface="DM Sans" pitchFamily="2" charset="77"/>
            </a:endParaRPr>
          </a:p>
        </p:txBody>
      </p:sp>
      <p:sp>
        <p:nvSpPr>
          <p:cNvPr id="15" name="Text 10">
            <a:extLst>
              <a:ext uri="{FF2B5EF4-FFF2-40B4-BE49-F238E27FC236}">
                <a16:creationId xmlns:a16="http://schemas.microsoft.com/office/drawing/2014/main" id="{7F0F6699-CD2F-85D9-79B9-BB200BD0734F}"/>
              </a:ext>
            </a:extLst>
          </p:cNvPr>
          <p:cNvSpPr/>
          <p:nvPr/>
        </p:nvSpPr>
        <p:spPr>
          <a:xfrm>
            <a:off x="7836538" y="3182112"/>
            <a:ext cx="2448918" cy="457200"/>
          </a:xfrm>
          <a:prstGeom prst="rect">
            <a:avLst/>
          </a:prstGeom>
          <a:noFill/>
          <a:ln/>
        </p:spPr>
        <p:txBody>
          <a:bodyPr wrap="square" lIns="0" tIns="0" rIns="0" bIns="0" rtlCol="0" anchor="ctr"/>
          <a:lstStyle/>
          <a:p>
            <a:pPr marL="0" indent="0">
              <a:buNone/>
            </a:pPr>
            <a:r>
              <a:rPr lang="en-US" sz="2200" b="1" dirty="0">
                <a:solidFill>
                  <a:srgbClr val="2A3F5B"/>
                </a:solidFill>
                <a:latin typeface="DM Sans" pitchFamily="2" charset="77"/>
                <a:ea typeface="Calibri" pitchFamily="34" charset="-122"/>
                <a:cs typeface="Calibri" pitchFamily="34" charset="-120"/>
              </a:rPr>
              <a:t>+15.11%</a:t>
            </a:r>
            <a:endParaRPr lang="en-US" sz="2200" dirty="0">
              <a:latin typeface="DM Sans" pitchFamily="2" charset="77"/>
            </a:endParaRPr>
          </a:p>
        </p:txBody>
      </p:sp>
      <p:sp>
        <p:nvSpPr>
          <p:cNvPr id="16" name="Shape 11">
            <a:extLst>
              <a:ext uri="{FF2B5EF4-FFF2-40B4-BE49-F238E27FC236}">
                <a16:creationId xmlns:a16="http://schemas.microsoft.com/office/drawing/2014/main" id="{AA303081-84B8-F3CD-8895-44159DC7F9D5}"/>
              </a:ext>
            </a:extLst>
          </p:cNvPr>
          <p:cNvSpPr/>
          <p:nvPr/>
        </p:nvSpPr>
        <p:spPr>
          <a:xfrm>
            <a:off x="7836537" y="3858768"/>
            <a:ext cx="164592" cy="164592"/>
          </a:xfrm>
          <a:prstGeom prst="ellipse">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17" name="Text 12">
            <a:extLst>
              <a:ext uri="{FF2B5EF4-FFF2-40B4-BE49-F238E27FC236}">
                <a16:creationId xmlns:a16="http://schemas.microsoft.com/office/drawing/2014/main" id="{30B6DFBA-B7C6-1380-1C7A-DF80C834D77A}"/>
              </a:ext>
            </a:extLst>
          </p:cNvPr>
          <p:cNvSpPr/>
          <p:nvPr/>
        </p:nvSpPr>
        <p:spPr>
          <a:xfrm>
            <a:off x="8081430" y="379476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Carry disagreement</a:t>
            </a:r>
            <a:endParaRPr lang="en-US" sz="1100" dirty="0">
              <a:latin typeface="DM Sans" pitchFamily="2" charset="77"/>
            </a:endParaRPr>
          </a:p>
        </p:txBody>
      </p:sp>
      <p:sp>
        <p:nvSpPr>
          <p:cNvPr id="18" name="Text 13">
            <a:extLst>
              <a:ext uri="{FF2B5EF4-FFF2-40B4-BE49-F238E27FC236}">
                <a16:creationId xmlns:a16="http://schemas.microsoft.com/office/drawing/2014/main" id="{90915C11-B5C0-CD8F-AD50-BD3F506DDF72}"/>
              </a:ext>
            </a:extLst>
          </p:cNvPr>
          <p:cNvSpPr/>
          <p:nvPr/>
        </p:nvSpPr>
        <p:spPr>
          <a:xfrm>
            <a:off x="7836538" y="4050792"/>
            <a:ext cx="2448918" cy="457200"/>
          </a:xfrm>
          <a:prstGeom prst="rect">
            <a:avLst/>
          </a:prstGeom>
          <a:noFill/>
          <a:ln/>
        </p:spPr>
        <p:txBody>
          <a:bodyPr wrap="square" lIns="0" tIns="0" rIns="0" bIns="0" rtlCol="0" anchor="ctr"/>
          <a:lstStyle/>
          <a:p>
            <a:pPr marL="0" indent="0">
              <a:buNone/>
            </a:pPr>
            <a:r>
              <a:rPr lang="en-US" sz="2200" b="1" dirty="0">
                <a:solidFill>
                  <a:srgbClr val="14CFA6"/>
                </a:solidFill>
                <a:latin typeface="DM Sans" pitchFamily="2" charset="77"/>
                <a:ea typeface="Calibri" pitchFamily="34" charset="-122"/>
                <a:cs typeface="Calibri" pitchFamily="34" charset="-120"/>
              </a:rPr>
              <a:t>+13.76%</a:t>
            </a:r>
            <a:endParaRPr lang="en-US" sz="2200" dirty="0">
              <a:latin typeface="DM Sans" pitchFamily="2" charset="77"/>
            </a:endParaRPr>
          </a:p>
        </p:txBody>
      </p:sp>
      <p:sp>
        <p:nvSpPr>
          <p:cNvPr id="19" name="Shape 14">
            <a:extLst>
              <a:ext uri="{FF2B5EF4-FFF2-40B4-BE49-F238E27FC236}">
                <a16:creationId xmlns:a16="http://schemas.microsoft.com/office/drawing/2014/main" id="{603FF318-8978-C052-CDBA-33031648B7C2}"/>
              </a:ext>
            </a:extLst>
          </p:cNvPr>
          <p:cNvSpPr/>
          <p:nvPr/>
        </p:nvSpPr>
        <p:spPr>
          <a:xfrm>
            <a:off x="7836538" y="4648200"/>
            <a:ext cx="2448918" cy="0"/>
          </a:xfrm>
          <a:prstGeom prst="line">
            <a:avLst/>
          </a:prstGeom>
          <a:noFill/>
          <a:ln w="12700">
            <a:solidFill>
              <a:srgbClr val="E2E8F0"/>
            </a:solidFill>
            <a:prstDash val="solid"/>
          </a:ln>
        </p:spPr>
        <p:txBody>
          <a:bodyPr/>
          <a:lstStyle/>
          <a:p>
            <a:endParaRPr lang="en-US">
              <a:latin typeface="DM Sans" pitchFamily="2" charset="77"/>
            </a:endParaRPr>
          </a:p>
        </p:txBody>
      </p:sp>
      <p:sp>
        <p:nvSpPr>
          <p:cNvPr id="28" name="Text 15">
            <a:extLst>
              <a:ext uri="{FF2B5EF4-FFF2-40B4-BE49-F238E27FC236}">
                <a16:creationId xmlns:a16="http://schemas.microsoft.com/office/drawing/2014/main" id="{226B2A5F-6BB3-228A-49CE-2FAEA7371A58}"/>
              </a:ext>
            </a:extLst>
          </p:cNvPr>
          <p:cNvSpPr/>
          <p:nvPr/>
        </p:nvSpPr>
        <p:spPr>
          <a:xfrm>
            <a:off x="7836538" y="4739640"/>
            <a:ext cx="2448918" cy="201168"/>
          </a:xfrm>
          <a:prstGeom prst="rect">
            <a:avLst/>
          </a:prstGeom>
          <a:noFill/>
          <a:ln/>
        </p:spPr>
        <p:txBody>
          <a:bodyPr wrap="square" lIns="0" tIns="0" rIns="0" bIns="0" rtlCol="0" anchor="ctr"/>
          <a:lstStyle/>
          <a:p>
            <a:pPr marL="0" indent="0">
              <a:buNone/>
            </a:pPr>
            <a:r>
              <a:rPr lang="en-US" sz="900" b="1" kern="0" spc="200" dirty="0">
                <a:solidFill>
                  <a:srgbClr val="475569"/>
                </a:solidFill>
                <a:latin typeface="DM Sans" pitchFamily="2" charset="77"/>
                <a:ea typeface="Calibri" pitchFamily="34" charset="-122"/>
                <a:cs typeface="Calibri" pitchFamily="34" charset="-120"/>
              </a:rPr>
              <a:t>DAILY CORRELATION</a:t>
            </a:r>
            <a:endParaRPr lang="en-US" sz="900" dirty="0">
              <a:latin typeface="DM Sans" pitchFamily="2" charset="77"/>
            </a:endParaRPr>
          </a:p>
        </p:txBody>
      </p:sp>
      <p:sp>
        <p:nvSpPr>
          <p:cNvPr id="29" name="Text 16">
            <a:extLst>
              <a:ext uri="{FF2B5EF4-FFF2-40B4-BE49-F238E27FC236}">
                <a16:creationId xmlns:a16="http://schemas.microsoft.com/office/drawing/2014/main" id="{C28ADF26-A342-5576-89E9-AE0E43405FA8}"/>
              </a:ext>
            </a:extLst>
          </p:cNvPr>
          <p:cNvSpPr/>
          <p:nvPr/>
        </p:nvSpPr>
        <p:spPr>
          <a:xfrm>
            <a:off x="7836538" y="4949952"/>
            <a:ext cx="2448918" cy="201168"/>
          </a:xfrm>
          <a:prstGeom prst="rect">
            <a:avLst/>
          </a:prstGeom>
          <a:noFill/>
          <a:ln/>
        </p:spPr>
        <p:txBody>
          <a:bodyPr wrap="square" lIns="0" tIns="0" rIns="0" bIns="0" rtlCol="0" anchor="ctr"/>
          <a:lstStyle/>
          <a:p>
            <a:pPr marL="0" indent="0">
              <a:buNone/>
            </a:pPr>
            <a:r>
              <a:rPr lang="en-US" sz="900" i="1" dirty="0">
                <a:solidFill>
                  <a:srgbClr val="475569"/>
                </a:solidFill>
                <a:latin typeface="DM Sans" pitchFamily="2" charset="77"/>
                <a:ea typeface="Calibri" pitchFamily="34" charset="-122"/>
                <a:cs typeface="Calibri" pitchFamily="34" charset="-120"/>
              </a:rPr>
              <a:t>Between disagreement streams</a:t>
            </a:r>
            <a:endParaRPr lang="en-US" sz="900" dirty="0">
              <a:latin typeface="DM Sans" pitchFamily="2" charset="77"/>
            </a:endParaRPr>
          </a:p>
        </p:txBody>
      </p:sp>
      <p:sp>
        <p:nvSpPr>
          <p:cNvPr id="30" name="Text 17">
            <a:extLst>
              <a:ext uri="{FF2B5EF4-FFF2-40B4-BE49-F238E27FC236}">
                <a16:creationId xmlns:a16="http://schemas.microsoft.com/office/drawing/2014/main" id="{98E2FA60-E300-CCA6-EC2C-4DE4AFF20BA7}"/>
              </a:ext>
            </a:extLst>
          </p:cNvPr>
          <p:cNvSpPr/>
          <p:nvPr/>
        </p:nvSpPr>
        <p:spPr>
          <a:xfrm>
            <a:off x="7836538" y="5196840"/>
            <a:ext cx="2448918" cy="548640"/>
          </a:xfrm>
          <a:prstGeom prst="rect">
            <a:avLst/>
          </a:prstGeom>
          <a:noFill/>
          <a:ln/>
        </p:spPr>
        <p:txBody>
          <a:bodyPr wrap="square" lIns="0" tIns="0" rIns="0" bIns="0" rtlCol="0" anchor="ctr"/>
          <a:lstStyle/>
          <a:p>
            <a:pPr marL="0" indent="0">
              <a:buNone/>
            </a:pPr>
            <a:r>
              <a:rPr lang="en-US" sz="2800" b="1" dirty="0">
                <a:solidFill>
                  <a:srgbClr val="14CFA6"/>
                </a:solidFill>
                <a:latin typeface="DM Sans" pitchFamily="2" charset="77"/>
                <a:ea typeface="Calibri" pitchFamily="34" charset="-122"/>
                <a:cs typeface="Calibri" pitchFamily="34" charset="-120"/>
              </a:rPr>
              <a:t>-0.50</a:t>
            </a:r>
            <a:endParaRPr lang="en-US" sz="2800" dirty="0">
              <a:latin typeface="DM Sans" pitchFamily="2" charset="77"/>
            </a:endParaRPr>
          </a:p>
        </p:txBody>
      </p:sp>
      <p:graphicFrame>
        <p:nvGraphicFramePr>
          <p:cNvPr id="6" name="Chart 0">
            <a:extLst>
              <a:ext uri="{FF2B5EF4-FFF2-40B4-BE49-F238E27FC236}">
                <a16:creationId xmlns:a16="http://schemas.microsoft.com/office/drawing/2014/main" id="{B9969590-44A2-A79E-F469-BE9291EF9286}"/>
              </a:ext>
            </a:extLst>
          </p:cNvPr>
          <p:cNvGraphicFramePr/>
          <p:nvPr>
            <p:extLst>
              <p:ext uri="{D42A27DB-BD31-4B8C-83A1-F6EECF244321}">
                <p14:modId xmlns:p14="http://schemas.microsoft.com/office/powerpoint/2010/main" val="2332588802"/>
              </p:ext>
            </p:extLst>
          </p:nvPr>
        </p:nvGraphicFramePr>
        <p:xfrm>
          <a:off x="408153" y="1463040"/>
          <a:ext cx="7020232" cy="440436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99F47AE-5F4E-41AD-F050-4571DF91D37B}"/>
              </a:ext>
            </a:extLst>
          </p:cNvPr>
          <p:cNvSpPr txBox="1"/>
          <p:nvPr/>
        </p:nvSpPr>
        <p:spPr>
          <a:xfrm>
            <a:off x="408153" y="5867400"/>
            <a:ext cx="10040565" cy="954107"/>
          </a:xfrm>
          <a:prstGeom prst="rect">
            <a:avLst/>
          </a:prstGeom>
          <a:noFill/>
        </p:spPr>
        <p:txBody>
          <a:bodyPr wrap="square" rtlCol="0">
            <a:spAutoFit/>
          </a:bodyPr>
          <a:lstStyle/>
          <a:p>
            <a:pPr algn="just"/>
            <a:r>
              <a:rPr lang="en-US" sz="800" i="1" dirty="0">
                <a:latin typeface="DM Sans" pitchFamily="2" charset="77"/>
              </a:rPr>
              <a:t>Source: CSI; ReSolve Asset Management (SEZC). Calculations by Newfound Research.  Cumulative additive contribution to gross sleeve return is computed using an estimate of TWAP execution prices.  Returns are gross of all fees, taxes, and transaction costs.  If the target weights for two futures contracts in Trend and Carry are of the same sign (</a:t>
            </a:r>
            <a:r>
              <a:rPr lang="en-US" sz="800" i="1" dirty="0" err="1">
                <a:latin typeface="DM Sans" pitchFamily="2" charset="77"/>
              </a:rPr>
              <a:t>i</a:t>
            </a:r>
            <a:r>
              <a:rPr lang="en-US" sz="800" i="1" dirty="0">
                <a:latin typeface="DM Sans" pitchFamily="2" charset="77"/>
              </a:rPr>
              <a:t>,.e. both positive or both negative), then the Agreement Weight is the sign of the weights times the minimum absolute value of the weights.  The disagreement weights are then the Trend weight and the Carry weight minus the Agreement Weight.  For example, if Trend recommends +5% in Gold and Carry represents +10%, the Agreement Weight would be +5%, Trend’s Disagreement Weight would be +0%, and Carry’s Disagreement Weight would be +0%.  ”Where they agreed” represents the cumulative return of the weights represented by Agreement Weights; ”Trend disagreement” represents the cumulative contribution of weights represented by Trend’s Disagreement Weight; ”Carry disagreement’ represents the cumulative contribution of weights represented by Carry’s Disagreement Weight.  Past performance is not indicative of future returns.  For illustrative purposes only. Analysis from 5/31/2025 through 5/31/2026.</a:t>
            </a:r>
          </a:p>
        </p:txBody>
      </p:sp>
    </p:spTree>
    <p:extLst>
      <p:ext uri="{BB962C8B-B14F-4D97-AF65-F5344CB8AC3E}">
        <p14:creationId xmlns:p14="http://schemas.microsoft.com/office/powerpoint/2010/main" val="300763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1FA46-CBB4-E5F3-ACBE-6221357F2461}"/>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F2540D81-FF41-0B08-ACDB-FB0CA0E0D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5C290E76-3E5A-7463-9B87-37045AD2B829}"/>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Correlation Isn’t Constant: That’s the Point</a:t>
            </a:r>
            <a:endParaRPr lang="en-US" sz="2600" dirty="0">
              <a:solidFill>
                <a:schemeClr val="accent4"/>
              </a:solidFill>
              <a:latin typeface="DM Sans" pitchFamily="2" charset="77"/>
            </a:endParaRPr>
          </a:p>
        </p:txBody>
      </p:sp>
      <p:sp>
        <p:nvSpPr>
          <p:cNvPr id="8" name="Shape 3">
            <a:extLst>
              <a:ext uri="{FF2B5EF4-FFF2-40B4-BE49-F238E27FC236}">
                <a16:creationId xmlns:a16="http://schemas.microsoft.com/office/drawing/2014/main" id="{AB3941EE-A8D3-3BBD-341B-194875A17F52}"/>
              </a:ext>
            </a:extLst>
          </p:cNvPr>
          <p:cNvSpPr/>
          <p:nvPr/>
        </p:nvSpPr>
        <p:spPr>
          <a:xfrm>
            <a:off x="7673277" y="1463040"/>
            <a:ext cx="2775441" cy="457200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12" name="Text 4">
            <a:extLst>
              <a:ext uri="{FF2B5EF4-FFF2-40B4-BE49-F238E27FC236}">
                <a16:creationId xmlns:a16="http://schemas.microsoft.com/office/drawing/2014/main" id="{4DC098E5-3042-D8AE-43D5-6DB2FB94AB2E}"/>
              </a:ext>
            </a:extLst>
          </p:cNvPr>
          <p:cNvSpPr/>
          <p:nvPr/>
        </p:nvSpPr>
        <p:spPr>
          <a:xfrm>
            <a:off x="7836538" y="164592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CORRELATION RANGES</a:t>
            </a:r>
            <a:endParaRPr lang="en-US" sz="1000" dirty="0">
              <a:latin typeface="DM Sans" pitchFamily="2" charset="77"/>
            </a:endParaRPr>
          </a:p>
        </p:txBody>
      </p:sp>
      <p:sp>
        <p:nvSpPr>
          <p:cNvPr id="20" name="Shape 5">
            <a:extLst>
              <a:ext uri="{FF2B5EF4-FFF2-40B4-BE49-F238E27FC236}">
                <a16:creationId xmlns:a16="http://schemas.microsoft.com/office/drawing/2014/main" id="{96F24DB9-9201-14C8-20EC-20039D454271}"/>
              </a:ext>
            </a:extLst>
          </p:cNvPr>
          <p:cNvSpPr/>
          <p:nvPr/>
        </p:nvSpPr>
        <p:spPr>
          <a:xfrm>
            <a:off x="7836538" y="2148840"/>
            <a:ext cx="163261" cy="164592"/>
          </a:xfrm>
          <a:prstGeom prst="ellipse">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21" name="Text 6">
            <a:extLst>
              <a:ext uri="{FF2B5EF4-FFF2-40B4-BE49-F238E27FC236}">
                <a16:creationId xmlns:a16="http://schemas.microsoft.com/office/drawing/2014/main" id="{4987A572-5579-4A73-32D9-D4F6DDAC8E43}"/>
              </a:ext>
            </a:extLst>
          </p:cNvPr>
          <p:cNvSpPr/>
          <p:nvPr/>
        </p:nvSpPr>
        <p:spPr>
          <a:xfrm>
            <a:off x="8081430" y="2103120"/>
            <a:ext cx="2285657" cy="27432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S&amp;P 500 vs Trend</a:t>
            </a:r>
            <a:endParaRPr lang="en-US" sz="1200" dirty="0">
              <a:latin typeface="DM Sans" pitchFamily="2" charset="77"/>
            </a:endParaRPr>
          </a:p>
        </p:txBody>
      </p:sp>
      <p:sp>
        <p:nvSpPr>
          <p:cNvPr id="22" name="Text 7">
            <a:extLst>
              <a:ext uri="{FF2B5EF4-FFF2-40B4-BE49-F238E27FC236}">
                <a16:creationId xmlns:a16="http://schemas.microsoft.com/office/drawing/2014/main" id="{DEC9FC29-03F1-447A-823A-F80786666BEC}"/>
              </a:ext>
            </a:extLst>
          </p:cNvPr>
          <p:cNvSpPr/>
          <p:nvPr/>
        </p:nvSpPr>
        <p:spPr>
          <a:xfrm>
            <a:off x="7836538" y="2468880"/>
            <a:ext cx="2448918" cy="228600"/>
          </a:xfrm>
          <a:prstGeom prst="rect">
            <a:avLst/>
          </a:prstGeom>
          <a:noFill/>
          <a:ln/>
        </p:spPr>
        <p:txBody>
          <a:bodyPr wrap="square" lIns="0" tIns="0" rIns="0" bIns="0" rtlCol="0" anchor="ctr"/>
          <a:lstStyle/>
          <a:p>
            <a:pPr marL="0" indent="0">
              <a:buNone/>
            </a:pPr>
            <a:r>
              <a:rPr lang="en-US" sz="1000" dirty="0">
                <a:solidFill>
                  <a:srgbClr val="1F2937"/>
                </a:solidFill>
                <a:latin typeface="DM Sans" pitchFamily="2" charset="77"/>
                <a:ea typeface="Calibri" pitchFamily="34" charset="-122"/>
                <a:cs typeface="Calibri" pitchFamily="34" charset="-120"/>
              </a:rPr>
              <a:t>Range: -0.48 to 0.74</a:t>
            </a:r>
            <a:endParaRPr lang="en-US" sz="1000" dirty="0">
              <a:latin typeface="DM Sans" pitchFamily="2" charset="77"/>
            </a:endParaRPr>
          </a:p>
        </p:txBody>
      </p:sp>
      <p:sp>
        <p:nvSpPr>
          <p:cNvPr id="23" name="Text 8">
            <a:extLst>
              <a:ext uri="{FF2B5EF4-FFF2-40B4-BE49-F238E27FC236}">
                <a16:creationId xmlns:a16="http://schemas.microsoft.com/office/drawing/2014/main" id="{3BE4BBB2-EE20-71EA-312E-E65C5FD92440}"/>
              </a:ext>
            </a:extLst>
          </p:cNvPr>
          <p:cNvSpPr/>
          <p:nvPr/>
        </p:nvSpPr>
        <p:spPr>
          <a:xfrm>
            <a:off x="7836538" y="2743200"/>
            <a:ext cx="2448918" cy="365760"/>
          </a:xfrm>
          <a:prstGeom prst="rect">
            <a:avLst/>
          </a:prstGeom>
          <a:noFill/>
          <a:ln/>
        </p:spPr>
        <p:txBody>
          <a:bodyPr wrap="square" lIns="0" tIns="0" rIns="0" bIns="0" rtlCol="0" anchor="ctr"/>
          <a:lstStyle/>
          <a:p>
            <a:pPr marL="0" indent="0">
              <a:buNone/>
            </a:pPr>
            <a:r>
              <a:rPr lang="en-US" sz="1600" b="1" dirty="0">
                <a:solidFill>
                  <a:srgbClr val="2A3F5B"/>
                </a:solidFill>
                <a:latin typeface="DM Sans" pitchFamily="2" charset="77"/>
                <a:ea typeface="Calibri" pitchFamily="34" charset="-122"/>
                <a:cs typeface="Calibri" pitchFamily="34" charset="-120"/>
              </a:rPr>
              <a:t>Average: +0.45</a:t>
            </a:r>
            <a:endParaRPr lang="en-US" sz="1600" dirty="0">
              <a:latin typeface="DM Sans" pitchFamily="2" charset="77"/>
            </a:endParaRPr>
          </a:p>
        </p:txBody>
      </p:sp>
      <p:sp>
        <p:nvSpPr>
          <p:cNvPr id="24" name="Shape 9">
            <a:extLst>
              <a:ext uri="{FF2B5EF4-FFF2-40B4-BE49-F238E27FC236}">
                <a16:creationId xmlns:a16="http://schemas.microsoft.com/office/drawing/2014/main" id="{6F5F1F85-4B1C-B655-6395-4C987A658B2C}"/>
              </a:ext>
            </a:extLst>
          </p:cNvPr>
          <p:cNvSpPr/>
          <p:nvPr/>
        </p:nvSpPr>
        <p:spPr>
          <a:xfrm>
            <a:off x="7836538" y="3429000"/>
            <a:ext cx="163261" cy="164592"/>
          </a:xfrm>
          <a:prstGeom prst="ellipse">
            <a:avLst/>
          </a:prstGeom>
          <a:solidFill>
            <a:srgbClr val="3A6A9C"/>
          </a:solidFill>
          <a:ln w="12700">
            <a:solidFill>
              <a:srgbClr val="333333"/>
            </a:solidFill>
            <a:prstDash val="solid"/>
          </a:ln>
        </p:spPr>
        <p:txBody>
          <a:bodyPr/>
          <a:lstStyle/>
          <a:p>
            <a:endParaRPr lang="en-US">
              <a:latin typeface="DM Sans" pitchFamily="2" charset="77"/>
            </a:endParaRPr>
          </a:p>
        </p:txBody>
      </p:sp>
      <p:sp>
        <p:nvSpPr>
          <p:cNvPr id="25" name="Text 10">
            <a:extLst>
              <a:ext uri="{FF2B5EF4-FFF2-40B4-BE49-F238E27FC236}">
                <a16:creationId xmlns:a16="http://schemas.microsoft.com/office/drawing/2014/main" id="{A58A2827-C47D-A01B-2B1C-4A7A338096FE}"/>
              </a:ext>
            </a:extLst>
          </p:cNvPr>
          <p:cNvSpPr/>
          <p:nvPr/>
        </p:nvSpPr>
        <p:spPr>
          <a:xfrm>
            <a:off x="8081430" y="3383280"/>
            <a:ext cx="2285657" cy="27432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S&amp;P 500 vs Carry</a:t>
            </a:r>
            <a:endParaRPr lang="en-US" sz="1200" dirty="0">
              <a:latin typeface="DM Sans" pitchFamily="2" charset="77"/>
            </a:endParaRPr>
          </a:p>
        </p:txBody>
      </p:sp>
      <p:sp>
        <p:nvSpPr>
          <p:cNvPr id="26" name="Text 11">
            <a:extLst>
              <a:ext uri="{FF2B5EF4-FFF2-40B4-BE49-F238E27FC236}">
                <a16:creationId xmlns:a16="http://schemas.microsoft.com/office/drawing/2014/main" id="{526DAB2B-2399-DFE0-0CB9-E503F6FF3970}"/>
              </a:ext>
            </a:extLst>
          </p:cNvPr>
          <p:cNvSpPr/>
          <p:nvPr/>
        </p:nvSpPr>
        <p:spPr>
          <a:xfrm>
            <a:off x="7836538" y="3749040"/>
            <a:ext cx="2448918" cy="228600"/>
          </a:xfrm>
          <a:prstGeom prst="rect">
            <a:avLst/>
          </a:prstGeom>
          <a:noFill/>
          <a:ln/>
        </p:spPr>
        <p:txBody>
          <a:bodyPr wrap="square" lIns="0" tIns="0" rIns="0" bIns="0" rtlCol="0" anchor="ctr"/>
          <a:lstStyle/>
          <a:p>
            <a:pPr marL="0" indent="0">
              <a:buNone/>
            </a:pPr>
            <a:r>
              <a:rPr lang="en-US" sz="1000" dirty="0">
                <a:solidFill>
                  <a:srgbClr val="1F2937"/>
                </a:solidFill>
                <a:latin typeface="DM Sans" pitchFamily="2" charset="77"/>
                <a:ea typeface="Calibri" pitchFamily="34" charset="-122"/>
                <a:cs typeface="Calibri" pitchFamily="34" charset="-120"/>
              </a:rPr>
              <a:t>Range: -0.61 to 0.28</a:t>
            </a:r>
            <a:endParaRPr lang="en-US" sz="1000" dirty="0">
              <a:latin typeface="DM Sans" pitchFamily="2" charset="77"/>
            </a:endParaRPr>
          </a:p>
        </p:txBody>
      </p:sp>
      <p:sp>
        <p:nvSpPr>
          <p:cNvPr id="27" name="Text 12">
            <a:extLst>
              <a:ext uri="{FF2B5EF4-FFF2-40B4-BE49-F238E27FC236}">
                <a16:creationId xmlns:a16="http://schemas.microsoft.com/office/drawing/2014/main" id="{F189822E-7AC7-D56F-96DD-C5F366E2FC60}"/>
              </a:ext>
            </a:extLst>
          </p:cNvPr>
          <p:cNvSpPr/>
          <p:nvPr/>
        </p:nvSpPr>
        <p:spPr>
          <a:xfrm>
            <a:off x="7836538" y="4023360"/>
            <a:ext cx="2448918" cy="365760"/>
          </a:xfrm>
          <a:prstGeom prst="rect">
            <a:avLst/>
          </a:prstGeom>
          <a:noFill/>
          <a:ln/>
        </p:spPr>
        <p:txBody>
          <a:bodyPr wrap="square" lIns="0" tIns="0" rIns="0" bIns="0" rtlCol="0" anchor="ctr"/>
          <a:lstStyle/>
          <a:p>
            <a:pPr marL="0" indent="0">
              <a:buNone/>
            </a:pPr>
            <a:r>
              <a:rPr lang="en-US" sz="1600" b="1" dirty="0">
                <a:solidFill>
                  <a:srgbClr val="3A6A9C"/>
                </a:solidFill>
                <a:latin typeface="DM Sans" pitchFamily="2" charset="77"/>
                <a:ea typeface="Calibri" pitchFamily="34" charset="-122"/>
                <a:cs typeface="Calibri" pitchFamily="34" charset="-120"/>
              </a:rPr>
              <a:t>Average: -0.19</a:t>
            </a:r>
            <a:endParaRPr lang="en-US" sz="1600" dirty="0">
              <a:latin typeface="DM Sans" pitchFamily="2" charset="77"/>
            </a:endParaRPr>
          </a:p>
        </p:txBody>
      </p:sp>
      <p:sp>
        <p:nvSpPr>
          <p:cNvPr id="31" name="Shape 13">
            <a:extLst>
              <a:ext uri="{FF2B5EF4-FFF2-40B4-BE49-F238E27FC236}">
                <a16:creationId xmlns:a16="http://schemas.microsoft.com/office/drawing/2014/main" id="{4E165D2A-6818-9A1C-B6E9-FC656C460D34}"/>
              </a:ext>
            </a:extLst>
          </p:cNvPr>
          <p:cNvSpPr/>
          <p:nvPr/>
        </p:nvSpPr>
        <p:spPr>
          <a:xfrm>
            <a:off x="7836538" y="4709160"/>
            <a:ext cx="163261" cy="164592"/>
          </a:xfrm>
          <a:prstGeom prst="ellipse">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32" name="Text 14">
            <a:extLst>
              <a:ext uri="{FF2B5EF4-FFF2-40B4-BE49-F238E27FC236}">
                <a16:creationId xmlns:a16="http://schemas.microsoft.com/office/drawing/2014/main" id="{661A72B5-929A-5AC3-DD86-3FDFA3F51169}"/>
              </a:ext>
            </a:extLst>
          </p:cNvPr>
          <p:cNvSpPr/>
          <p:nvPr/>
        </p:nvSpPr>
        <p:spPr>
          <a:xfrm>
            <a:off x="8081430" y="4663440"/>
            <a:ext cx="2285657" cy="274320"/>
          </a:xfrm>
          <a:prstGeom prst="rect">
            <a:avLst/>
          </a:prstGeom>
          <a:noFill/>
          <a:ln/>
        </p:spPr>
        <p:txBody>
          <a:bodyPr wrap="square" lIns="0" tIns="0" rIns="0" bIns="0" rtlCol="0" anchor="ctr"/>
          <a:lstStyle/>
          <a:p>
            <a:pPr marL="0" indent="0">
              <a:buNone/>
            </a:pPr>
            <a:r>
              <a:rPr lang="en-US" sz="1200" b="1" dirty="0">
                <a:solidFill>
                  <a:srgbClr val="2A3F5B"/>
                </a:solidFill>
                <a:latin typeface="DM Sans" pitchFamily="2" charset="77"/>
                <a:ea typeface="Calibri" pitchFamily="34" charset="-122"/>
                <a:cs typeface="Calibri" pitchFamily="34" charset="-120"/>
              </a:rPr>
              <a:t>Trend vs Carry</a:t>
            </a:r>
            <a:endParaRPr lang="en-US" sz="1200" dirty="0">
              <a:latin typeface="DM Sans" pitchFamily="2" charset="77"/>
            </a:endParaRPr>
          </a:p>
        </p:txBody>
      </p:sp>
      <p:sp>
        <p:nvSpPr>
          <p:cNvPr id="33" name="Text 15">
            <a:extLst>
              <a:ext uri="{FF2B5EF4-FFF2-40B4-BE49-F238E27FC236}">
                <a16:creationId xmlns:a16="http://schemas.microsoft.com/office/drawing/2014/main" id="{04A13E5C-3590-6F65-08FF-C27E27454D0F}"/>
              </a:ext>
            </a:extLst>
          </p:cNvPr>
          <p:cNvSpPr/>
          <p:nvPr/>
        </p:nvSpPr>
        <p:spPr>
          <a:xfrm>
            <a:off x="7836538" y="5029200"/>
            <a:ext cx="2448918" cy="228600"/>
          </a:xfrm>
          <a:prstGeom prst="rect">
            <a:avLst/>
          </a:prstGeom>
          <a:noFill/>
          <a:ln/>
        </p:spPr>
        <p:txBody>
          <a:bodyPr wrap="square" lIns="0" tIns="0" rIns="0" bIns="0" rtlCol="0" anchor="ctr"/>
          <a:lstStyle/>
          <a:p>
            <a:pPr marL="0" indent="0">
              <a:buNone/>
            </a:pPr>
            <a:r>
              <a:rPr lang="en-US" sz="1000" dirty="0">
                <a:solidFill>
                  <a:srgbClr val="1F2937"/>
                </a:solidFill>
                <a:latin typeface="DM Sans" pitchFamily="2" charset="77"/>
                <a:ea typeface="Calibri" pitchFamily="34" charset="-122"/>
                <a:cs typeface="Calibri" pitchFamily="34" charset="-120"/>
              </a:rPr>
              <a:t>Range: -0.62 to 0.05</a:t>
            </a:r>
            <a:endParaRPr lang="en-US" sz="1000" dirty="0">
              <a:latin typeface="DM Sans" pitchFamily="2" charset="77"/>
            </a:endParaRPr>
          </a:p>
        </p:txBody>
      </p:sp>
      <p:sp>
        <p:nvSpPr>
          <p:cNvPr id="34" name="Text 16">
            <a:extLst>
              <a:ext uri="{FF2B5EF4-FFF2-40B4-BE49-F238E27FC236}">
                <a16:creationId xmlns:a16="http://schemas.microsoft.com/office/drawing/2014/main" id="{F7083B0D-D208-A8D4-E1D0-44095CC4EF3C}"/>
              </a:ext>
            </a:extLst>
          </p:cNvPr>
          <p:cNvSpPr/>
          <p:nvPr/>
        </p:nvSpPr>
        <p:spPr>
          <a:xfrm>
            <a:off x="7836538" y="5303520"/>
            <a:ext cx="2448918" cy="365760"/>
          </a:xfrm>
          <a:prstGeom prst="rect">
            <a:avLst/>
          </a:prstGeom>
          <a:noFill/>
          <a:ln/>
        </p:spPr>
        <p:txBody>
          <a:bodyPr wrap="square" lIns="0" tIns="0" rIns="0" bIns="0" rtlCol="0" anchor="ctr"/>
          <a:lstStyle/>
          <a:p>
            <a:pPr marL="0" indent="0">
              <a:buNone/>
            </a:pPr>
            <a:r>
              <a:rPr lang="en-US" sz="1600" b="1" dirty="0">
                <a:solidFill>
                  <a:srgbClr val="14CFA6"/>
                </a:solidFill>
                <a:latin typeface="DM Sans" pitchFamily="2" charset="77"/>
                <a:ea typeface="Calibri" pitchFamily="34" charset="-122"/>
                <a:cs typeface="Calibri" pitchFamily="34" charset="-120"/>
              </a:rPr>
              <a:t>Average: -0.16</a:t>
            </a:r>
            <a:endParaRPr lang="en-US" sz="1600" dirty="0">
              <a:latin typeface="DM Sans" pitchFamily="2" charset="77"/>
            </a:endParaRPr>
          </a:p>
        </p:txBody>
      </p:sp>
      <p:sp>
        <p:nvSpPr>
          <p:cNvPr id="3" name="TextBox 2">
            <a:extLst>
              <a:ext uri="{FF2B5EF4-FFF2-40B4-BE49-F238E27FC236}">
                <a16:creationId xmlns:a16="http://schemas.microsoft.com/office/drawing/2014/main" id="{5D9D048F-61D1-06B4-908F-7CB9CF59A4BE}"/>
              </a:ext>
            </a:extLst>
          </p:cNvPr>
          <p:cNvSpPr txBox="1"/>
          <p:nvPr/>
        </p:nvSpPr>
        <p:spPr>
          <a:xfrm>
            <a:off x="408153" y="6192041"/>
            <a:ext cx="10040565" cy="461665"/>
          </a:xfrm>
          <a:prstGeom prst="rect">
            <a:avLst/>
          </a:prstGeom>
          <a:noFill/>
        </p:spPr>
        <p:txBody>
          <a:bodyPr wrap="square" rtlCol="0">
            <a:spAutoFit/>
          </a:bodyPr>
          <a:lstStyle/>
          <a:p>
            <a:pPr algn="just"/>
            <a:r>
              <a:rPr lang="en-US" sz="800" i="1" dirty="0">
                <a:latin typeface="DM Sans" pitchFamily="2" charset="77"/>
              </a:rPr>
              <a:t>Source: Bloomberg; ReSolve Asset Management (SEZC). Calculations by Newfound Research. Trend is the hypothetical model return of the trend strategy implemented in RSST.  Carry is the hypothetical model return of the futures yield strategy implemented in RSSY. This material is for illustrative purposes only and is not meant to reflect the actual investment in the RSST or RSSY ETFs. Past performance does not represent future results. Investing involves risk, including loss of principal. Analysis from 5/31/2025 through 5/31/2026.</a:t>
            </a:r>
          </a:p>
        </p:txBody>
      </p:sp>
      <p:graphicFrame>
        <p:nvGraphicFramePr>
          <p:cNvPr id="4" name="Chart 0">
            <a:extLst>
              <a:ext uri="{FF2B5EF4-FFF2-40B4-BE49-F238E27FC236}">
                <a16:creationId xmlns:a16="http://schemas.microsoft.com/office/drawing/2014/main" id="{91994735-7308-647E-EEAA-C63A7A5A30C0}"/>
              </a:ext>
            </a:extLst>
          </p:cNvPr>
          <p:cNvGraphicFramePr/>
          <p:nvPr>
            <p:extLst>
              <p:ext uri="{D42A27DB-BD31-4B8C-83A1-F6EECF244321}">
                <p14:modId xmlns:p14="http://schemas.microsoft.com/office/powerpoint/2010/main" val="2834976448"/>
              </p:ext>
            </p:extLst>
          </p:nvPr>
        </p:nvGraphicFramePr>
        <p:xfrm>
          <a:off x="408153" y="1463040"/>
          <a:ext cx="7020232"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184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6FE8-BCAF-38CE-A35A-A548775E6B49}"/>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7469A107-900A-A4D3-CA8E-AE118FE7E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CFCFFCEB-CA90-01F0-1389-1D656B5F3BD1}"/>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A YEAR IN MARKETS</a:t>
            </a:r>
            <a:br>
              <a:rPr lang="en-US" sz="1800" dirty="0">
                <a:solidFill>
                  <a:srgbClr val="11CEA5"/>
                </a:solidFill>
                <a:latin typeface="DM Sans" pitchFamily="2" charset="77"/>
              </a:rPr>
            </a:br>
            <a:r>
              <a:rPr lang="en-US" dirty="0">
                <a:solidFill>
                  <a:srgbClr val="111013"/>
                </a:solidFill>
                <a:latin typeface="DM Sans" pitchFamily="2" charset="77"/>
              </a:rPr>
              <a:t>Growth of $100</a:t>
            </a:r>
            <a:endParaRPr lang="en-US" sz="2600" dirty="0">
              <a:solidFill>
                <a:schemeClr val="accent4"/>
              </a:solidFill>
              <a:latin typeface="DM Sans" pitchFamily="2" charset="77"/>
            </a:endParaRPr>
          </a:p>
        </p:txBody>
      </p:sp>
      <p:sp>
        <p:nvSpPr>
          <p:cNvPr id="3" name="Shape 3">
            <a:extLst>
              <a:ext uri="{FF2B5EF4-FFF2-40B4-BE49-F238E27FC236}">
                <a16:creationId xmlns:a16="http://schemas.microsoft.com/office/drawing/2014/main" id="{CED140B4-C5FE-14A4-A671-2EF4BD2EF423}"/>
              </a:ext>
            </a:extLst>
          </p:cNvPr>
          <p:cNvSpPr/>
          <p:nvPr/>
        </p:nvSpPr>
        <p:spPr>
          <a:xfrm>
            <a:off x="7673277" y="1463040"/>
            <a:ext cx="2775441" cy="402336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4" name="Text 4">
            <a:extLst>
              <a:ext uri="{FF2B5EF4-FFF2-40B4-BE49-F238E27FC236}">
                <a16:creationId xmlns:a16="http://schemas.microsoft.com/office/drawing/2014/main" id="{58123531-95FE-B81F-3640-E458CF6B3FBB}"/>
              </a:ext>
            </a:extLst>
          </p:cNvPr>
          <p:cNvSpPr/>
          <p:nvPr/>
        </p:nvSpPr>
        <p:spPr>
          <a:xfrm>
            <a:off x="7836538" y="1645920"/>
            <a:ext cx="2448918" cy="274320"/>
          </a:xfrm>
          <a:prstGeom prst="rect">
            <a:avLst/>
          </a:prstGeom>
          <a:noFill/>
          <a:ln/>
        </p:spPr>
        <p:txBody>
          <a:bodyPr wrap="square" lIns="0" tIns="0" rIns="0" bIns="0" rtlCol="0" anchor="ctr"/>
          <a:lstStyle/>
          <a:p>
            <a:pPr marL="0" indent="0">
              <a:buNone/>
            </a:pPr>
            <a:r>
              <a:rPr lang="en-US" sz="1000" b="1" kern="0" spc="200" dirty="0">
                <a:solidFill>
                  <a:srgbClr val="475569"/>
                </a:solidFill>
                <a:latin typeface="DM Sans" pitchFamily="2" charset="77"/>
                <a:ea typeface="Calibri" pitchFamily="34" charset="-122"/>
                <a:cs typeface="Calibri" pitchFamily="34" charset="-120"/>
              </a:rPr>
              <a:t>FINAL VALUE  ($100 START)</a:t>
            </a:r>
            <a:endParaRPr lang="en-US" sz="1000" dirty="0">
              <a:latin typeface="DM Sans" pitchFamily="2" charset="77"/>
            </a:endParaRPr>
          </a:p>
        </p:txBody>
      </p:sp>
      <p:grpSp>
        <p:nvGrpSpPr>
          <p:cNvPr id="21" name="Group 20">
            <a:extLst>
              <a:ext uri="{FF2B5EF4-FFF2-40B4-BE49-F238E27FC236}">
                <a16:creationId xmlns:a16="http://schemas.microsoft.com/office/drawing/2014/main" id="{E503C679-D6CF-2C86-7B77-4A9D9133D9C8}"/>
              </a:ext>
            </a:extLst>
          </p:cNvPr>
          <p:cNvGrpSpPr/>
          <p:nvPr/>
        </p:nvGrpSpPr>
        <p:grpSpPr>
          <a:xfrm>
            <a:off x="7877353" y="2103120"/>
            <a:ext cx="2448919" cy="777240"/>
            <a:chOff x="7877353" y="2103120"/>
            <a:chExt cx="2448919" cy="777240"/>
          </a:xfrm>
        </p:grpSpPr>
        <p:sp>
          <p:nvSpPr>
            <p:cNvPr id="7" name="Shape 5">
              <a:extLst>
                <a:ext uri="{FF2B5EF4-FFF2-40B4-BE49-F238E27FC236}">
                  <a16:creationId xmlns:a16="http://schemas.microsoft.com/office/drawing/2014/main" id="{915D0F10-9C9B-534D-E794-423B6CEB67AD}"/>
                </a:ext>
              </a:extLst>
            </p:cNvPr>
            <p:cNvSpPr/>
            <p:nvPr/>
          </p:nvSpPr>
          <p:spPr>
            <a:xfrm>
              <a:off x="7877353" y="2148840"/>
              <a:ext cx="164592" cy="164592"/>
            </a:xfrm>
            <a:prstGeom prst="ellipse">
              <a:avLst/>
            </a:prstGeom>
            <a:solidFill>
              <a:srgbClr val="94A3B8"/>
            </a:solidFill>
            <a:ln w="12700">
              <a:solidFill>
                <a:srgbClr val="333333"/>
              </a:solidFill>
              <a:prstDash val="solid"/>
            </a:ln>
          </p:spPr>
          <p:txBody>
            <a:bodyPr/>
            <a:lstStyle/>
            <a:p>
              <a:endParaRPr lang="en-US">
                <a:latin typeface="DM Sans" pitchFamily="2" charset="77"/>
              </a:endParaRPr>
            </a:p>
          </p:txBody>
        </p:sp>
        <p:sp>
          <p:nvSpPr>
            <p:cNvPr id="9" name="Text 6">
              <a:extLst>
                <a:ext uri="{FF2B5EF4-FFF2-40B4-BE49-F238E27FC236}">
                  <a16:creationId xmlns:a16="http://schemas.microsoft.com/office/drawing/2014/main" id="{FC6636CF-003E-8656-CE41-644B802EB218}"/>
                </a:ext>
              </a:extLst>
            </p:cNvPr>
            <p:cNvSpPr/>
            <p:nvPr/>
          </p:nvSpPr>
          <p:spPr>
            <a:xfrm>
              <a:off x="8122245" y="210312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S&amp;P 500</a:t>
              </a:r>
              <a:endParaRPr lang="en-US" sz="1100" dirty="0">
                <a:latin typeface="DM Sans" pitchFamily="2" charset="77"/>
              </a:endParaRPr>
            </a:p>
          </p:txBody>
        </p:sp>
        <p:sp>
          <p:nvSpPr>
            <p:cNvPr id="10" name="Text 7">
              <a:extLst>
                <a:ext uri="{FF2B5EF4-FFF2-40B4-BE49-F238E27FC236}">
                  <a16:creationId xmlns:a16="http://schemas.microsoft.com/office/drawing/2014/main" id="{13D527EF-2892-406D-927C-09D33A3CC0F7}"/>
                </a:ext>
              </a:extLst>
            </p:cNvPr>
            <p:cNvSpPr/>
            <p:nvPr/>
          </p:nvSpPr>
          <p:spPr>
            <a:xfrm>
              <a:off x="7877354" y="2377440"/>
              <a:ext cx="2448918" cy="502920"/>
            </a:xfrm>
            <a:prstGeom prst="rect">
              <a:avLst/>
            </a:prstGeom>
            <a:noFill/>
            <a:ln/>
          </p:spPr>
          <p:txBody>
            <a:bodyPr wrap="square" lIns="0" tIns="0" rIns="0" bIns="0" rtlCol="0" anchor="ctr"/>
            <a:lstStyle/>
            <a:p>
              <a:pPr marL="0" indent="0">
                <a:buNone/>
              </a:pPr>
              <a:r>
                <a:rPr lang="en-US" sz="2200" b="1" dirty="0">
                  <a:solidFill>
                    <a:srgbClr val="94A3B8"/>
                  </a:solidFill>
                  <a:latin typeface="DM Sans" pitchFamily="2" charset="77"/>
                  <a:ea typeface="Calibri" pitchFamily="34" charset="-122"/>
                  <a:cs typeface="Calibri" pitchFamily="34" charset="-120"/>
                </a:rPr>
                <a:t>$129.78</a:t>
              </a:r>
              <a:endParaRPr lang="en-US" sz="2200" dirty="0">
                <a:latin typeface="DM Sans" pitchFamily="2" charset="77"/>
              </a:endParaRPr>
            </a:p>
          </p:txBody>
        </p:sp>
      </p:grpSp>
      <p:grpSp>
        <p:nvGrpSpPr>
          <p:cNvPr id="20" name="Group 19">
            <a:extLst>
              <a:ext uri="{FF2B5EF4-FFF2-40B4-BE49-F238E27FC236}">
                <a16:creationId xmlns:a16="http://schemas.microsoft.com/office/drawing/2014/main" id="{4A118C5E-661E-741C-B468-26CCFEFB7405}"/>
              </a:ext>
            </a:extLst>
          </p:cNvPr>
          <p:cNvGrpSpPr/>
          <p:nvPr/>
        </p:nvGrpSpPr>
        <p:grpSpPr>
          <a:xfrm>
            <a:off x="7877353" y="2887980"/>
            <a:ext cx="2448919" cy="777240"/>
            <a:chOff x="7877353" y="3063240"/>
            <a:chExt cx="2448919" cy="777240"/>
          </a:xfrm>
        </p:grpSpPr>
        <p:sp>
          <p:nvSpPr>
            <p:cNvPr id="13" name="Shape 8">
              <a:extLst>
                <a:ext uri="{FF2B5EF4-FFF2-40B4-BE49-F238E27FC236}">
                  <a16:creationId xmlns:a16="http://schemas.microsoft.com/office/drawing/2014/main" id="{9DD64E76-BF1A-FB5A-057B-3DE9AD0A1AD3}"/>
                </a:ext>
              </a:extLst>
            </p:cNvPr>
            <p:cNvSpPr/>
            <p:nvPr/>
          </p:nvSpPr>
          <p:spPr>
            <a:xfrm>
              <a:off x="7877353" y="3108960"/>
              <a:ext cx="164592" cy="164592"/>
            </a:xfrm>
            <a:prstGeom prst="ellipse">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4" name="Text 9">
              <a:extLst>
                <a:ext uri="{FF2B5EF4-FFF2-40B4-BE49-F238E27FC236}">
                  <a16:creationId xmlns:a16="http://schemas.microsoft.com/office/drawing/2014/main" id="{8BBAD9DA-97CF-EE88-9C98-7F60F4D02409}"/>
                </a:ext>
              </a:extLst>
            </p:cNvPr>
            <p:cNvSpPr/>
            <p:nvPr/>
          </p:nvSpPr>
          <p:spPr>
            <a:xfrm>
              <a:off x="8122245" y="306324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RSST</a:t>
              </a:r>
              <a:endParaRPr lang="en-US" sz="1100" dirty="0">
                <a:latin typeface="DM Sans" pitchFamily="2" charset="77"/>
              </a:endParaRPr>
            </a:p>
          </p:txBody>
        </p:sp>
        <p:sp>
          <p:nvSpPr>
            <p:cNvPr id="15" name="Text 10">
              <a:extLst>
                <a:ext uri="{FF2B5EF4-FFF2-40B4-BE49-F238E27FC236}">
                  <a16:creationId xmlns:a16="http://schemas.microsoft.com/office/drawing/2014/main" id="{E227B995-4DD9-A488-293C-0B05C76BD98C}"/>
                </a:ext>
              </a:extLst>
            </p:cNvPr>
            <p:cNvSpPr/>
            <p:nvPr/>
          </p:nvSpPr>
          <p:spPr>
            <a:xfrm>
              <a:off x="7877354" y="3337560"/>
              <a:ext cx="2448918" cy="502920"/>
            </a:xfrm>
            <a:prstGeom prst="rect">
              <a:avLst/>
            </a:prstGeom>
            <a:noFill/>
            <a:ln/>
          </p:spPr>
          <p:txBody>
            <a:bodyPr wrap="square" lIns="0" tIns="0" rIns="0" bIns="0" rtlCol="0" anchor="ctr"/>
            <a:lstStyle/>
            <a:p>
              <a:pPr marL="0" indent="0">
                <a:buNone/>
              </a:pPr>
              <a:r>
                <a:rPr lang="en-US" sz="2200" b="1" dirty="0">
                  <a:solidFill>
                    <a:srgbClr val="2A3F5B"/>
                  </a:solidFill>
                  <a:latin typeface="DM Sans" pitchFamily="2" charset="77"/>
                  <a:ea typeface="Calibri" pitchFamily="34" charset="-122"/>
                  <a:cs typeface="Calibri" pitchFamily="34" charset="-120"/>
                </a:rPr>
                <a:t>$156.07</a:t>
              </a:r>
              <a:endParaRPr lang="en-US" sz="2200" dirty="0">
                <a:latin typeface="DM Sans" pitchFamily="2" charset="77"/>
              </a:endParaRPr>
            </a:p>
          </p:txBody>
        </p:sp>
      </p:grpSp>
      <p:grpSp>
        <p:nvGrpSpPr>
          <p:cNvPr id="8" name="Group 7">
            <a:extLst>
              <a:ext uri="{FF2B5EF4-FFF2-40B4-BE49-F238E27FC236}">
                <a16:creationId xmlns:a16="http://schemas.microsoft.com/office/drawing/2014/main" id="{A4140532-C25C-F902-E158-9F7442F09CB7}"/>
              </a:ext>
            </a:extLst>
          </p:cNvPr>
          <p:cNvGrpSpPr/>
          <p:nvPr/>
        </p:nvGrpSpPr>
        <p:grpSpPr>
          <a:xfrm>
            <a:off x="7877353" y="3672840"/>
            <a:ext cx="2448919" cy="777240"/>
            <a:chOff x="7877353" y="4023360"/>
            <a:chExt cx="2448919" cy="777240"/>
          </a:xfrm>
        </p:grpSpPr>
        <p:sp>
          <p:nvSpPr>
            <p:cNvPr id="16" name="Shape 11">
              <a:extLst>
                <a:ext uri="{FF2B5EF4-FFF2-40B4-BE49-F238E27FC236}">
                  <a16:creationId xmlns:a16="http://schemas.microsoft.com/office/drawing/2014/main" id="{CAC58E32-F75E-8F5F-BDCC-FF14A11DF5B5}"/>
                </a:ext>
              </a:extLst>
            </p:cNvPr>
            <p:cNvSpPr/>
            <p:nvPr/>
          </p:nvSpPr>
          <p:spPr>
            <a:xfrm>
              <a:off x="7877353" y="4069080"/>
              <a:ext cx="164592" cy="164592"/>
            </a:xfrm>
            <a:prstGeom prst="ellipse">
              <a:avLst/>
            </a:prstGeom>
            <a:solidFill>
              <a:srgbClr val="3A6A9C"/>
            </a:solidFill>
            <a:ln w="12700">
              <a:solidFill>
                <a:srgbClr val="333333"/>
              </a:solidFill>
              <a:prstDash val="solid"/>
            </a:ln>
          </p:spPr>
          <p:txBody>
            <a:bodyPr/>
            <a:lstStyle/>
            <a:p>
              <a:endParaRPr lang="en-US">
                <a:latin typeface="DM Sans" pitchFamily="2" charset="77"/>
              </a:endParaRPr>
            </a:p>
          </p:txBody>
        </p:sp>
        <p:sp>
          <p:nvSpPr>
            <p:cNvPr id="17" name="Text 12">
              <a:extLst>
                <a:ext uri="{FF2B5EF4-FFF2-40B4-BE49-F238E27FC236}">
                  <a16:creationId xmlns:a16="http://schemas.microsoft.com/office/drawing/2014/main" id="{28374878-0127-5D71-5919-14306AF2F3FB}"/>
                </a:ext>
              </a:extLst>
            </p:cNvPr>
            <p:cNvSpPr/>
            <p:nvPr/>
          </p:nvSpPr>
          <p:spPr>
            <a:xfrm>
              <a:off x="8122245" y="402336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RSSY</a:t>
              </a:r>
              <a:endParaRPr lang="en-US" sz="1100" dirty="0">
                <a:latin typeface="DM Sans" pitchFamily="2" charset="77"/>
              </a:endParaRPr>
            </a:p>
          </p:txBody>
        </p:sp>
        <p:sp>
          <p:nvSpPr>
            <p:cNvPr id="18" name="Text 13">
              <a:extLst>
                <a:ext uri="{FF2B5EF4-FFF2-40B4-BE49-F238E27FC236}">
                  <a16:creationId xmlns:a16="http://schemas.microsoft.com/office/drawing/2014/main" id="{A2733C4D-6345-C44A-D3BB-DE6C195536DB}"/>
                </a:ext>
              </a:extLst>
            </p:cNvPr>
            <p:cNvSpPr/>
            <p:nvPr/>
          </p:nvSpPr>
          <p:spPr>
            <a:xfrm>
              <a:off x="7877354" y="4297680"/>
              <a:ext cx="2448918" cy="502920"/>
            </a:xfrm>
            <a:prstGeom prst="rect">
              <a:avLst/>
            </a:prstGeom>
            <a:noFill/>
            <a:ln/>
          </p:spPr>
          <p:txBody>
            <a:bodyPr wrap="square" lIns="0" tIns="0" rIns="0" bIns="0" rtlCol="0" anchor="ctr"/>
            <a:lstStyle/>
            <a:p>
              <a:pPr marL="0" indent="0">
                <a:buNone/>
              </a:pPr>
              <a:r>
                <a:rPr lang="en-US" sz="2200" b="1" dirty="0">
                  <a:solidFill>
                    <a:srgbClr val="3A6A9C"/>
                  </a:solidFill>
                  <a:latin typeface="DM Sans" pitchFamily="2" charset="77"/>
                  <a:ea typeface="Calibri" pitchFamily="34" charset="-122"/>
                  <a:cs typeface="Calibri" pitchFamily="34" charset="-120"/>
                </a:rPr>
                <a:t>$148.62</a:t>
              </a:r>
              <a:endParaRPr lang="en-US" sz="2200" dirty="0">
                <a:latin typeface="DM Sans" pitchFamily="2" charset="77"/>
              </a:endParaRPr>
            </a:p>
          </p:txBody>
        </p:sp>
      </p:grpSp>
      <p:grpSp>
        <p:nvGrpSpPr>
          <p:cNvPr id="6" name="Group 5">
            <a:extLst>
              <a:ext uri="{FF2B5EF4-FFF2-40B4-BE49-F238E27FC236}">
                <a16:creationId xmlns:a16="http://schemas.microsoft.com/office/drawing/2014/main" id="{8AB5CB0D-2651-A0EA-2383-3CD21BA925B0}"/>
              </a:ext>
            </a:extLst>
          </p:cNvPr>
          <p:cNvGrpSpPr/>
          <p:nvPr/>
        </p:nvGrpSpPr>
        <p:grpSpPr>
          <a:xfrm>
            <a:off x="7754907" y="4457700"/>
            <a:ext cx="2612179" cy="914400"/>
            <a:chOff x="7754908" y="4910328"/>
            <a:chExt cx="2612179" cy="914400"/>
          </a:xfrm>
        </p:grpSpPr>
        <p:sp>
          <p:nvSpPr>
            <p:cNvPr id="19" name="Shape 14">
              <a:extLst>
                <a:ext uri="{FF2B5EF4-FFF2-40B4-BE49-F238E27FC236}">
                  <a16:creationId xmlns:a16="http://schemas.microsoft.com/office/drawing/2014/main" id="{4FEA1097-D031-7DD7-235E-C56097368462}"/>
                </a:ext>
              </a:extLst>
            </p:cNvPr>
            <p:cNvSpPr/>
            <p:nvPr/>
          </p:nvSpPr>
          <p:spPr>
            <a:xfrm>
              <a:off x="7754908" y="4910328"/>
              <a:ext cx="2612179" cy="914400"/>
            </a:xfrm>
            <a:prstGeom prst="rect">
              <a:avLst/>
            </a:prstGeom>
            <a:solidFill>
              <a:srgbClr val="FFFFFF"/>
            </a:solidFill>
            <a:ln w="12700">
              <a:solidFill>
                <a:srgbClr val="14CFA6"/>
              </a:solidFill>
              <a:prstDash val="solid"/>
            </a:ln>
          </p:spPr>
          <p:txBody>
            <a:bodyPr/>
            <a:lstStyle/>
            <a:p>
              <a:endParaRPr lang="en-US">
                <a:latin typeface="DM Sans" pitchFamily="2" charset="77"/>
              </a:endParaRPr>
            </a:p>
          </p:txBody>
        </p:sp>
        <p:sp>
          <p:nvSpPr>
            <p:cNvPr id="28" name="Shape 15">
              <a:extLst>
                <a:ext uri="{FF2B5EF4-FFF2-40B4-BE49-F238E27FC236}">
                  <a16:creationId xmlns:a16="http://schemas.microsoft.com/office/drawing/2014/main" id="{5204D43F-FBF2-A5E7-DCAA-1BDF6DE0FA78}"/>
                </a:ext>
              </a:extLst>
            </p:cNvPr>
            <p:cNvSpPr/>
            <p:nvPr/>
          </p:nvSpPr>
          <p:spPr>
            <a:xfrm>
              <a:off x="7877353" y="5029200"/>
              <a:ext cx="164592" cy="164592"/>
            </a:xfrm>
            <a:prstGeom prst="ellipse">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29" name="Text 16">
              <a:extLst>
                <a:ext uri="{FF2B5EF4-FFF2-40B4-BE49-F238E27FC236}">
                  <a16:creationId xmlns:a16="http://schemas.microsoft.com/office/drawing/2014/main" id="{205B47FF-F136-C6CD-91AE-84D3DE38E62E}"/>
                </a:ext>
              </a:extLst>
            </p:cNvPr>
            <p:cNvSpPr/>
            <p:nvPr/>
          </p:nvSpPr>
          <p:spPr>
            <a:xfrm>
              <a:off x="8122245" y="4983480"/>
              <a:ext cx="2122396" cy="274320"/>
            </a:xfrm>
            <a:prstGeom prst="rect">
              <a:avLst/>
            </a:prstGeom>
            <a:noFill/>
            <a:ln/>
          </p:spPr>
          <p:txBody>
            <a:bodyPr wrap="square" lIns="0" tIns="0" rIns="0" bIns="0" rtlCol="0" anchor="ctr"/>
            <a:lstStyle/>
            <a:p>
              <a:pPr marL="0" indent="0">
                <a:buNone/>
              </a:pPr>
              <a:r>
                <a:rPr lang="en-US" sz="1100" dirty="0">
                  <a:solidFill>
                    <a:srgbClr val="1F2937"/>
                  </a:solidFill>
                  <a:latin typeface="DM Sans" pitchFamily="2" charset="77"/>
                  <a:ea typeface="Calibri" pitchFamily="34" charset="-122"/>
                  <a:cs typeface="Calibri" pitchFamily="34" charset="-120"/>
                </a:rPr>
                <a:t>50% RSST / 50% RSSY</a:t>
              </a:r>
              <a:endParaRPr lang="en-US" sz="1100" dirty="0">
                <a:latin typeface="DM Sans" pitchFamily="2" charset="77"/>
              </a:endParaRPr>
            </a:p>
          </p:txBody>
        </p:sp>
        <p:sp>
          <p:nvSpPr>
            <p:cNvPr id="30" name="Text 17">
              <a:extLst>
                <a:ext uri="{FF2B5EF4-FFF2-40B4-BE49-F238E27FC236}">
                  <a16:creationId xmlns:a16="http://schemas.microsoft.com/office/drawing/2014/main" id="{CE7A9F8A-2A8D-FCA3-EAF0-140C18AC1820}"/>
                </a:ext>
              </a:extLst>
            </p:cNvPr>
            <p:cNvSpPr/>
            <p:nvPr/>
          </p:nvSpPr>
          <p:spPr>
            <a:xfrm>
              <a:off x="7877354" y="5257800"/>
              <a:ext cx="2448918" cy="502920"/>
            </a:xfrm>
            <a:prstGeom prst="rect">
              <a:avLst/>
            </a:prstGeom>
            <a:noFill/>
            <a:ln/>
          </p:spPr>
          <p:txBody>
            <a:bodyPr wrap="square" lIns="0" tIns="0" rIns="0" bIns="0" rtlCol="0" anchor="ctr"/>
            <a:lstStyle/>
            <a:p>
              <a:pPr marL="0" indent="0">
                <a:buNone/>
              </a:pPr>
              <a:r>
                <a:rPr lang="en-US" sz="2200" b="1" dirty="0">
                  <a:solidFill>
                    <a:srgbClr val="14CFA6"/>
                  </a:solidFill>
                  <a:latin typeface="DM Sans" pitchFamily="2" charset="77"/>
                  <a:ea typeface="Calibri" pitchFamily="34" charset="-122"/>
                  <a:cs typeface="Calibri" pitchFamily="34" charset="-120"/>
                </a:rPr>
                <a:t>$152.34</a:t>
              </a:r>
              <a:endParaRPr lang="en-US" sz="2200" dirty="0">
                <a:latin typeface="DM Sans" pitchFamily="2" charset="77"/>
              </a:endParaRPr>
            </a:p>
          </p:txBody>
        </p:sp>
      </p:grpSp>
      <p:sp>
        <p:nvSpPr>
          <p:cNvPr id="12" name="TextBox 11">
            <a:extLst>
              <a:ext uri="{FF2B5EF4-FFF2-40B4-BE49-F238E27FC236}">
                <a16:creationId xmlns:a16="http://schemas.microsoft.com/office/drawing/2014/main" id="{18F4561E-7715-77EC-C8B9-675E17E90153}"/>
              </a:ext>
            </a:extLst>
          </p:cNvPr>
          <p:cNvSpPr txBox="1"/>
          <p:nvPr/>
        </p:nvSpPr>
        <p:spPr>
          <a:xfrm>
            <a:off x="408153" y="5582412"/>
            <a:ext cx="10040565" cy="1200329"/>
          </a:xfrm>
          <a:prstGeom prst="rect">
            <a:avLst/>
          </a:prstGeom>
          <a:noFill/>
        </p:spPr>
        <p:txBody>
          <a:bodyPr wrap="square" rtlCol="0">
            <a:spAutoFit/>
          </a:bodyPr>
          <a:lstStyle/>
          <a:p>
            <a:pPr algn="just"/>
            <a:r>
              <a:rPr lang="en-US" sz="800" i="1" dirty="0">
                <a:solidFill>
                  <a:schemeClr val="tx1"/>
                </a:solidFill>
                <a:latin typeface="DM Sans" pitchFamily="2" charset="77"/>
              </a:rPr>
              <a:t>Source: Bloomberg; Calculations by Newfound Research.  S&amp;P 500 is SPXT Index.  Returns for the S&amp;P 500 are gross of all management fees, transaction costs and taxes.  You cannot invest in an index.  Returns for RSST and RSSY are based upon fund NAV.   Returns for RSST and RSSY are net of management fees and internal transaction costs but gross of taxes. </a:t>
            </a:r>
            <a:r>
              <a:rPr lang="en-US" sz="800" i="1" dirty="0">
                <a:solidFill>
                  <a:schemeClr val="tx1"/>
                </a:solidFill>
                <a:latin typeface="DM Sans" pitchFamily="2" charset="77"/>
                <a:ea typeface="Calibri" pitchFamily="34" charset="-122"/>
                <a:cs typeface="Calibri" pitchFamily="34" charset="-120"/>
              </a:rPr>
              <a:t>The 50/50 blend is set at the start of the window and held (annual rebalance basis).  </a:t>
            </a:r>
            <a:r>
              <a:rPr lang="en-US" sz="800" i="1" dirty="0">
                <a:solidFill>
                  <a:schemeClr val="tx1"/>
                </a:solidFill>
                <a:latin typeface="DM Sans" pitchFamily="2" charset="77"/>
              </a:rPr>
              <a:t>All returns assume the reinvestment of all distributions.  Past returns are not indicative of future returns. </a:t>
            </a:r>
            <a:r>
              <a:rPr lang="en-US" sz="800" i="1" dirty="0">
                <a:latin typeface="DM Sans" pitchFamily="2" charset="77"/>
              </a:rPr>
              <a:t>Analysis from 5/31/2025 through 5/31/2026.  The Gross Expense Ratio for RSST is 0.99%; the Gross Expense Ratio for RSSY is 0.99%.</a:t>
            </a:r>
          </a:p>
          <a:p>
            <a:pPr algn="just"/>
            <a:endParaRPr lang="en-US" sz="800" i="1" dirty="0">
              <a:solidFill>
                <a:schemeClr val="tx1"/>
              </a:solidFill>
              <a:latin typeface="DM Sans" pitchFamily="2" charset="77"/>
            </a:endParaRPr>
          </a:p>
          <a:p>
            <a:pPr algn="just"/>
            <a:r>
              <a:rPr lang="en-US" sz="800" i="1" dirty="0">
                <a:latin typeface="DM Sans" pitchFamily="2" charset="77"/>
              </a:rPr>
              <a:t>The performance data quoted represents past performance. Past performance does not guarantee future results. The investment return and principal value of an investment will fluctuate so that an investor’s shares, when sold or redeemed, may be worth more or less than their original cost and current performance may be lower or higher than the performance quoted. For the most recent month-end performance, please visit the Fund’s website at</a:t>
            </a:r>
            <a:r>
              <a:rPr lang="en-US" sz="800" dirty="0">
                <a:latin typeface="DM Sans" pitchFamily="2" charset="77"/>
              </a:rPr>
              <a:t> </a:t>
            </a:r>
            <a:r>
              <a:rPr lang="en-US" sz="800" u="sng" dirty="0">
                <a:latin typeface="DM Sans" pitchFamily="2" charset="77"/>
                <a:hlinkClick r:id="rId4"/>
              </a:rPr>
              <a:t>www.returnstackedetfs.com.</a:t>
            </a:r>
            <a:r>
              <a:rPr lang="en-US" sz="800" i="1" dirty="0">
                <a:latin typeface="DM Sans" pitchFamily="2" charset="77"/>
              </a:rPr>
              <a:t> The market price is the final price at which a security is traded on a given trading day. Net Asset Value (NAV) is value per share on a specific date or time. </a:t>
            </a:r>
            <a:endParaRPr lang="en-US" sz="800" dirty="0">
              <a:latin typeface="DM Sans" pitchFamily="2" charset="77"/>
            </a:endParaRPr>
          </a:p>
        </p:txBody>
      </p:sp>
      <p:graphicFrame>
        <p:nvGraphicFramePr>
          <p:cNvPr id="2" name="Chart 0">
            <a:extLst>
              <a:ext uri="{FF2B5EF4-FFF2-40B4-BE49-F238E27FC236}">
                <a16:creationId xmlns:a16="http://schemas.microsoft.com/office/drawing/2014/main" id="{A58C3ADB-D670-7647-1C52-257C21314EEF}"/>
              </a:ext>
            </a:extLst>
          </p:cNvPr>
          <p:cNvGraphicFramePr/>
          <p:nvPr>
            <p:extLst>
              <p:ext uri="{D42A27DB-BD31-4B8C-83A1-F6EECF244321}">
                <p14:modId xmlns:p14="http://schemas.microsoft.com/office/powerpoint/2010/main" val="1324630241"/>
              </p:ext>
            </p:extLst>
          </p:nvPr>
        </p:nvGraphicFramePr>
        <p:xfrm>
          <a:off x="408153" y="1463040"/>
          <a:ext cx="7020232" cy="4023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755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F2A8-D94F-5E29-7A02-E92BC7B2DF36}"/>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4C559E1C-6C22-2682-3815-0736784F2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8436345F-85AB-1F67-58F8-B70E62B0E34D}"/>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SEEKING A SMOOTHER PATH</a:t>
            </a:r>
            <a:br>
              <a:rPr lang="en-US" sz="1800" dirty="0">
                <a:solidFill>
                  <a:srgbClr val="11CEA5"/>
                </a:solidFill>
                <a:latin typeface="DM Sans" pitchFamily="2" charset="77"/>
              </a:rPr>
            </a:br>
            <a:r>
              <a:rPr lang="en-US" dirty="0">
                <a:solidFill>
                  <a:srgbClr val="111013"/>
                </a:solidFill>
                <a:latin typeface="DM Sans" pitchFamily="2" charset="77"/>
              </a:rPr>
              <a:t>Combining Trend &amp; Carry</a:t>
            </a:r>
            <a:endParaRPr lang="en-US" sz="2600" dirty="0">
              <a:solidFill>
                <a:schemeClr val="accent4"/>
              </a:solidFill>
              <a:latin typeface="DM Sans" pitchFamily="2" charset="77"/>
            </a:endParaRPr>
          </a:p>
        </p:txBody>
      </p:sp>
      <p:sp>
        <p:nvSpPr>
          <p:cNvPr id="80" name="TextBox 79">
            <a:extLst>
              <a:ext uri="{FF2B5EF4-FFF2-40B4-BE49-F238E27FC236}">
                <a16:creationId xmlns:a16="http://schemas.microsoft.com/office/drawing/2014/main" id="{9A28203A-2124-3DB9-CE4A-9AEBA890120B}"/>
              </a:ext>
            </a:extLst>
          </p:cNvPr>
          <p:cNvSpPr txBox="1"/>
          <p:nvPr/>
        </p:nvSpPr>
        <p:spPr>
          <a:xfrm>
            <a:off x="612230" y="5486400"/>
            <a:ext cx="9659350" cy="1200329"/>
          </a:xfrm>
          <a:prstGeom prst="rect">
            <a:avLst/>
          </a:prstGeom>
          <a:noFill/>
        </p:spPr>
        <p:txBody>
          <a:bodyPr wrap="square" rtlCol="0">
            <a:spAutoFit/>
          </a:bodyPr>
          <a:lstStyle/>
          <a:p>
            <a:pPr algn="just"/>
            <a:r>
              <a:rPr lang="en-US" sz="800" i="1" dirty="0">
                <a:solidFill>
                  <a:schemeClr val="tx1"/>
                </a:solidFill>
                <a:latin typeface="DM Sans" pitchFamily="2" charset="77"/>
              </a:rPr>
              <a:t>Source: Bloomberg; Calculations by Newfound Research.  S&amp;P 500 is SPXT Index.  Returns for the S&amp;P 500 are gross of all management fees, transaction costs and taxes.  You cannot invest in an index.  Returns for RSST and RSSY are based upon fund NAV.   Returns for RSST and RSSY are net of management fees and internal transaction costs but gross of taxes. </a:t>
            </a:r>
            <a:r>
              <a:rPr lang="en-US" sz="800" i="1" dirty="0">
                <a:solidFill>
                  <a:schemeClr val="tx1"/>
                </a:solidFill>
                <a:latin typeface="DM Sans" pitchFamily="2" charset="77"/>
                <a:ea typeface="Calibri" pitchFamily="34" charset="-122"/>
                <a:cs typeface="Calibri" pitchFamily="34" charset="-120"/>
              </a:rPr>
              <a:t>The 50/50 blend is set at the start of the window and held (annual rebalance basis).  </a:t>
            </a:r>
            <a:r>
              <a:rPr lang="en-US" sz="800" i="1" dirty="0">
                <a:solidFill>
                  <a:schemeClr val="tx1"/>
                </a:solidFill>
                <a:latin typeface="DM Sans" pitchFamily="2" charset="77"/>
              </a:rPr>
              <a:t>All returns assume the reinvestment of all distributions.  Past returns are not indicative of future returns. </a:t>
            </a:r>
            <a:r>
              <a:rPr lang="en-US" sz="800" i="1" dirty="0">
                <a:latin typeface="DM Sans" pitchFamily="2" charset="77"/>
              </a:rPr>
              <a:t>Analysis from 5/31/2025 through 5/31/2026. The Gross Expense Ratio for RSST is 0.99%; the Gross Expense Ratio for RSSY is 0.99%.</a:t>
            </a:r>
          </a:p>
          <a:p>
            <a:pPr algn="just"/>
            <a:endParaRPr lang="en-US" sz="800" i="1" dirty="0">
              <a:solidFill>
                <a:schemeClr val="tx1"/>
              </a:solidFill>
              <a:latin typeface="DM Sans" pitchFamily="2" charset="77"/>
            </a:endParaRPr>
          </a:p>
          <a:p>
            <a:pPr algn="just"/>
            <a:r>
              <a:rPr lang="en-US" sz="800" i="1" dirty="0">
                <a:latin typeface="DM Sans" pitchFamily="2" charset="77"/>
              </a:rPr>
              <a:t>The performance data quoted represents past performance. Past performance does not guarantee future results. The investment return and principal value of an investment will fluctuate so that an investor’s shares, when sold or redeemed, may be worth more or less than their original cost and current performance may be lower or higher than the performance quoted. For the most recent month-end performance, please visit the Fund’s website at</a:t>
            </a:r>
            <a:r>
              <a:rPr lang="en-US" sz="800" dirty="0">
                <a:latin typeface="DM Sans" pitchFamily="2" charset="77"/>
              </a:rPr>
              <a:t> </a:t>
            </a:r>
            <a:r>
              <a:rPr lang="en-US" sz="800" u="sng" dirty="0">
                <a:latin typeface="DM Sans" pitchFamily="2" charset="77"/>
                <a:hlinkClick r:id="rId4"/>
              </a:rPr>
              <a:t>www.returnstackedetfs.com.</a:t>
            </a:r>
            <a:r>
              <a:rPr lang="en-US" sz="800" i="1" dirty="0">
                <a:latin typeface="DM Sans" pitchFamily="2" charset="77"/>
              </a:rPr>
              <a:t> The market price is the final price at which a security is traded on a given trading day. Net Asset Value (NAV) is value per share on a specific date or time.</a:t>
            </a:r>
            <a:endParaRPr lang="en-US" sz="800" i="1" dirty="0">
              <a:solidFill>
                <a:schemeClr val="tx1"/>
              </a:solidFill>
              <a:latin typeface="DM Sans" pitchFamily="2" charset="77"/>
            </a:endParaRPr>
          </a:p>
        </p:txBody>
      </p:sp>
      <p:sp>
        <p:nvSpPr>
          <p:cNvPr id="81" name="Shape 3">
            <a:extLst>
              <a:ext uri="{FF2B5EF4-FFF2-40B4-BE49-F238E27FC236}">
                <a16:creationId xmlns:a16="http://schemas.microsoft.com/office/drawing/2014/main" id="{5FDC4378-DE3A-953C-5F4B-E5572055FD48}"/>
              </a:ext>
            </a:extLst>
          </p:cNvPr>
          <p:cNvSpPr/>
          <p:nvPr/>
        </p:nvSpPr>
        <p:spPr>
          <a:xfrm>
            <a:off x="612230" y="1295400"/>
            <a:ext cx="9659350" cy="45720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82" name="Text 4">
            <a:extLst>
              <a:ext uri="{FF2B5EF4-FFF2-40B4-BE49-F238E27FC236}">
                <a16:creationId xmlns:a16="http://schemas.microsoft.com/office/drawing/2014/main" id="{214AFCBF-EE63-86E1-19F1-13D1206B6ECA}"/>
              </a:ext>
            </a:extLst>
          </p:cNvPr>
          <p:cNvSpPr/>
          <p:nvPr/>
        </p:nvSpPr>
        <p:spPr>
          <a:xfrm>
            <a:off x="775491" y="1295400"/>
            <a:ext cx="3150843" cy="457200"/>
          </a:xfrm>
          <a:prstGeom prst="rect">
            <a:avLst/>
          </a:prstGeom>
          <a:noFill/>
          <a:ln/>
        </p:spPr>
        <p:txBody>
          <a:bodyPr wrap="square" lIns="0" tIns="0" rIns="0" bIns="0" rtlCol="0" anchor="ctr"/>
          <a:lstStyle/>
          <a:p>
            <a:pPr marL="0" indent="0" algn="l">
              <a:buNone/>
            </a:pPr>
            <a:r>
              <a:rPr lang="en-US" sz="1100" b="1" kern="0" spc="100" dirty="0">
                <a:solidFill>
                  <a:srgbClr val="FFFFFF"/>
                </a:solidFill>
                <a:latin typeface="DM Sans" pitchFamily="2" charset="77"/>
                <a:ea typeface="Calibri" pitchFamily="34" charset="-122"/>
                <a:cs typeface="Calibri" pitchFamily="34" charset="-120"/>
              </a:rPr>
              <a:t>Series</a:t>
            </a:r>
            <a:endParaRPr lang="en-US" sz="1100" dirty="0">
              <a:latin typeface="DM Sans" pitchFamily="2" charset="77"/>
            </a:endParaRPr>
          </a:p>
        </p:txBody>
      </p:sp>
      <p:sp>
        <p:nvSpPr>
          <p:cNvPr id="83" name="Text 5">
            <a:extLst>
              <a:ext uri="{FF2B5EF4-FFF2-40B4-BE49-F238E27FC236}">
                <a16:creationId xmlns:a16="http://schemas.microsoft.com/office/drawing/2014/main" id="{3A7E2DD1-8DC7-2778-E83F-B2781A653298}"/>
              </a:ext>
            </a:extLst>
          </p:cNvPr>
          <p:cNvSpPr/>
          <p:nvPr/>
        </p:nvSpPr>
        <p:spPr>
          <a:xfrm>
            <a:off x="4252856" y="1295400"/>
            <a:ext cx="1170677" cy="457200"/>
          </a:xfrm>
          <a:prstGeom prst="rect">
            <a:avLst/>
          </a:prstGeom>
          <a:noFill/>
          <a:ln/>
        </p:spPr>
        <p:txBody>
          <a:bodyPr wrap="square" lIns="0" tIns="0" rIns="0" bIns="0" rtlCol="0" anchor="ctr"/>
          <a:lstStyle/>
          <a:p>
            <a:pPr marL="0" indent="0" algn="r">
              <a:buNone/>
            </a:pPr>
            <a:r>
              <a:rPr lang="en-US" sz="1100" b="1" kern="0" spc="100" dirty="0">
                <a:solidFill>
                  <a:srgbClr val="FFFFFF"/>
                </a:solidFill>
                <a:latin typeface="DM Sans" pitchFamily="2" charset="77"/>
                <a:ea typeface="Calibri" pitchFamily="34" charset="-122"/>
                <a:cs typeface="Calibri" pitchFamily="34" charset="-120"/>
              </a:rPr>
              <a:t>Total Return</a:t>
            </a:r>
            <a:endParaRPr lang="en-US" sz="1100" dirty="0">
              <a:latin typeface="DM Sans" pitchFamily="2" charset="77"/>
            </a:endParaRPr>
          </a:p>
        </p:txBody>
      </p:sp>
      <p:sp>
        <p:nvSpPr>
          <p:cNvPr id="84" name="Text 6">
            <a:extLst>
              <a:ext uri="{FF2B5EF4-FFF2-40B4-BE49-F238E27FC236}">
                <a16:creationId xmlns:a16="http://schemas.microsoft.com/office/drawing/2014/main" id="{E71D200B-94FC-1803-0CD1-F06851BFF8F9}"/>
              </a:ext>
            </a:extLst>
          </p:cNvPr>
          <p:cNvSpPr/>
          <p:nvPr/>
        </p:nvSpPr>
        <p:spPr>
          <a:xfrm>
            <a:off x="5750056" y="1295400"/>
            <a:ext cx="929193" cy="457200"/>
          </a:xfrm>
          <a:prstGeom prst="rect">
            <a:avLst/>
          </a:prstGeom>
          <a:noFill/>
          <a:ln/>
        </p:spPr>
        <p:txBody>
          <a:bodyPr wrap="square" lIns="0" tIns="0" rIns="0" bIns="0" rtlCol="0" anchor="ctr"/>
          <a:lstStyle/>
          <a:p>
            <a:pPr marL="0" indent="0" algn="r">
              <a:buNone/>
            </a:pPr>
            <a:r>
              <a:rPr lang="en-US" sz="1100" b="1" kern="0" spc="100" dirty="0">
                <a:solidFill>
                  <a:srgbClr val="FFFFFF"/>
                </a:solidFill>
                <a:latin typeface="DM Sans" pitchFamily="2" charset="77"/>
                <a:ea typeface="Calibri" pitchFamily="34" charset="-122"/>
                <a:cs typeface="Calibri" pitchFamily="34" charset="-120"/>
              </a:rPr>
              <a:t>Volatility</a:t>
            </a:r>
            <a:endParaRPr lang="en-US" sz="1100" dirty="0">
              <a:latin typeface="DM Sans" pitchFamily="2" charset="77"/>
            </a:endParaRPr>
          </a:p>
        </p:txBody>
      </p:sp>
      <p:sp>
        <p:nvSpPr>
          <p:cNvPr id="85" name="Text 7">
            <a:extLst>
              <a:ext uri="{FF2B5EF4-FFF2-40B4-BE49-F238E27FC236}">
                <a16:creationId xmlns:a16="http://schemas.microsoft.com/office/drawing/2014/main" id="{EEE9B80F-0331-A8EF-1111-C38AC3AABCAC}"/>
              </a:ext>
            </a:extLst>
          </p:cNvPr>
          <p:cNvSpPr/>
          <p:nvPr/>
        </p:nvSpPr>
        <p:spPr>
          <a:xfrm>
            <a:off x="7005771" y="1295400"/>
            <a:ext cx="1267271" cy="457200"/>
          </a:xfrm>
          <a:prstGeom prst="rect">
            <a:avLst/>
          </a:prstGeom>
          <a:noFill/>
          <a:ln/>
        </p:spPr>
        <p:txBody>
          <a:bodyPr wrap="square" lIns="0" tIns="0" rIns="0" bIns="0" rtlCol="0" anchor="ctr"/>
          <a:lstStyle/>
          <a:p>
            <a:pPr marL="0" indent="0" algn="r">
              <a:buNone/>
            </a:pPr>
            <a:r>
              <a:rPr lang="en-US" sz="1100" b="1" kern="0" spc="100" dirty="0">
                <a:solidFill>
                  <a:srgbClr val="FFFFFF"/>
                </a:solidFill>
                <a:latin typeface="DM Sans" pitchFamily="2" charset="77"/>
                <a:ea typeface="Calibri" pitchFamily="34" charset="-122"/>
                <a:cs typeface="Calibri" pitchFamily="34" charset="-120"/>
              </a:rPr>
              <a:t>Max Drawdown</a:t>
            </a:r>
            <a:endParaRPr lang="en-US" sz="1100" dirty="0">
              <a:latin typeface="DM Sans" pitchFamily="2" charset="77"/>
            </a:endParaRPr>
          </a:p>
        </p:txBody>
      </p:sp>
      <p:sp>
        <p:nvSpPr>
          <p:cNvPr id="86" name="Text 8">
            <a:extLst>
              <a:ext uri="{FF2B5EF4-FFF2-40B4-BE49-F238E27FC236}">
                <a16:creationId xmlns:a16="http://schemas.microsoft.com/office/drawing/2014/main" id="{672B17EF-0A4C-5727-702D-5983CD3E00B3}"/>
              </a:ext>
            </a:extLst>
          </p:cNvPr>
          <p:cNvSpPr/>
          <p:nvPr/>
        </p:nvSpPr>
        <p:spPr>
          <a:xfrm>
            <a:off x="8599564" y="1295400"/>
            <a:ext cx="1508754" cy="457200"/>
          </a:xfrm>
          <a:prstGeom prst="rect">
            <a:avLst/>
          </a:prstGeom>
          <a:noFill/>
          <a:ln/>
        </p:spPr>
        <p:txBody>
          <a:bodyPr wrap="square" lIns="0" tIns="0" rIns="0" bIns="0" rtlCol="0" anchor="ctr"/>
          <a:lstStyle/>
          <a:p>
            <a:pPr marL="0" indent="0" algn="r">
              <a:buNone/>
            </a:pPr>
            <a:r>
              <a:rPr lang="en-US" sz="1100" b="1" kern="0" spc="100" dirty="0">
                <a:solidFill>
                  <a:srgbClr val="FFFFFF"/>
                </a:solidFill>
                <a:latin typeface="DM Sans" pitchFamily="2" charset="77"/>
                <a:ea typeface="Calibri" pitchFamily="34" charset="-122"/>
                <a:cs typeface="Calibri" pitchFamily="34" charset="-120"/>
              </a:rPr>
              <a:t>Tracking Error</a:t>
            </a:r>
            <a:endParaRPr lang="en-US" sz="1100" dirty="0">
              <a:latin typeface="DM Sans" pitchFamily="2" charset="77"/>
            </a:endParaRPr>
          </a:p>
        </p:txBody>
      </p:sp>
      <p:sp>
        <p:nvSpPr>
          <p:cNvPr id="87" name="Shape 9">
            <a:extLst>
              <a:ext uri="{FF2B5EF4-FFF2-40B4-BE49-F238E27FC236}">
                <a16:creationId xmlns:a16="http://schemas.microsoft.com/office/drawing/2014/main" id="{515DA47D-DA9D-13DF-BFEF-0F8224104A4A}"/>
              </a:ext>
            </a:extLst>
          </p:cNvPr>
          <p:cNvSpPr/>
          <p:nvPr/>
        </p:nvSpPr>
        <p:spPr>
          <a:xfrm>
            <a:off x="612230" y="1752600"/>
            <a:ext cx="9659350" cy="868680"/>
          </a:xfrm>
          <a:prstGeom prst="rect">
            <a:avLst/>
          </a:prstGeom>
          <a:solidFill>
            <a:srgbClr val="F8FAFC"/>
          </a:solidFill>
          <a:ln w="6350">
            <a:solidFill>
              <a:srgbClr val="E2E8F0"/>
            </a:solidFill>
            <a:prstDash val="solid"/>
          </a:ln>
        </p:spPr>
        <p:txBody>
          <a:bodyPr/>
          <a:lstStyle/>
          <a:p>
            <a:endParaRPr lang="en-US">
              <a:latin typeface="DM Sans" pitchFamily="2" charset="77"/>
            </a:endParaRPr>
          </a:p>
        </p:txBody>
      </p:sp>
      <p:sp>
        <p:nvSpPr>
          <p:cNvPr id="88" name="Shape 10">
            <a:extLst>
              <a:ext uri="{FF2B5EF4-FFF2-40B4-BE49-F238E27FC236}">
                <a16:creationId xmlns:a16="http://schemas.microsoft.com/office/drawing/2014/main" id="{EE34D2CE-C83E-8B38-CDAB-7AF8E689CD02}"/>
              </a:ext>
            </a:extLst>
          </p:cNvPr>
          <p:cNvSpPr/>
          <p:nvPr/>
        </p:nvSpPr>
        <p:spPr>
          <a:xfrm>
            <a:off x="612230" y="1752600"/>
            <a:ext cx="97957" cy="868680"/>
          </a:xfrm>
          <a:prstGeom prst="rect">
            <a:avLst/>
          </a:prstGeom>
          <a:solidFill>
            <a:srgbClr val="94A3B8"/>
          </a:solidFill>
          <a:ln w="12700">
            <a:solidFill>
              <a:srgbClr val="333333"/>
            </a:solidFill>
            <a:prstDash val="solid"/>
          </a:ln>
        </p:spPr>
        <p:txBody>
          <a:bodyPr/>
          <a:lstStyle/>
          <a:p>
            <a:endParaRPr lang="en-US">
              <a:latin typeface="DM Sans" pitchFamily="2" charset="77"/>
            </a:endParaRPr>
          </a:p>
        </p:txBody>
      </p:sp>
      <p:sp>
        <p:nvSpPr>
          <p:cNvPr id="89" name="Text 11">
            <a:extLst>
              <a:ext uri="{FF2B5EF4-FFF2-40B4-BE49-F238E27FC236}">
                <a16:creationId xmlns:a16="http://schemas.microsoft.com/office/drawing/2014/main" id="{1C6E5EE6-0FED-2A34-259A-F4BFE821188A}"/>
              </a:ext>
            </a:extLst>
          </p:cNvPr>
          <p:cNvSpPr/>
          <p:nvPr/>
        </p:nvSpPr>
        <p:spPr>
          <a:xfrm>
            <a:off x="857121" y="1862328"/>
            <a:ext cx="3069213" cy="365760"/>
          </a:xfrm>
          <a:prstGeom prst="rect">
            <a:avLst/>
          </a:prstGeom>
          <a:noFill/>
          <a:ln/>
        </p:spPr>
        <p:txBody>
          <a:bodyPr wrap="square" lIns="0" tIns="0" rIns="0" bIns="0" rtlCol="0" anchor="t"/>
          <a:lstStyle/>
          <a:p>
            <a:pPr marL="0" indent="0">
              <a:buNone/>
            </a:pPr>
            <a:r>
              <a:rPr lang="en-US" sz="1600" dirty="0">
                <a:solidFill>
                  <a:srgbClr val="2A3F5B"/>
                </a:solidFill>
                <a:latin typeface="DM Sans" pitchFamily="2" charset="77"/>
                <a:ea typeface="Calibri" pitchFamily="34" charset="-122"/>
                <a:cs typeface="Calibri" pitchFamily="34" charset="-120"/>
              </a:rPr>
              <a:t>S&amp;P 500 (SPY)</a:t>
            </a:r>
            <a:endParaRPr lang="en-US" sz="1600" dirty="0">
              <a:latin typeface="DM Sans" pitchFamily="2" charset="77"/>
            </a:endParaRPr>
          </a:p>
        </p:txBody>
      </p:sp>
      <p:sp>
        <p:nvSpPr>
          <p:cNvPr id="90" name="Text 12">
            <a:extLst>
              <a:ext uri="{FF2B5EF4-FFF2-40B4-BE49-F238E27FC236}">
                <a16:creationId xmlns:a16="http://schemas.microsoft.com/office/drawing/2014/main" id="{BBD6A934-5A26-B2C3-4C38-C01873147FCC}"/>
              </a:ext>
            </a:extLst>
          </p:cNvPr>
          <p:cNvSpPr/>
          <p:nvPr/>
        </p:nvSpPr>
        <p:spPr>
          <a:xfrm>
            <a:off x="857121" y="2209800"/>
            <a:ext cx="3069213" cy="320040"/>
          </a:xfrm>
          <a:prstGeom prst="rect">
            <a:avLst/>
          </a:prstGeom>
          <a:noFill/>
          <a:ln/>
        </p:spPr>
        <p:txBody>
          <a:bodyPr wrap="square" lIns="0" tIns="0" rIns="0" bIns="0" rtlCol="0" anchor="ctr"/>
          <a:lstStyle/>
          <a:p>
            <a:pPr marL="0" indent="0">
              <a:buNone/>
            </a:pPr>
            <a:r>
              <a:rPr lang="en-US" sz="1000" i="1" dirty="0">
                <a:solidFill>
                  <a:srgbClr val="475569"/>
                </a:solidFill>
                <a:latin typeface="DM Sans" pitchFamily="2" charset="77"/>
                <a:ea typeface="Calibri" pitchFamily="34" charset="-122"/>
                <a:cs typeface="Calibri" pitchFamily="34" charset="-120"/>
              </a:rPr>
              <a:t>Equity benchmark</a:t>
            </a:r>
            <a:endParaRPr lang="en-US" sz="1000" dirty="0">
              <a:latin typeface="DM Sans" pitchFamily="2" charset="77"/>
            </a:endParaRPr>
          </a:p>
        </p:txBody>
      </p:sp>
      <p:sp>
        <p:nvSpPr>
          <p:cNvPr id="91" name="Text 13">
            <a:extLst>
              <a:ext uri="{FF2B5EF4-FFF2-40B4-BE49-F238E27FC236}">
                <a16:creationId xmlns:a16="http://schemas.microsoft.com/office/drawing/2014/main" id="{D4A5E1BF-9C65-7186-8CF4-CA692CDB7FDC}"/>
              </a:ext>
            </a:extLst>
          </p:cNvPr>
          <p:cNvSpPr/>
          <p:nvPr/>
        </p:nvSpPr>
        <p:spPr>
          <a:xfrm>
            <a:off x="4252856" y="1981200"/>
            <a:ext cx="1170677"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+29.78%</a:t>
            </a:r>
            <a:endParaRPr lang="en-US" sz="1600" dirty="0">
              <a:latin typeface="DM Sans" pitchFamily="2" charset="77"/>
            </a:endParaRPr>
          </a:p>
        </p:txBody>
      </p:sp>
      <p:sp>
        <p:nvSpPr>
          <p:cNvPr id="92" name="Text 14">
            <a:extLst>
              <a:ext uri="{FF2B5EF4-FFF2-40B4-BE49-F238E27FC236}">
                <a16:creationId xmlns:a16="http://schemas.microsoft.com/office/drawing/2014/main" id="{C83DF3B2-F669-D566-1CE6-F6B696773257}"/>
              </a:ext>
            </a:extLst>
          </p:cNvPr>
          <p:cNvSpPr/>
          <p:nvPr/>
        </p:nvSpPr>
        <p:spPr>
          <a:xfrm>
            <a:off x="5750056" y="1981200"/>
            <a:ext cx="929193"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11.91%</a:t>
            </a:r>
            <a:endParaRPr lang="en-US" sz="1600" dirty="0">
              <a:latin typeface="DM Sans" pitchFamily="2" charset="77"/>
            </a:endParaRPr>
          </a:p>
        </p:txBody>
      </p:sp>
      <p:sp>
        <p:nvSpPr>
          <p:cNvPr id="93" name="Text 15">
            <a:extLst>
              <a:ext uri="{FF2B5EF4-FFF2-40B4-BE49-F238E27FC236}">
                <a16:creationId xmlns:a16="http://schemas.microsoft.com/office/drawing/2014/main" id="{B7D9F44D-784B-7159-47E4-48A6925FD633}"/>
              </a:ext>
            </a:extLst>
          </p:cNvPr>
          <p:cNvSpPr/>
          <p:nvPr/>
        </p:nvSpPr>
        <p:spPr>
          <a:xfrm>
            <a:off x="7005771" y="1981200"/>
            <a:ext cx="1267271" cy="457200"/>
          </a:xfrm>
          <a:prstGeom prst="rect">
            <a:avLst/>
          </a:prstGeom>
          <a:noFill/>
          <a:ln/>
        </p:spPr>
        <p:txBody>
          <a:bodyPr wrap="square" lIns="0" tIns="0" rIns="0" bIns="0" rtlCol="0" anchor="ctr"/>
          <a:lstStyle/>
          <a:p>
            <a:pPr marL="0" indent="0" algn="r">
              <a:buNone/>
            </a:pPr>
            <a:r>
              <a:rPr lang="en-US" sz="1600" dirty="0">
                <a:solidFill>
                  <a:srgbClr val="E74C3C"/>
                </a:solidFill>
                <a:latin typeface="DM Sans" pitchFamily="2" charset="77"/>
                <a:ea typeface="Calibri" pitchFamily="34" charset="-122"/>
                <a:cs typeface="Calibri" pitchFamily="34" charset="-120"/>
              </a:rPr>
              <a:t>-8.89%</a:t>
            </a:r>
            <a:endParaRPr lang="en-US" sz="1600" dirty="0">
              <a:latin typeface="DM Sans" pitchFamily="2" charset="77"/>
            </a:endParaRPr>
          </a:p>
        </p:txBody>
      </p:sp>
      <p:sp>
        <p:nvSpPr>
          <p:cNvPr id="94" name="Text 16">
            <a:extLst>
              <a:ext uri="{FF2B5EF4-FFF2-40B4-BE49-F238E27FC236}">
                <a16:creationId xmlns:a16="http://schemas.microsoft.com/office/drawing/2014/main" id="{BEF93541-355B-0AA9-8C76-4645F2581522}"/>
              </a:ext>
            </a:extLst>
          </p:cNvPr>
          <p:cNvSpPr/>
          <p:nvPr/>
        </p:nvSpPr>
        <p:spPr>
          <a:xfrm>
            <a:off x="8599564" y="1981200"/>
            <a:ext cx="1508754"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a:t>
            </a:r>
            <a:endParaRPr lang="en-US" sz="1600" dirty="0">
              <a:latin typeface="DM Sans" pitchFamily="2" charset="77"/>
            </a:endParaRPr>
          </a:p>
        </p:txBody>
      </p:sp>
      <p:sp>
        <p:nvSpPr>
          <p:cNvPr id="95" name="Shape 17">
            <a:extLst>
              <a:ext uri="{FF2B5EF4-FFF2-40B4-BE49-F238E27FC236}">
                <a16:creationId xmlns:a16="http://schemas.microsoft.com/office/drawing/2014/main" id="{9B5D9358-9BA4-6C29-2D8D-CCA9682CC3F7}"/>
              </a:ext>
            </a:extLst>
          </p:cNvPr>
          <p:cNvSpPr/>
          <p:nvPr/>
        </p:nvSpPr>
        <p:spPr>
          <a:xfrm>
            <a:off x="612230" y="2621280"/>
            <a:ext cx="9659350" cy="868680"/>
          </a:xfrm>
          <a:prstGeom prst="rect">
            <a:avLst/>
          </a:prstGeom>
          <a:solidFill>
            <a:srgbClr val="FFFFFF"/>
          </a:solidFill>
          <a:ln w="6350">
            <a:solidFill>
              <a:srgbClr val="E2E8F0"/>
            </a:solidFill>
            <a:prstDash val="solid"/>
          </a:ln>
        </p:spPr>
        <p:txBody>
          <a:bodyPr/>
          <a:lstStyle/>
          <a:p>
            <a:endParaRPr lang="en-US">
              <a:latin typeface="DM Sans" pitchFamily="2" charset="77"/>
            </a:endParaRPr>
          </a:p>
        </p:txBody>
      </p:sp>
      <p:sp>
        <p:nvSpPr>
          <p:cNvPr id="96" name="Shape 18">
            <a:extLst>
              <a:ext uri="{FF2B5EF4-FFF2-40B4-BE49-F238E27FC236}">
                <a16:creationId xmlns:a16="http://schemas.microsoft.com/office/drawing/2014/main" id="{06AC5C9E-72CF-95C5-179C-E8BE472F63B2}"/>
              </a:ext>
            </a:extLst>
          </p:cNvPr>
          <p:cNvSpPr/>
          <p:nvPr/>
        </p:nvSpPr>
        <p:spPr>
          <a:xfrm>
            <a:off x="612230" y="2621280"/>
            <a:ext cx="97957" cy="86868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97" name="Text 19">
            <a:extLst>
              <a:ext uri="{FF2B5EF4-FFF2-40B4-BE49-F238E27FC236}">
                <a16:creationId xmlns:a16="http://schemas.microsoft.com/office/drawing/2014/main" id="{8836A5EC-0CB5-09C6-2957-5365A21A77EB}"/>
              </a:ext>
            </a:extLst>
          </p:cNvPr>
          <p:cNvSpPr/>
          <p:nvPr/>
        </p:nvSpPr>
        <p:spPr>
          <a:xfrm>
            <a:off x="857121" y="2731008"/>
            <a:ext cx="3069213" cy="365760"/>
          </a:xfrm>
          <a:prstGeom prst="rect">
            <a:avLst/>
          </a:prstGeom>
          <a:noFill/>
          <a:ln/>
        </p:spPr>
        <p:txBody>
          <a:bodyPr wrap="square" lIns="0" tIns="0" rIns="0" bIns="0" rtlCol="0" anchor="t"/>
          <a:lstStyle/>
          <a:p>
            <a:pPr marL="0" indent="0">
              <a:buNone/>
            </a:pPr>
            <a:r>
              <a:rPr lang="en-US" sz="1600" dirty="0">
                <a:solidFill>
                  <a:srgbClr val="2A3F5B"/>
                </a:solidFill>
                <a:latin typeface="DM Sans" pitchFamily="2" charset="77"/>
                <a:ea typeface="Calibri" pitchFamily="34" charset="-122"/>
                <a:cs typeface="Calibri" pitchFamily="34" charset="-120"/>
              </a:rPr>
              <a:t>RSST</a:t>
            </a:r>
            <a:endParaRPr lang="en-US" sz="1600" dirty="0">
              <a:latin typeface="DM Sans" pitchFamily="2" charset="77"/>
            </a:endParaRPr>
          </a:p>
        </p:txBody>
      </p:sp>
      <p:sp>
        <p:nvSpPr>
          <p:cNvPr id="98" name="Text 20">
            <a:extLst>
              <a:ext uri="{FF2B5EF4-FFF2-40B4-BE49-F238E27FC236}">
                <a16:creationId xmlns:a16="http://schemas.microsoft.com/office/drawing/2014/main" id="{C8D94113-EE87-3544-2EB1-3BCDDAECE30F}"/>
              </a:ext>
            </a:extLst>
          </p:cNvPr>
          <p:cNvSpPr/>
          <p:nvPr/>
        </p:nvSpPr>
        <p:spPr>
          <a:xfrm>
            <a:off x="857121" y="3078480"/>
            <a:ext cx="3069213" cy="320040"/>
          </a:xfrm>
          <a:prstGeom prst="rect">
            <a:avLst/>
          </a:prstGeom>
          <a:noFill/>
          <a:ln/>
        </p:spPr>
        <p:txBody>
          <a:bodyPr wrap="square" lIns="0" tIns="0" rIns="0" bIns="0" rtlCol="0" anchor="ctr"/>
          <a:lstStyle/>
          <a:p>
            <a:pPr marL="0" indent="0">
              <a:buNone/>
            </a:pPr>
            <a:r>
              <a:rPr lang="en-US" sz="1000" i="1" dirty="0">
                <a:solidFill>
                  <a:srgbClr val="475569"/>
                </a:solidFill>
                <a:latin typeface="DM Sans" pitchFamily="2" charset="77"/>
                <a:ea typeface="Calibri" pitchFamily="34" charset="-122"/>
                <a:cs typeface="Calibri" pitchFamily="34" charset="-120"/>
              </a:rPr>
              <a:t>Trend stack</a:t>
            </a:r>
            <a:endParaRPr lang="en-US" sz="1000" dirty="0">
              <a:latin typeface="DM Sans" pitchFamily="2" charset="77"/>
            </a:endParaRPr>
          </a:p>
        </p:txBody>
      </p:sp>
      <p:sp>
        <p:nvSpPr>
          <p:cNvPr id="99" name="Text 21">
            <a:extLst>
              <a:ext uri="{FF2B5EF4-FFF2-40B4-BE49-F238E27FC236}">
                <a16:creationId xmlns:a16="http://schemas.microsoft.com/office/drawing/2014/main" id="{D95B7263-D576-8894-2B17-50596292E0D4}"/>
              </a:ext>
            </a:extLst>
          </p:cNvPr>
          <p:cNvSpPr/>
          <p:nvPr/>
        </p:nvSpPr>
        <p:spPr>
          <a:xfrm>
            <a:off x="4252856" y="2849880"/>
            <a:ext cx="1170677"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+56.07%</a:t>
            </a:r>
            <a:endParaRPr lang="en-US" sz="1600" dirty="0">
              <a:latin typeface="DM Sans" pitchFamily="2" charset="77"/>
            </a:endParaRPr>
          </a:p>
        </p:txBody>
      </p:sp>
      <p:sp>
        <p:nvSpPr>
          <p:cNvPr id="100" name="Text 22">
            <a:extLst>
              <a:ext uri="{FF2B5EF4-FFF2-40B4-BE49-F238E27FC236}">
                <a16:creationId xmlns:a16="http://schemas.microsoft.com/office/drawing/2014/main" id="{B9C750BE-0AA6-35B6-8C2C-ECB3D2C5F764}"/>
              </a:ext>
            </a:extLst>
          </p:cNvPr>
          <p:cNvSpPr/>
          <p:nvPr/>
        </p:nvSpPr>
        <p:spPr>
          <a:xfrm>
            <a:off x="5750056" y="2849880"/>
            <a:ext cx="929193"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21.10%</a:t>
            </a:r>
            <a:endParaRPr lang="en-US" sz="1600" dirty="0">
              <a:latin typeface="DM Sans" pitchFamily="2" charset="77"/>
            </a:endParaRPr>
          </a:p>
        </p:txBody>
      </p:sp>
      <p:sp>
        <p:nvSpPr>
          <p:cNvPr id="101" name="Text 23">
            <a:extLst>
              <a:ext uri="{FF2B5EF4-FFF2-40B4-BE49-F238E27FC236}">
                <a16:creationId xmlns:a16="http://schemas.microsoft.com/office/drawing/2014/main" id="{4BC9AA5D-5725-76D6-0763-3E8F0E656C96}"/>
              </a:ext>
            </a:extLst>
          </p:cNvPr>
          <p:cNvSpPr/>
          <p:nvPr/>
        </p:nvSpPr>
        <p:spPr>
          <a:xfrm>
            <a:off x="7005771" y="2849880"/>
            <a:ext cx="1267271" cy="457200"/>
          </a:xfrm>
          <a:prstGeom prst="rect">
            <a:avLst/>
          </a:prstGeom>
          <a:noFill/>
          <a:ln/>
        </p:spPr>
        <p:txBody>
          <a:bodyPr wrap="square" lIns="0" tIns="0" rIns="0" bIns="0" rtlCol="0" anchor="ctr"/>
          <a:lstStyle/>
          <a:p>
            <a:pPr marL="0" indent="0" algn="r">
              <a:buNone/>
            </a:pPr>
            <a:r>
              <a:rPr lang="en-US" sz="1600" dirty="0">
                <a:solidFill>
                  <a:srgbClr val="E74C3C"/>
                </a:solidFill>
                <a:latin typeface="DM Sans" pitchFamily="2" charset="77"/>
                <a:ea typeface="Calibri" pitchFamily="34" charset="-122"/>
                <a:cs typeface="Calibri" pitchFamily="34" charset="-120"/>
              </a:rPr>
              <a:t>-11.03%</a:t>
            </a:r>
            <a:endParaRPr lang="en-US" sz="1600" dirty="0">
              <a:latin typeface="DM Sans" pitchFamily="2" charset="77"/>
            </a:endParaRPr>
          </a:p>
        </p:txBody>
      </p:sp>
      <p:sp>
        <p:nvSpPr>
          <p:cNvPr id="102" name="Text 24">
            <a:extLst>
              <a:ext uri="{FF2B5EF4-FFF2-40B4-BE49-F238E27FC236}">
                <a16:creationId xmlns:a16="http://schemas.microsoft.com/office/drawing/2014/main" id="{4D33F500-D4EA-408C-950B-CE326B3E1012}"/>
              </a:ext>
            </a:extLst>
          </p:cNvPr>
          <p:cNvSpPr/>
          <p:nvPr/>
        </p:nvSpPr>
        <p:spPr>
          <a:xfrm>
            <a:off x="8599564" y="2849880"/>
            <a:ext cx="1508754"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12.47%</a:t>
            </a:r>
            <a:endParaRPr lang="en-US" sz="1600" dirty="0">
              <a:latin typeface="DM Sans" pitchFamily="2" charset="77"/>
            </a:endParaRPr>
          </a:p>
        </p:txBody>
      </p:sp>
      <p:sp>
        <p:nvSpPr>
          <p:cNvPr id="103" name="Shape 25">
            <a:extLst>
              <a:ext uri="{FF2B5EF4-FFF2-40B4-BE49-F238E27FC236}">
                <a16:creationId xmlns:a16="http://schemas.microsoft.com/office/drawing/2014/main" id="{6C8A66B9-860A-CAA4-5BB6-53EA23FDB053}"/>
              </a:ext>
            </a:extLst>
          </p:cNvPr>
          <p:cNvSpPr/>
          <p:nvPr/>
        </p:nvSpPr>
        <p:spPr>
          <a:xfrm>
            <a:off x="612230" y="3489960"/>
            <a:ext cx="9659350" cy="868680"/>
          </a:xfrm>
          <a:prstGeom prst="rect">
            <a:avLst/>
          </a:prstGeom>
          <a:solidFill>
            <a:srgbClr val="F8FAFC"/>
          </a:solidFill>
          <a:ln w="6350">
            <a:solidFill>
              <a:srgbClr val="E2E8F0"/>
            </a:solidFill>
            <a:prstDash val="solid"/>
          </a:ln>
        </p:spPr>
        <p:txBody>
          <a:bodyPr/>
          <a:lstStyle/>
          <a:p>
            <a:endParaRPr lang="en-US">
              <a:latin typeface="DM Sans" pitchFamily="2" charset="77"/>
            </a:endParaRPr>
          </a:p>
        </p:txBody>
      </p:sp>
      <p:sp>
        <p:nvSpPr>
          <p:cNvPr id="104" name="Shape 26">
            <a:extLst>
              <a:ext uri="{FF2B5EF4-FFF2-40B4-BE49-F238E27FC236}">
                <a16:creationId xmlns:a16="http://schemas.microsoft.com/office/drawing/2014/main" id="{91224D6B-586C-C8D0-2C33-C3E06CF77962}"/>
              </a:ext>
            </a:extLst>
          </p:cNvPr>
          <p:cNvSpPr/>
          <p:nvPr/>
        </p:nvSpPr>
        <p:spPr>
          <a:xfrm>
            <a:off x="612230" y="3489960"/>
            <a:ext cx="97957" cy="868680"/>
          </a:xfrm>
          <a:prstGeom prst="rect">
            <a:avLst/>
          </a:prstGeom>
          <a:solidFill>
            <a:srgbClr val="3A6A9C"/>
          </a:solidFill>
          <a:ln w="12700">
            <a:solidFill>
              <a:srgbClr val="333333"/>
            </a:solidFill>
            <a:prstDash val="solid"/>
          </a:ln>
        </p:spPr>
        <p:txBody>
          <a:bodyPr/>
          <a:lstStyle/>
          <a:p>
            <a:endParaRPr lang="en-US">
              <a:latin typeface="DM Sans" pitchFamily="2" charset="77"/>
            </a:endParaRPr>
          </a:p>
        </p:txBody>
      </p:sp>
      <p:sp>
        <p:nvSpPr>
          <p:cNvPr id="105" name="Text 27">
            <a:extLst>
              <a:ext uri="{FF2B5EF4-FFF2-40B4-BE49-F238E27FC236}">
                <a16:creationId xmlns:a16="http://schemas.microsoft.com/office/drawing/2014/main" id="{8E54858F-1493-6CBB-327F-A6D087DDEBC5}"/>
              </a:ext>
            </a:extLst>
          </p:cNvPr>
          <p:cNvSpPr/>
          <p:nvPr/>
        </p:nvSpPr>
        <p:spPr>
          <a:xfrm>
            <a:off x="857121" y="3599688"/>
            <a:ext cx="3069213" cy="365760"/>
          </a:xfrm>
          <a:prstGeom prst="rect">
            <a:avLst/>
          </a:prstGeom>
          <a:noFill/>
          <a:ln/>
        </p:spPr>
        <p:txBody>
          <a:bodyPr wrap="square" lIns="0" tIns="0" rIns="0" bIns="0" rtlCol="0" anchor="t"/>
          <a:lstStyle/>
          <a:p>
            <a:pPr marL="0" indent="0">
              <a:buNone/>
            </a:pPr>
            <a:r>
              <a:rPr lang="en-US" sz="1600" dirty="0">
                <a:solidFill>
                  <a:srgbClr val="2A3F5B"/>
                </a:solidFill>
                <a:latin typeface="DM Sans" pitchFamily="2" charset="77"/>
                <a:ea typeface="Calibri" pitchFamily="34" charset="-122"/>
                <a:cs typeface="Calibri" pitchFamily="34" charset="-120"/>
              </a:rPr>
              <a:t>RSSY</a:t>
            </a:r>
            <a:endParaRPr lang="en-US" sz="1600" dirty="0">
              <a:latin typeface="DM Sans" pitchFamily="2" charset="77"/>
            </a:endParaRPr>
          </a:p>
        </p:txBody>
      </p:sp>
      <p:sp>
        <p:nvSpPr>
          <p:cNvPr id="106" name="Text 28">
            <a:extLst>
              <a:ext uri="{FF2B5EF4-FFF2-40B4-BE49-F238E27FC236}">
                <a16:creationId xmlns:a16="http://schemas.microsoft.com/office/drawing/2014/main" id="{DFFB060D-39D3-9556-0CD0-397EE4B1FC29}"/>
              </a:ext>
            </a:extLst>
          </p:cNvPr>
          <p:cNvSpPr/>
          <p:nvPr/>
        </p:nvSpPr>
        <p:spPr>
          <a:xfrm>
            <a:off x="857121" y="3947160"/>
            <a:ext cx="3069213" cy="320040"/>
          </a:xfrm>
          <a:prstGeom prst="rect">
            <a:avLst/>
          </a:prstGeom>
          <a:noFill/>
          <a:ln/>
        </p:spPr>
        <p:txBody>
          <a:bodyPr wrap="square" lIns="0" tIns="0" rIns="0" bIns="0" rtlCol="0" anchor="ctr"/>
          <a:lstStyle/>
          <a:p>
            <a:pPr marL="0" indent="0">
              <a:buNone/>
            </a:pPr>
            <a:r>
              <a:rPr lang="en-US" sz="1000" i="1" dirty="0">
                <a:solidFill>
                  <a:srgbClr val="475569"/>
                </a:solidFill>
                <a:latin typeface="DM Sans" pitchFamily="2" charset="77"/>
                <a:ea typeface="Calibri" pitchFamily="34" charset="-122"/>
                <a:cs typeface="Calibri" pitchFamily="34" charset="-120"/>
              </a:rPr>
              <a:t>Carry stack</a:t>
            </a:r>
            <a:endParaRPr lang="en-US" sz="1000" dirty="0">
              <a:latin typeface="DM Sans" pitchFamily="2" charset="77"/>
            </a:endParaRPr>
          </a:p>
        </p:txBody>
      </p:sp>
      <p:sp>
        <p:nvSpPr>
          <p:cNvPr id="107" name="Text 29">
            <a:extLst>
              <a:ext uri="{FF2B5EF4-FFF2-40B4-BE49-F238E27FC236}">
                <a16:creationId xmlns:a16="http://schemas.microsoft.com/office/drawing/2014/main" id="{69EDA4D5-B8A8-83CC-867D-0E3B7E5B503C}"/>
              </a:ext>
            </a:extLst>
          </p:cNvPr>
          <p:cNvSpPr/>
          <p:nvPr/>
        </p:nvSpPr>
        <p:spPr>
          <a:xfrm>
            <a:off x="4252856" y="3718560"/>
            <a:ext cx="1170677"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+48.62%</a:t>
            </a:r>
            <a:endParaRPr lang="en-US" sz="1600" dirty="0">
              <a:latin typeface="DM Sans" pitchFamily="2" charset="77"/>
            </a:endParaRPr>
          </a:p>
        </p:txBody>
      </p:sp>
      <p:sp>
        <p:nvSpPr>
          <p:cNvPr id="108" name="Text 30">
            <a:extLst>
              <a:ext uri="{FF2B5EF4-FFF2-40B4-BE49-F238E27FC236}">
                <a16:creationId xmlns:a16="http://schemas.microsoft.com/office/drawing/2014/main" id="{4DA316CC-9B84-60DC-B249-88C95246A3B9}"/>
              </a:ext>
            </a:extLst>
          </p:cNvPr>
          <p:cNvSpPr/>
          <p:nvPr/>
        </p:nvSpPr>
        <p:spPr>
          <a:xfrm>
            <a:off x="5750056" y="3718560"/>
            <a:ext cx="929193"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12.86%</a:t>
            </a:r>
            <a:endParaRPr lang="en-US" sz="1600" dirty="0">
              <a:latin typeface="DM Sans" pitchFamily="2" charset="77"/>
            </a:endParaRPr>
          </a:p>
        </p:txBody>
      </p:sp>
      <p:sp>
        <p:nvSpPr>
          <p:cNvPr id="109" name="Text 31">
            <a:extLst>
              <a:ext uri="{FF2B5EF4-FFF2-40B4-BE49-F238E27FC236}">
                <a16:creationId xmlns:a16="http://schemas.microsoft.com/office/drawing/2014/main" id="{522A6222-18F0-580B-570A-16EB3B3DF985}"/>
              </a:ext>
            </a:extLst>
          </p:cNvPr>
          <p:cNvSpPr/>
          <p:nvPr/>
        </p:nvSpPr>
        <p:spPr>
          <a:xfrm>
            <a:off x="7005771" y="3718560"/>
            <a:ext cx="1267271" cy="457200"/>
          </a:xfrm>
          <a:prstGeom prst="rect">
            <a:avLst/>
          </a:prstGeom>
          <a:noFill/>
          <a:ln/>
        </p:spPr>
        <p:txBody>
          <a:bodyPr wrap="square" lIns="0" tIns="0" rIns="0" bIns="0" rtlCol="0" anchor="ctr"/>
          <a:lstStyle/>
          <a:p>
            <a:pPr marL="0" indent="0" algn="r">
              <a:buNone/>
            </a:pPr>
            <a:r>
              <a:rPr lang="en-US" sz="1600" dirty="0">
                <a:solidFill>
                  <a:srgbClr val="E74C3C"/>
                </a:solidFill>
                <a:latin typeface="DM Sans" pitchFamily="2" charset="77"/>
                <a:ea typeface="Calibri" pitchFamily="34" charset="-122"/>
                <a:cs typeface="Calibri" pitchFamily="34" charset="-120"/>
              </a:rPr>
              <a:t>-7.05%</a:t>
            </a:r>
            <a:endParaRPr lang="en-US" sz="1600" dirty="0">
              <a:latin typeface="DM Sans" pitchFamily="2" charset="77"/>
            </a:endParaRPr>
          </a:p>
        </p:txBody>
      </p:sp>
      <p:sp>
        <p:nvSpPr>
          <p:cNvPr id="110" name="Text 32">
            <a:extLst>
              <a:ext uri="{FF2B5EF4-FFF2-40B4-BE49-F238E27FC236}">
                <a16:creationId xmlns:a16="http://schemas.microsoft.com/office/drawing/2014/main" id="{5D4DC53C-2ED7-4E12-06CA-0E6792B836D0}"/>
              </a:ext>
            </a:extLst>
          </p:cNvPr>
          <p:cNvSpPr/>
          <p:nvPr/>
        </p:nvSpPr>
        <p:spPr>
          <a:xfrm>
            <a:off x="8599564" y="3718560"/>
            <a:ext cx="1508754" cy="457200"/>
          </a:xfrm>
          <a:prstGeom prst="rect">
            <a:avLst/>
          </a:prstGeom>
          <a:noFill/>
          <a:ln/>
        </p:spPr>
        <p:txBody>
          <a:bodyPr wrap="square" lIns="0" tIns="0" rIns="0" bIns="0" rtlCol="0" anchor="ctr"/>
          <a:lstStyle/>
          <a:p>
            <a:pPr marL="0" indent="0" algn="r">
              <a:buNone/>
            </a:pPr>
            <a:r>
              <a:rPr lang="en-US" sz="1600" dirty="0">
                <a:solidFill>
                  <a:srgbClr val="1F2937"/>
                </a:solidFill>
                <a:latin typeface="DM Sans" pitchFamily="2" charset="77"/>
                <a:ea typeface="Calibri" pitchFamily="34" charset="-122"/>
                <a:cs typeface="Calibri" pitchFamily="34" charset="-120"/>
              </a:rPr>
              <a:t>11.02%</a:t>
            </a:r>
            <a:endParaRPr lang="en-US" sz="1600" dirty="0">
              <a:latin typeface="DM Sans" pitchFamily="2" charset="77"/>
            </a:endParaRPr>
          </a:p>
        </p:txBody>
      </p:sp>
      <p:sp>
        <p:nvSpPr>
          <p:cNvPr id="111" name="Shape 33">
            <a:extLst>
              <a:ext uri="{FF2B5EF4-FFF2-40B4-BE49-F238E27FC236}">
                <a16:creationId xmlns:a16="http://schemas.microsoft.com/office/drawing/2014/main" id="{2C4C7583-9BD1-3A85-82D5-FEFAED965E0D}"/>
              </a:ext>
            </a:extLst>
          </p:cNvPr>
          <p:cNvSpPr/>
          <p:nvPr/>
        </p:nvSpPr>
        <p:spPr>
          <a:xfrm>
            <a:off x="612230" y="4358640"/>
            <a:ext cx="9659350" cy="868680"/>
          </a:xfrm>
          <a:prstGeom prst="rect">
            <a:avLst/>
          </a:prstGeom>
          <a:solidFill>
            <a:srgbClr val="F0FBF7"/>
          </a:solidFill>
          <a:ln w="6350">
            <a:solidFill>
              <a:srgbClr val="E2E8F0"/>
            </a:solidFill>
            <a:prstDash val="solid"/>
          </a:ln>
        </p:spPr>
        <p:txBody>
          <a:bodyPr/>
          <a:lstStyle/>
          <a:p>
            <a:endParaRPr lang="en-US">
              <a:latin typeface="DM Sans" pitchFamily="2" charset="77"/>
            </a:endParaRPr>
          </a:p>
        </p:txBody>
      </p:sp>
      <p:sp>
        <p:nvSpPr>
          <p:cNvPr id="112" name="Shape 34">
            <a:extLst>
              <a:ext uri="{FF2B5EF4-FFF2-40B4-BE49-F238E27FC236}">
                <a16:creationId xmlns:a16="http://schemas.microsoft.com/office/drawing/2014/main" id="{A5BEC645-8C61-3CEE-55A7-88705B62E2AD}"/>
              </a:ext>
            </a:extLst>
          </p:cNvPr>
          <p:cNvSpPr/>
          <p:nvPr/>
        </p:nvSpPr>
        <p:spPr>
          <a:xfrm>
            <a:off x="612230" y="4358640"/>
            <a:ext cx="97957" cy="868680"/>
          </a:xfrm>
          <a:prstGeom prst="rect">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113" name="Text 35">
            <a:extLst>
              <a:ext uri="{FF2B5EF4-FFF2-40B4-BE49-F238E27FC236}">
                <a16:creationId xmlns:a16="http://schemas.microsoft.com/office/drawing/2014/main" id="{5F9A6763-ABAD-26B8-0790-188BBC09C5EA}"/>
              </a:ext>
            </a:extLst>
          </p:cNvPr>
          <p:cNvSpPr/>
          <p:nvPr/>
        </p:nvSpPr>
        <p:spPr>
          <a:xfrm>
            <a:off x="857121" y="4468368"/>
            <a:ext cx="3069213" cy="365760"/>
          </a:xfrm>
          <a:prstGeom prst="rect">
            <a:avLst/>
          </a:prstGeom>
          <a:noFill/>
          <a:ln/>
        </p:spPr>
        <p:txBody>
          <a:bodyPr wrap="square" lIns="0" tIns="0" rIns="0" bIns="0" rtlCol="0" anchor="t"/>
          <a:lstStyle/>
          <a:p>
            <a:pPr marL="0" indent="0">
              <a:buNone/>
            </a:pPr>
            <a:r>
              <a:rPr lang="en-US" sz="1600" b="1" dirty="0">
                <a:solidFill>
                  <a:srgbClr val="2A3F5B"/>
                </a:solidFill>
                <a:latin typeface="DM Sans" pitchFamily="2" charset="77"/>
                <a:ea typeface="Calibri" pitchFamily="34" charset="-122"/>
                <a:cs typeface="Calibri" pitchFamily="34" charset="-120"/>
              </a:rPr>
              <a:t>50% RSST / 50% RSSY</a:t>
            </a:r>
            <a:endParaRPr lang="en-US" sz="1600" dirty="0">
              <a:latin typeface="DM Sans" pitchFamily="2" charset="77"/>
            </a:endParaRPr>
          </a:p>
        </p:txBody>
      </p:sp>
      <p:sp>
        <p:nvSpPr>
          <p:cNvPr id="114" name="Text 36">
            <a:extLst>
              <a:ext uri="{FF2B5EF4-FFF2-40B4-BE49-F238E27FC236}">
                <a16:creationId xmlns:a16="http://schemas.microsoft.com/office/drawing/2014/main" id="{E5303B28-3484-FD7D-22CC-60030CDCA944}"/>
              </a:ext>
            </a:extLst>
          </p:cNvPr>
          <p:cNvSpPr/>
          <p:nvPr/>
        </p:nvSpPr>
        <p:spPr>
          <a:xfrm>
            <a:off x="857121" y="4815840"/>
            <a:ext cx="3069213" cy="320040"/>
          </a:xfrm>
          <a:prstGeom prst="rect">
            <a:avLst/>
          </a:prstGeom>
          <a:noFill/>
          <a:ln/>
        </p:spPr>
        <p:txBody>
          <a:bodyPr wrap="square" lIns="0" tIns="0" rIns="0" bIns="0" rtlCol="0" anchor="ctr"/>
          <a:lstStyle/>
          <a:p>
            <a:pPr marL="0" indent="0">
              <a:buNone/>
            </a:pPr>
            <a:r>
              <a:rPr lang="en-US" sz="1000" i="1" dirty="0">
                <a:solidFill>
                  <a:srgbClr val="475569"/>
                </a:solidFill>
                <a:latin typeface="DM Sans" pitchFamily="2" charset="77"/>
                <a:ea typeface="Calibri" pitchFamily="34" charset="-122"/>
                <a:cs typeface="Calibri" pitchFamily="34" charset="-120"/>
              </a:rPr>
              <a:t>Annually rebalanced blend</a:t>
            </a:r>
            <a:endParaRPr lang="en-US" sz="1000" dirty="0">
              <a:latin typeface="DM Sans" pitchFamily="2" charset="77"/>
            </a:endParaRPr>
          </a:p>
        </p:txBody>
      </p:sp>
      <p:sp>
        <p:nvSpPr>
          <p:cNvPr id="115" name="Text 37">
            <a:extLst>
              <a:ext uri="{FF2B5EF4-FFF2-40B4-BE49-F238E27FC236}">
                <a16:creationId xmlns:a16="http://schemas.microsoft.com/office/drawing/2014/main" id="{AE096DAA-0C9B-41B6-13DA-ADCB290AA13A}"/>
              </a:ext>
            </a:extLst>
          </p:cNvPr>
          <p:cNvSpPr/>
          <p:nvPr/>
        </p:nvSpPr>
        <p:spPr>
          <a:xfrm>
            <a:off x="4252856" y="4587240"/>
            <a:ext cx="1170677" cy="457200"/>
          </a:xfrm>
          <a:prstGeom prst="rect">
            <a:avLst/>
          </a:prstGeom>
          <a:noFill/>
          <a:ln/>
        </p:spPr>
        <p:txBody>
          <a:bodyPr wrap="square" lIns="0" tIns="0" rIns="0" bIns="0" rtlCol="0" anchor="ctr"/>
          <a:lstStyle/>
          <a:p>
            <a:pPr marL="0" indent="0" algn="r">
              <a:buNone/>
            </a:pPr>
            <a:r>
              <a:rPr lang="en-US" sz="1600" b="1" dirty="0">
                <a:solidFill>
                  <a:srgbClr val="1F2937"/>
                </a:solidFill>
                <a:latin typeface="DM Sans" pitchFamily="2" charset="77"/>
                <a:ea typeface="Calibri" pitchFamily="34" charset="-122"/>
                <a:cs typeface="Calibri" pitchFamily="34" charset="-120"/>
              </a:rPr>
              <a:t>+52.34%</a:t>
            </a:r>
            <a:endParaRPr lang="en-US" sz="1600" dirty="0">
              <a:latin typeface="DM Sans" pitchFamily="2" charset="77"/>
            </a:endParaRPr>
          </a:p>
        </p:txBody>
      </p:sp>
      <p:sp>
        <p:nvSpPr>
          <p:cNvPr id="116" name="Text 38">
            <a:extLst>
              <a:ext uri="{FF2B5EF4-FFF2-40B4-BE49-F238E27FC236}">
                <a16:creationId xmlns:a16="http://schemas.microsoft.com/office/drawing/2014/main" id="{BA118630-5020-2993-0A15-73395057E3FD}"/>
              </a:ext>
            </a:extLst>
          </p:cNvPr>
          <p:cNvSpPr/>
          <p:nvPr/>
        </p:nvSpPr>
        <p:spPr>
          <a:xfrm>
            <a:off x="5750056" y="4587240"/>
            <a:ext cx="929193" cy="457200"/>
          </a:xfrm>
          <a:prstGeom prst="rect">
            <a:avLst/>
          </a:prstGeom>
          <a:noFill/>
          <a:ln/>
        </p:spPr>
        <p:txBody>
          <a:bodyPr wrap="square" lIns="0" tIns="0" rIns="0" bIns="0" rtlCol="0" anchor="ctr"/>
          <a:lstStyle/>
          <a:p>
            <a:pPr marL="0" indent="0" algn="r">
              <a:buNone/>
            </a:pPr>
            <a:r>
              <a:rPr lang="en-US" sz="1600" b="1" dirty="0">
                <a:solidFill>
                  <a:srgbClr val="1F2937"/>
                </a:solidFill>
                <a:latin typeface="DM Sans" pitchFamily="2" charset="77"/>
                <a:ea typeface="Calibri" pitchFamily="34" charset="-122"/>
                <a:cs typeface="Calibri" pitchFamily="34" charset="-120"/>
              </a:rPr>
              <a:t>15.30%</a:t>
            </a:r>
            <a:endParaRPr lang="en-US" sz="1600" dirty="0">
              <a:latin typeface="DM Sans" pitchFamily="2" charset="77"/>
            </a:endParaRPr>
          </a:p>
        </p:txBody>
      </p:sp>
      <p:sp>
        <p:nvSpPr>
          <p:cNvPr id="117" name="Text 39">
            <a:extLst>
              <a:ext uri="{FF2B5EF4-FFF2-40B4-BE49-F238E27FC236}">
                <a16:creationId xmlns:a16="http://schemas.microsoft.com/office/drawing/2014/main" id="{B0B77AD8-F789-638E-DABD-42D8F1DFADEE}"/>
              </a:ext>
            </a:extLst>
          </p:cNvPr>
          <p:cNvSpPr/>
          <p:nvPr/>
        </p:nvSpPr>
        <p:spPr>
          <a:xfrm>
            <a:off x="7005771" y="4587240"/>
            <a:ext cx="1267271" cy="457200"/>
          </a:xfrm>
          <a:prstGeom prst="rect">
            <a:avLst/>
          </a:prstGeom>
          <a:noFill/>
          <a:ln/>
        </p:spPr>
        <p:txBody>
          <a:bodyPr wrap="square" lIns="0" tIns="0" rIns="0" bIns="0" rtlCol="0" anchor="ctr"/>
          <a:lstStyle/>
          <a:p>
            <a:pPr marL="0" indent="0" algn="r">
              <a:buNone/>
            </a:pPr>
            <a:r>
              <a:rPr lang="en-US" sz="1800" b="1" dirty="0">
                <a:solidFill>
                  <a:srgbClr val="14CFA6"/>
                </a:solidFill>
                <a:latin typeface="DM Sans" pitchFamily="2" charset="77"/>
                <a:ea typeface="Calibri" pitchFamily="34" charset="-122"/>
                <a:cs typeface="Calibri" pitchFamily="34" charset="-120"/>
              </a:rPr>
              <a:t>-6.20%</a:t>
            </a:r>
            <a:endParaRPr lang="en-US" sz="1800" dirty="0">
              <a:latin typeface="DM Sans" pitchFamily="2" charset="77"/>
            </a:endParaRPr>
          </a:p>
        </p:txBody>
      </p:sp>
      <p:sp>
        <p:nvSpPr>
          <p:cNvPr id="118" name="Text 40">
            <a:extLst>
              <a:ext uri="{FF2B5EF4-FFF2-40B4-BE49-F238E27FC236}">
                <a16:creationId xmlns:a16="http://schemas.microsoft.com/office/drawing/2014/main" id="{88D0B1C3-A966-CD7B-269D-74909F55729F}"/>
              </a:ext>
            </a:extLst>
          </p:cNvPr>
          <p:cNvSpPr/>
          <p:nvPr/>
        </p:nvSpPr>
        <p:spPr>
          <a:xfrm>
            <a:off x="8599564" y="4587240"/>
            <a:ext cx="1508754" cy="457200"/>
          </a:xfrm>
          <a:prstGeom prst="rect">
            <a:avLst/>
          </a:prstGeom>
          <a:noFill/>
          <a:ln/>
        </p:spPr>
        <p:txBody>
          <a:bodyPr wrap="square" lIns="0" tIns="0" rIns="0" bIns="0" rtlCol="0" anchor="ctr"/>
          <a:lstStyle/>
          <a:p>
            <a:pPr marL="0" indent="0" algn="r">
              <a:buNone/>
            </a:pPr>
            <a:r>
              <a:rPr lang="en-US" b="1" dirty="0">
                <a:solidFill>
                  <a:srgbClr val="14CFA6"/>
                </a:solidFill>
                <a:latin typeface="DM Sans" pitchFamily="2" charset="77"/>
                <a:ea typeface="Calibri" pitchFamily="34" charset="-122"/>
                <a:cs typeface="Calibri" pitchFamily="34" charset="-120"/>
              </a:rPr>
              <a:t>8.02</a:t>
            </a:r>
            <a:r>
              <a:rPr lang="en-US" sz="1800" b="1" dirty="0">
                <a:solidFill>
                  <a:srgbClr val="14CFA6"/>
                </a:solidFill>
                <a:latin typeface="DM Sans" pitchFamily="2" charset="77"/>
                <a:ea typeface="Calibri" pitchFamily="34" charset="-122"/>
                <a:cs typeface="Calibri" pitchFamily="34" charset="-120"/>
              </a:rPr>
              <a:t>%</a:t>
            </a:r>
            <a:endParaRPr lang="en-US" sz="1800" dirty="0">
              <a:latin typeface="DM Sans" pitchFamily="2" charset="77"/>
            </a:endParaRPr>
          </a:p>
        </p:txBody>
      </p:sp>
    </p:spTree>
    <p:extLst>
      <p:ext uri="{BB962C8B-B14F-4D97-AF65-F5344CB8AC3E}">
        <p14:creationId xmlns:p14="http://schemas.microsoft.com/office/powerpoint/2010/main" val="148755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B933-652F-5204-2B5F-7AB09E82EE0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B75F854-51F1-F7AD-FB66-7397E9C6C374}"/>
              </a:ext>
            </a:extLst>
          </p:cNvPr>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a:extLst>
              <a:ext uri="{FF2B5EF4-FFF2-40B4-BE49-F238E27FC236}">
                <a16:creationId xmlns:a16="http://schemas.microsoft.com/office/drawing/2014/main" id="{471AF51D-4CB6-93E9-1B19-51D313D6BB6B}"/>
              </a:ext>
            </a:extLst>
          </p:cNvPr>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a:extLst>
              <a:ext uri="{FF2B5EF4-FFF2-40B4-BE49-F238E27FC236}">
                <a16:creationId xmlns:a16="http://schemas.microsoft.com/office/drawing/2014/main" id="{607999D1-06E1-740D-F885-B3B17D424D35}"/>
              </a:ext>
            </a:extLst>
          </p:cNvPr>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a:extLst>
              <a:ext uri="{FF2B5EF4-FFF2-40B4-BE49-F238E27FC236}">
                <a16:creationId xmlns:a16="http://schemas.microsoft.com/office/drawing/2014/main" id="{D986277D-9B80-7501-E0B2-3EC5169CD3EE}"/>
              </a:ext>
            </a:extLst>
          </p:cNvPr>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3AC7D876-3A2E-2FDC-0425-C1618A3A086C}"/>
              </a:ext>
            </a:extLst>
          </p:cNvPr>
          <p:cNvSpPr txBox="1"/>
          <p:nvPr/>
        </p:nvSpPr>
        <p:spPr>
          <a:xfrm>
            <a:off x="533400" y="1475020"/>
            <a:ext cx="9829800" cy="2979436"/>
          </a:xfrm>
          <a:prstGeom prst="rect">
            <a:avLst/>
          </a:prstGeom>
        </p:spPr>
        <p:txBody>
          <a:bodyPr vert="horz" wrap="square" lIns="0" tIns="11206" rIns="0" bIns="0" rtlCol="0">
            <a:spAutoFit/>
          </a:bodyPr>
          <a:lstStyle/>
          <a:p>
            <a:pPr marL="0" marR="0" algn="just">
              <a:lnSpc>
                <a:spcPct val="115000"/>
              </a:lnSpc>
              <a:spcBef>
                <a:spcPts val="0"/>
              </a:spcBef>
              <a:spcAft>
                <a:spcPts val="1000"/>
              </a:spcAft>
            </a:pPr>
            <a:r>
              <a:rPr lang="en-US" sz="1200" b="1" dirty="0">
                <a:solidFill>
                  <a:schemeClr val="bg1"/>
                </a:solidFill>
                <a:latin typeface="DM Sans" pitchFamily="2" charset="77"/>
              </a:rPr>
              <a:t>Investors should carefully consider the investment objectives, risks, charges and expenses of the Return Stacked® ETFs. This and other important information about the ETFs is contained in their prospectuses, which can be obtained by calling 1-844-737-3001 or </a:t>
            </a:r>
            <a:r>
              <a:rPr lang="en-US" sz="1200" b="1" dirty="0" err="1">
                <a:solidFill>
                  <a:schemeClr val="bg1"/>
                </a:solidFill>
                <a:latin typeface="DM Sans" pitchFamily="2" charset="77"/>
              </a:rPr>
              <a:t>www.returnstackedetfs.com</a:t>
            </a:r>
            <a:r>
              <a:rPr lang="en-US" sz="1200" b="1" dirty="0">
                <a:solidFill>
                  <a:schemeClr val="bg1"/>
                </a:solidFill>
                <a:latin typeface="DM Sans" pitchFamily="2" charset="77"/>
              </a:rPr>
              <a:t>. The prospectuses should be read carefully before investing. </a:t>
            </a:r>
          </a:p>
          <a:p>
            <a:pPr marL="0" marR="0" algn="just">
              <a:lnSpc>
                <a:spcPct val="115000"/>
              </a:lnSpc>
              <a:spcBef>
                <a:spcPts val="0"/>
              </a:spcBef>
              <a:spcAft>
                <a:spcPts val="1000"/>
              </a:spcAft>
            </a:pPr>
            <a:r>
              <a:rPr lang="en-US" sz="1200" dirty="0">
                <a:solidFill>
                  <a:schemeClr val="bg1"/>
                </a:solidFill>
                <a:latin typeface="DM Sans" pitchFamily="2" charset="77"/>
              </a:rPr>
              <a:t>Investments involve risk. Principal loss is possible. Unlike mutual funds, ETFs may trade at a premium or discount to their net asset value. Brokerage commissions may apply and would reduce returns. </a:t>
            </a:r>
          </a:p>
          <a:p>
            <a:pPr marL="0" marR="0" algn="just">
              <a:lnSpc>
                <a:spcPct val="115000"/>
              </a:lnSpc>
              <a:spcBef>
                <a:spcPts val="0"/>
              </a:spcBef>
              <a:spcAft>
                <a:spcPts val="1000"/>
              </a:spcAft>
            </a:pPr>
            <a:r>
              <a:rPr lang="en-US" sz="1200" dirty="0">
                <a:solidFill>
                  <a:schemeClr val="bg1"/>
                </a:solidFill>
                <a:latin typeface="DM Sans" pitchFamily="2" charset="77"/>
              </a:rPr>
              <a:t>Tidal Investments, LLC (“Tidal”) serves as investment adviser to the Funds and the Funds’ Subsidiary. </a:t>
            </a:r>
          </a:p>
          <a:p>
            <a:pPr marL="0" marR="0" algn="just">
              <a:lnSpc>
                <a:spcPct val="115000"/>
              </a:lnSpc>
              <a:spcBef>
                <a:spcPts val="0"/>
              </a:spcBef>
              <a:spcAft>
                <a:spcPts val="1000"/>
              </a:spcAft>
            </a:pPr>
            <a:r>
              <a:rPr lang="en-US" sz="1200" dirty="0">
                <a:solidFill>
                  <a:schemeClr val="bg1"/>
                </a:solidFill>
                <a:latin typeface="DM Sans" pitchFamily="2" charset="77"/>
              </a:rPr>
              <a:t>Newfound Research LLC (“Newfound”) serves as investment sub-adviser to the Funds. </a:t>
            </a:r>
          </a:p>
          <a:p>
            <a:pPr marL="0" marR="0" algn="just">
              <a:lnSpc>
                <a:spcPct val="115000"/>
              </a:lnSpc>
              <a:spcBef>
                <a:spcPts val="0"/>
              </a:spcBef>
              <a:spcAft>
                <a:spcPts val="1000"/>
              </a:spcAft>
            </a:pPr>
            <a:r>
              <a:rPr lang="en-US" sz="1200" dirty="0">
                <a:solidFill>
                  <a:schemeClr val="bg1"/>
                </a:solidFill>
                <a:latin typeface="DM Sans" pitchFamily="2" charset="77"/>
              </a:rPr>
              <a:t>ReSolve Asset Management SEZC (Cayman) (“ReSolve”) serves as futures trading advisor to the Return Stacked® U.S. Stocks and Managed Futures ETF, the Return Stacked® U.S. Stocks &amp; Futures Yield ETF, and their respective Subsidiaries. </a:t>
            </a:r>
          </a:p>
          <a:p>
            <a:pPr marL="0" marR="0" algn="just">
              <a:lnSpc>
                <a:spcPct val="115000"/>
              </a:lnSpc>
              <a:spcBef>
                <a:spcPts val="0"/>
              </a:spcBef>
              <a:spcAft>
                <a:spcPts val="1000"/>
              </a:spcAft>
            </a:pPr>
            <a:r>
              <a:rPr lang="en-US" sz="1200" dirty="0">
                <a:solidFill>
                  <a:schemeClr val="bg1"/>
                </a:solidFill>
                <a:latin typeface="DM Sans" pitchFamily="2" charset="77"/>
              </a:rPr>
              <a:t>The Return Stacked® ETF suite is distributed by Foreside Fund Services, LLC, Member FINRA/SIPC. Foreside is not related to Tidal, Newfound or  ReSolve.</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p:txBody>
      </p:sp>
      <p:sp>
        <p:nvSpPr>
          <p:cNvPr id="10" name="object 6">
            <a:extLst>
              <a:ext uri="{FF2B5EF4-FFF2-40B4-BE49-F238E27FC236}">
                <a16:creationId xmlns:a16="http://schemas.microsoft.com/office/drawing/2014/main" id="{8334E339-5387-0619-B169-D62BC845A2E8}"/>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Important Disclosures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EE3B9688-E928-0765-E33B-7BD82673B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179278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A3E8-1A42-A642-F3A6-4BE02CD0F693}"/>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D3AE7C8F-9D3B-D4D6-B9F3-A885A4639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5799A659-AE9A-3F5B-0BE6-C4586EEFB5FF}"/>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STANDARDIZED PERFORMANCE</a:t>
            </a:r>
            <a:br>
              <a:rPr lang="en-US" sz="1800" dirty="0">
                <a:solidFill>
                  <a:srgbClr val="11CEA5"/>
                </a:solidFill>
                <a:latin typeface="DM Sans" pitchFamily="2" charset="77"/>
              </a:rPr>
            </a:br>
            <a:r>
              <a:rPr lang="en-US" dirty="0">
                <a:solidFill>
                  <a:srgbClr val="111013"/>
                </a:solidFill>
                <a:latin typeface="DM Sans" pitchFamily="2" charset="77"/>
              </a:rPr>
              <a:t>Return Stacked® U.S. Stocks &amp; Managed Futures ETF</a:t>
            </a:r>
            <a:endParaRPr lang="en-US" sz="2600" dirty="0">
              <a:solidFill>
                <a:schemeClr val="accent4"/>
              </a:solidFill>
              <a:latin typeface="DM Sans" pitchFamily="2" charset="77"/>
            </a:endParaRPr>
          </a:p>
        </p:txBody>
      </p:sp>
      <p:pic>
        <p:nvPicPr>
          <p:cNvPr id="4" name="Picture 3">
            <a:extLst>
              <a:ext uri="{FF2B5EF4-FFF2-40B4-BE49-F238E27FC236}">
                <a16:creationId xmlns:a16="http://schemas.microsoft.com/office/drawing/2014/main" id="{0CE0274F-FBF7-8F21-E3F9-2DA59AB73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70828"/>
            <a:ext cx="8406592" cy="4863244"/>
          </a:xfrm>
          <a:prstGeom prst="rect">
            <a:avLst/>
          </a:prstGeom>
        </p:spPr>
      </p:pic>
      <p:sp>
        <p:nvSpPr>
          <p:cNvPr id="3" name="TextBox 2">
            <a:extLst>
              <a:ext uri="{FF2B5EF4-FFF2-40B4-BE49-F238E27FC236}">
                <a16:creationId xmlns:a16="http://schemas.microsoft.com/office/drawing/2014/main" id="{36FE2674-33E2-529B-8DC7-7D48577DF029}"/>
              </a:ext>
            </a:extLst>
          </p:cNvPr>
          <p:cNvSpPr txBox="1"/>
          <p:nvPr/>
        </p:nvSpPr>
        <p:spPr>
          <a:xfrm>
            <a:off x="762000" y="6150114"/>
            <a:ext cx="9448800" cy="707886"/>
          </a:xfrm>
          <a:prstGeom prst="rect">
            <a:avLst/>
          </a:prstGeom>
          <a:noFill/>
        </p:spPr>
        <p:txBody>
          <a:bodyPr wrap="square">
            <a:spAutoFit/>
          </a:bodyPr>
          <a:lstStyle/>
          <a:p>
            <a:pPr>
              <a:buNone/>
            </a:pPr>
            <a:r>
              <a:rPr lang="en-US" sz="1000" dirty="0">
                <a:solidFill>
                  <a:srgbClr val="000000"/>
                </a:solidFill>
                <a:effectLst/>
                <a:latin typeface="DM Sans" pitchFamily="2" charset="77"/>
              </a:rPr>
              <a:t>For the most recent month-end performance, please call </a:t>
            </a:r>
            <a:r>
              <a:rPr lang="en-US" sz="1000" i="1" dirty="0">
                <a:latin typeface="DM Sans" pitchFamily="2" charset="77"/>
              </a:rPr>
              <a:t>1-844-737-3001</a:t>
            </a:r>
            <a:r>
              <a:rPr lang="en-US" sz="1000" dirty="0">
                <a:solidFill>
                  <a:srgbClr val="000000"/>
                </a:solidFill>
                <a:effectLst/>
                <a:latin typeface="DM Sans" pitchFamily="2" charset="77"/>
              </a:rPr>
              <a:t> or visit the Fund’s website at </a:t>
            </a:r>
            <a:r>
              <a:rPr lang="en-US" sz="1000" dirty="0">
                <a:solidFill>
                  <a:srgbClr val="000000"/>
                </a:solidFill>
                <a:effectLst/>
                <a:latin typeface="DM Sans" pitchFamily="2" charset="77"/>
                <a:hlinkClick r:id="rId5"/>
              </a:rPr>
              <a:t>www.returnstackedetfs.com/rsst</a:t>
            </a:r>
            <a:r>
              <a:rPr lang="en-US" sz="1000" dirty="0">
                <a:solidFill>
                  <a:srgbClr val="000000"/>
                </a:solidFill>
                <a:effectLst/>
                <a:latin typeface="DM Sans" pitchFamily="2" charset="77"/>
              </a:rPr>
              <a:t>.</a:t>
            </a:r>
          </a:p>
          <a:p>
            <a:pPr algn="just"/>
            <a:r>
              <a:rPr lang="en-US" sz="1000" i="1" dirty="0">
                <a:latin typeface="DM Sans" pitchFamily="2" charset="77"/>
              </a:rPr>
              <a:t>The Gross Expense Ratio for RSST is 0.99%.</a:t>
            </a:r>
          </a:p>
          <a:p>
            <a:pPr algn="just"/>
            <a:r>
              <a:rPr lang="en-US" sz="1000" i="1" dirty="0">
                <a:solidFill>
                  <a:srgbClr val="000000"/>
                </a:solidFill>
                <a:effectLst/>
                <a:latin typeface="DM Sans" pitchFamily="2" charset="77"/>
              </a:rPr>
              <a:t>SPTR2 is the S&amp;P 500</a:t>
            </a:r>
            <a:r>
              <a:rPr lang="en-US" sz="1000" i="1" dirty="0">
                <a:solidFill>
                  <a:srgbClr val="000000"/>
                </a:solidFill>
                <a:latin typeface="DM Sans" pitchFamily="2" charset="77"/>
              </a:rPr>
              <a:t> Total Return Index.</a:t>
            </a:r>
            <a:endParaRPr lang="en-US" sz="1000" i="1" dirty="0">
              <a:latin typeface="DM Sans" pitchFamily="2" charset="77"/>
            </a:endParaRPr>
          </a:p>
          <a:p>
            <a:pPr>
              <a:buNone/>
            </a:pPr>
            <a:endParaRPr lang="en-US" sz="1000" dirty="0">
              <a:solidFill>
                <a:srgbClr val="000000"/>
              </a:solidFill>
              <a:effectLst/>
              <a:latin typeface="DM Sans" pitchFamily="2" charset="77"/>
            </a:endParaRPr>
          </a:p>
        </p:txBody>
      </p:sp>
    </p:spTree>
    <p:extLst>
      <p:ext uri="{BB962C8B-B14F-4D97-AF65-F5344CB8AC3E}">
        <p14:creationId xmlns:p14="http://schemas.microsoft.com/office/powerpoint/2010/main" val="193239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00F4E-5130-39EA-D1A6-3C5C86F0A0E5}"/>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3FAC26F2-440A-F4CE-2513-04BAE1EE2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5B6BBF4B-3599-47AF-4D86-2A787A618988}"/>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STANDARDIZED PERFORMANCE</a:t>
            </a:r>
            <a:br>
              <a:rPr lang="en-US" sz="1800" dirty="0">
                <a:solidFill>
                  <a:srgbClr val="11CEA5"/>
                </a:solidFill>
                <a:latin typeface="DM Sans" pitchFamily="2" charset="77"/>
              </a:rPr>
            </a:br>
            <a:r>
              <a:rPr lang="en-US" dirty="0">
                <a:solidFill>
                  <a:srgbClr val="111013"/>
                </a:solidFill>
                <a:latin typeface="DM Sans" pitchFamily="2" charset="77"/>
              </a:rPr>
              <a:t>Return Stacked® U.S. Stocks &amp; Futures Yield ETF</a:t>
            </a:r>
            <a:endParaRPr lang="en-US" sz="2600" dirty="0">
              <a:solidFill>
                <a:schemeClr val="accent4"/>
              </a:solidFill>
              <a:latin typeface="DM Sans" pitchFamily="2" charset="77"/>
            </a:endParaRPr>
          </a:p>
        </p:txBody>
      </p:sp>
      <p:pic>
        <p:nvPicPr>
          <p:cNvPr id="6" name="Picture 5">
            <a:extLst>
              <a:ext uri="{FF2B5EF4-FFF2-40B4-BE49-F238E27FC236}">
                <a16:creationId xmlns:a16="http://schemas.microsoft.com/office/drawing/2014/main" id="{35C497D4-9FA8-9010-7B3E-C2D556C98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447800"/>
            <a:ext cx="8388001" cy="4572000"/>
          </a:xfrm>
          <a:prstGeom prst="rect">
            <a:avLst/>
          </a:prstGeom>
        </p:spPr>
      </p:pic>
      <p:sp>
        <p:nvSpPr>
          <p:cNvPr id="2" name="TextBox 1">
            <a:extLst>
              <a:ext uri="{FF2B5EF4-FFF2-40B4-BE49-F238E27FC236}">
                <a16:creationId xmlns:a16="http://schemas.microsoft.com/office/drawing/2014/main" id="{026EA515-D4DC-0BDD-CC4A-B3671EBC5A1D}"/>
              </a:ext>
            </a:extLst>
          </p:cNvPr>
          <p:cNvSpPr txBox="1"/>
          <p:nvPr/>
        </p:nvSpPr>
        <p:spPr>
          <a:xfrm>
            <a:off x="762000" y="6130890"/>
            <a:ext cx="9448800" cy="553998"/>
          </a:xfrm>
          <a:prstGeom prst="rect">
            <a:avLst/>
          </a:prstGeom>
          <a:noFill/>
        </p:spPr>
        <p:txBody>
          <a:bodyPr wrap="square">
            <a:spAutoFit/>
          </a:bodyPr>
          <a:lstStyle/>
          <a:p>
            <a:pPr>
              <a:buNone/>
            </a:pPr>
            <a:r>
              <a:rPr lang="en-US" sz="1000" dirty="0">
                <a:solidFill>
                  <a:srgbClr val="000000"/>
                </a:solidFill>
                <a:effectLst/>
                <a:latin typeface="DM Sans" pitchFamily="2" charset="77"/>
              </a:rPr>
              <a:t>For the most recent month-end performance, please call </a:t>
            </a:r>
            <a:r>
              <a:rPr lang="en-US" sz="1000" i="1" dirty="0">
                <a:latin typeface="DM Sans" pitchFamily="2" charset="77"/>
              </a:rPr>
              <a:t>1-844-737-3001</a:t>
            </a:r>
            <a:r>
              <a:rPr lang="en-US" sz="1000" dirty="0">
                <a:solidFill>
                  <a:srgbClr val="000000"/>
                </a:solidFill>
                <a:effectLst/>
                <a:latin typeface="DM Sans" pitchFamily="2" charset="77"/>
              </a:rPr>
              <a:t> or visit the Fund’s website at </a:t>
            </a:r>
            <a:r>
              <a:rPr lang="en-US" sz="1000" dirty="0">
                <a:solidFill>
                  <a:srgbClr val="000000"/>
                </a:solidFill>
                <a:effectLst/>
                <a:latin typeface="DM Sans" pitchFamily="2" charset="77"/>
                <a:hlinkClick r:id="rId5"/>
              </a:rPr>
              <a:t>www.returnstackedetfs.com/rssy</a:t>
            </a:r>
            <a:r>
              <a:rPr lang="en-US" sz="1000" dirty="0">
                <a:solidFill>
                  <a:srgbClr val="000000"/>
                </a:solidFill>
                <a:effectLst/>
                <a:latin typeface="DM Sans" pitchFamily="2" charset="77"/>
              </a:rPr>
              <a:t>.</a:t>
            </a:r>
          </a:p>
          <a:p>
            <a:pPr>
              <a:buNone/>
            </a:pPr>
            <a:r>
              <a:rPr lang="en-US" sz="1000" i="1" dirty="0">
                <a:latin typeface="DM Sans" pitchFamily="2" charset="77"/>
              </a:rPr>
              <a:t>The Gross Expense Ratio for RSSY is 0.99%.</a:t>
            </a:r>
          </a:p>
          <a:p>
            <a:pPr>
              <a:buNone/>
            </a:pPr>
            <a:r>
              <a:rPr lang="en-US" sz="1000" i="1" dirty="0">
                <a:solidFill>
                  <a:srgbClr val="000000"/>
                </a:solidFill>
                <a:effectLst/>
                <a:latin typeface="DM Sans" pitchFamily="2" charset="77"/>
              </a:rPr>
              <a:t>SPTR2 is the S&amp;P 500</a:t>
            </a:r>
            <a:r>
              <a:rPr lang="en-US" sz="1000" i="1" dirty="0">
                <a:solidFill>
                  <a:srgbClr val="000000"/>
                </a:solidFill>
                <a:latin typeface="DM Sans" pitchFamily="2" charset="77"/>
              </a:rPr>
              <a:t> Total Return Index.</a:t>
            </a:r>
            <a:endParaRPr lang="en-US" sz="1000" dirty="0">
              <a:solidFill>
                <a:srgbClr val="000000"/>
              </a:solidFill>
              <a:effectLst/>
              <a:latin typeface="DM Sans" pitchFamily="2" charset="77"/>
            </a:endParaRPr>
          </a:p>
        </p:txBody>
      </p:sp>
    </p:spTree>
    <p:extLst>
      <p:ext uri="{BB962C8B-B14F-4D97-AF65-F5344CB8AC3E}">
        <p14:creationId xmlns:p14="http://schemas.microsoft.com/office/powerpoint/2010/main" val="104752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B301A-8F69-5A33-08B2-FA579663EDFA}"/>
            </a:ext>
          </a:extLst>
        </p:cNvPr>
        <p:cNvGrpSpPr/>
        <p:nvPr/>
      </p:nvGrpSpPr>
      <p:grpSpPr>
        <a:xfrm>
          <a:off x="0" y="0"/>
          <a:ext cx="0" cy="0"/>
          <a:chOff x="0" y="0"/>
          <a:chExt cx="0" cy="0"/>
        </a:xfrm>
      </p:grpSpPr>
      <p:pic>
        <p:nvPicPr>
          <p:cNvPr id="6" name="Picture 5" descr="A picture containing dark&#10;&#10;Description automatically generated">
            <a:extLst>
              <a:ext uri="{FF2B5EF4-FFF2-40B4-BE49-F238E27FC236}">
                <a16:creationId xmlns:a16="http://schemas.microsoft.com/office/drawing/2014/main" id="{4B462AAE-D0FE-C88F-0F39-BFC2E5FBEA77}"/>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38000"/>
                    </a14:imgEffect>
                  </a14:imgLayer>
                </a14:imgProps>
              </a:ext>
              <a:ext uri="{28A0092B-C50C-407E-A947-70E740481C1C}">
                <a14:useLocalDpi xmlns:a14="http://schemas.microsoft.com/office/drawing/2010/main" val="0"/>
              </a:ext>
            </a:extLst>
          </a:blip>
          <a:srcRect l="10830" t="10998" r="1"/>
          <a:stretch>
            <a:fillRect/>
          </a:stretch>
        </p:blipFill>
        <p:spPr>
          <a:xfrm rot="10800000">
            <a:off x="-15354" y="-1"/>
            <a:ext cx="10871644" cy="6858001"/>
          </a:xfrm>
          <a:prstGeom prst="rect">
            <a:avLst/>
          </a:prstGeom>
        </p:spPr>
      </p:pic>
      <p:sp>
        <p:nvSpPr>
          <p:cNvPr id="2" name="object 2">
            <a:extLst>
              <a:ext uri="{FF2B5EF4-FFF2-40B4-BE49-F238E27FC236}">
                <a16:creationId xmlns:a16="http://schemas.microsoft.com/office/drawing/2014/main" id="{76EDE263-EEE8-45DB-0E11-8BEE6EA6D540}"/>
              </a:ext>
            </a:extLst>
          </p:cNvPr>
          <p:cNvSpPr/>
          <p:nvPr/>
        </p:nvSpPr>
        <p:spPr>
          <a:xfrm>
            <a:off x="0" y="-1"/>
            <a:ext cx="10871644"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chemeClr val="tx1">
              <a:alpha val="50000"/>
            </a:schemeClr>
          </a:solidFill>
        </p:spPr>
        <p:txBody>
          <a:bodyPr wrap="square" lIns="0" tIns="0" rIns="0" bIns="0" rtlCol="0"/>
          <a:lstStyle/>
          <a:p>
            <a:endParaRPr dirty="0"/>
          </a:p>
        </p:txBody>
      </p:sp>
      <p:sp>
        <p:nvSpPr>
          <p:cNvPr id="5" name="object 4">
            <a:extLst>
              <a:ext uri="{FF2B5EF4-FFF2-40B4-BE49-F238E27FC236}">
                <a16:creationId xmlns:a16="http://schemas.microsoft.com/office/drawing/2014/main" id="{F60F010A-CFE5-3654-6DA5-EF13DD0A101D}"/>
              </a:ext>
            </a:extLst>
          </p:cNvPr>
          <p:cNvSpPr txBox="1"/>
          <p:nvPr/>
        </p:nvSpPr>
        <p:spPr>
          <a:xfrm>
            <a:off x="683342" y="1828800"/>
            <a:ext cx="7715337" cy="941412"/>
          </a:xfrm>
          <a:prstGeom prst="rect">
            <a:avLst/>
          </a:prstGeom>
        </p:spPr>
        <p:txBody>
          <a:bodyPr vert="horz" wrap="square" lIns="0" tIns="12700" rIns="0" bIns="0" rtlCol="0">
            <a:spAutoFit/>
          </a:bodyPr>
          <a:lstStyle/>
          <a:p>
            <a:pPr marL="12700">
              <a:lnSpc>
                <a:spcPct val="80000"/>
              </a:lnSpc>
              <a:spcBef>
                <a:spcPts val="100"/>
              </a:spcBef>
            </a:pPr>
            <a:r>
              <a:rPr lang="en-US" sz="7200" b="1" dirty="0">
                <a:solidFill>
                  <a:srgbClr val="FFFFFF"/>
                </a:solidFill>
                <a:latin typeface="DM Sans" pitchFamily="2" charset="77"/>
                <a:cs typeface="Poppins-SemiBold"/>
              </a:rPr>
              <a:t>Questions?</a:t>
            </a:r>
          </a:p>
        </p:txBody>
      </p:sp>
      <p:sp>
        <p:nvSpPr>
          <p:cNvPr id="4" name="Shape 3">
            <a:extLst>
              <a:ext uri="{FF2B5EF4-FFF2-40B4-BE49-F238E27FC236}">
                <a16:creationId xmlns:a16="http://schemas.microsoft.com/office/drawing/2014/main" id="{6391BB56-A551-3A23-B14C-A948623E8288}"/>
              </a:ext>
            </a:extLst>
          </p:cNvPr>
          <p:cNvSpPr/>
          <p:nvPr/>
        </p:nvSpPr>
        <p:spPr>
          <a:xfrm>
            <a:off x="482845" y="3657600"/>
            <a:ext cx="3142778" cy="1828800"/>
          </a:xfrm>
          <a:prstGeom prst="rect">
            <a:avLst/>
          </a:prstGeom>
          <a:solidFill>
            <a:srgbClr val="1B2D45"/>
          </a:solidFill>
          <a:ln w="12700">
            <a:solidFill>
              <a:srgbClr val="14CFA6"/>
            </a:solidFill>
            <a:prstDash val="solid"/>
          </a:ln>
        </p:spPr>
        <p:txBody>
          <a:bodyPr/>
          <a:lstStyle/>
          <a:p>
            <a:endParaRPr lang="en-US">
              <a:latin typeface="DM Sans" pitchFamily="2" charset="77"/>
            </a:endParaRPr>
          </a:p>
        </p:txBody>
      </p:sp>
      <p:sp>
        <p:nvSpPr>
          <p:cNvPr id="7" name="Text 4">
            <a:extLst>
              <a:ext uri="{FF2B5EF4-FFF2-40B4-BE49-F238E27FC236}">
                <a16:creationId xmlns:a16="http://schemas.microsoft.com/office/drawing/2014/main" id="{C8F1AF3F-DB98-4D7E-FC4C-3121EA4E287D}"/>
              </a:ext>
            </a:extLst>
          </p:cNvPr>
          <p:cNvSpPr/>
          <p:nvPr/>
        </p:nvSpPr>
        <p:spPr>
          <a:xfrm>
            <a:off x="727737" y="3886200"/>
            <a:ext cx="2652995" cy="365760"/>
          </a:xfrm>
          <a:prstGeom prst="rect">
            <a:avLst/>
          </a:prstGeom>
          <a:noFill/>
          <a:ln/>
        </p:spPr>
        <p:txBody>
          <a:bodyPr wrap="square" lIns="0" tIns="0" rIns="0" bIns="0" rtlCol="0" anchor="ctr"/>
          <a:lstStyle/>
          <a:p>
            <a:pPr marL="0" indent="0">
              <a:buNone/>
            </a:pPr>
            <a:r>
              <a:rPr lang="en-US" sz="1300" b="1" kern="0" spc="200" dirty="0">
                <a:solidFill>
                  <a:srgbClr val="14CFA6"/>
                </a:solidFill>
                <a:latin typeface="DM Sans" pitchFamily="2" charset="77"/>
                <a:ea typeface="Calibri" pitchFamily="34" charset="-122"/>
                <a:cs typeface="Calibri" pitchFamily="34" charset="-120"/>
              </a:rPr>
              <a:t>Explore the products</a:t>
            </a:r>
            <a:endParaRPr lang="en-US" sz="1300" dirty="0">
              <a:latin typeface="DM Sans" pitchFamily="2" charset="77"/>
            </a:endParaRPr>
          </a:p>
        </p:txBody>
      </p:sp>
      <p:sp>
        <p:nvSpPr>
          <p:cNvPr id="8" name="Text 5">
            <a:extLst>
              <a:ext uri="{FF2B5EF4-FFF2-40B4-BE49-F238E27FC236}">
                <a16:creationId xmlns:a16="http://schemas.microsoft.com/office/drawing/2014/main" id="{9458FB74-8AA9-B185-3A97-B9582850AFAA}"/>
              </a:ext>
            </a:extLst>
          </p:cNvPr>
          <p:cNvSpPr/>
          <p:nvPr/>
        </p:nvSpPr>
        <p:spPr>
          <a:xfrm>
            <a:off x="727737" y="4297680"/>
            <a:ext cx="2652995" cy="411480"/>
          </a:xfrm>
          <a:prstGeom prst="rect">
            <a:avLst/>
          </a:prstGeom>
          <a:noFill/>
          <a:ln/>
        </p:spPr>
        <p:txBody>
          <a:bodyPr wrap="square" lIns="0" tIns="0" rIns="0" bIns="0" rtlCol="0" anchor="ctr"/>
          <a:lstStyle/>
          <a:p>
            <a:pPr marL="0" indent="0">
              <a:buNone/>
            </a:pPr>
            <a:r>
              <a:rPr lang="en-US" sz="1600" b="1" dirty="0">
                <a:solidFill>
                  <a:srgbClr val="FFFFFF"/>
                </a:solidFill>
                <a:latin typeface="DM Sans" pitchFamily="2" charset="77"/>
                <a:ea typeface="Calibri" pitchFamily="34" charset="-122"/>
                <a:cs typeface="Calibri" pitchFamily="34" charset="-120"/>
              </a:rPr>
              <a:t>returnstackedetfs.com</a:t>
            </a:r>
            <a:endParaRPr lang="en-US" sz="1600" dirty="0">
              <a:latin typeface="DM Sans" pitchFamily="2" charset="77"/>
            </a:endParaRPr>
          </a:p>
        </p:txBody>
      </p:sp>
      <p:sp>
        <p:nvSpPr>
          <p:cNvPr id="9" name="Text 6">
            <a:extLst>
              <a:ext uri="{FF2B5EF4-FFF2-40B4-BE49-F238E27FC236}">
                <a16:creationId xmlns:a16="http://schemas.microsoft.com/office/drawing/2014/main" id="{BD6D2DE7-FED5-A7A7-1458-5905D0350B7B}"/>
              </a:ext>
            </a:extLst>
          </p:cNvPr>
          <p:cNvSpPr/>
          <p:nvPr/>
        </p:nvSpPr>
        <p:spPr>
          <a:xfrm>
            <a:off x="727737" y="4754880"/>
            <a:ext cx="2652995" cy="640080"/>
          </a:xfrm>
          <a:prstGeom prst="rect">
            <a:avLst/>
          </a:prstGeom>
          <a:noFill/>
          <a:ln/>
        </p:spPr>
        <p:txBody>
          <a:bodyPr wrap="square" lIns="0" tIns="0" rIns="0" bIns="0" rtlCol="0" anchor="ctr"/>
          <a:lstStyle/>
          <a:p>
            <a:pPr marL="0" indent="0">
              <a:buNone/>
            </a:pPr>
            <a:r>
              <a:rPr lang="en-US" sz="1100" i="1" dirty="0">
                <a:solidFill>
                  <a:srgbClr val="CADCFC"/>
                </a:solidFill>
                <a:latin typeface="DM Sans" pitchFamily="2" charset="77"/>
                <a:ea typeface="Calibri" pitchFamily="34" charset="-122"/>
                <a:cs typeface="Calibri" pitchFamily="34" charset="-120"/>
              </a:rPr>
              <a:t>Prospectuses, fact sheets, and complete fund details.</a:t>
            </a:r>
            <a:endParaRPr lang="en-US" sz="1100" dirty="0">
              <a:latin typeface="DM Sans" pitchFamily="2" charset="77"/>
            </a:endParaRPr>
          </a:p>
        </p:txBody>
      </p:sp>
      <p:sp>
        <p:nvSpPr>
          <p:cNvPr id="10" name="Shape 7">
            <a:extLst>
              <a:ext uri="{FF2B5EF4-FFF2-40B4-BE49-F238E27FC236}">
                <a16:creationId xmlns:a16="http://schemas.microsoft.com/office/drawing/2014/main" id="{14F00E3C-4BFA-6DF9-FB52-322DDFC99BAE}"/>
              </a:ext>
            </a:extLst>
          </p:cNvPr>
          <p:cNvSpPr/>
          <p:nvPr/>
        </p:nvSpPr>
        <p:spPr>
          <a:xfrm>
            <a:off x="3870516" y="3657600"/>
            <a:ext cx="3142778" cy="1828800"/>
          </a:xfrm>
          <a:prstGeom prst="rect">
            <a:avLst/>
          </a:prstGeom>
          <a:solidFill>
            <a:srgbClr val="1B2D45"/>
          </a:solidFill>
          <a:ln w="12700">
            <a:solidFill>
              <a:srgbClr val="14CFA6"/>
            </a:solidFill>
            <a:prstDash val="solid"/>
          </a:ln>
        </p:spPr>
        <p:txBody>
          <a:bodyPr/>
          <a:lstStyle/>
          <a:p>
            <a:endParaRPr lang="en-US">
              <a:latin typeface="DM Sans" pitchFamily="2" charset="77"/>
            </a:endParaRPr>
          </a:p>
        </p:txBody>
      </p:sp>
      <p:sp>
        <p:nvSpPr>
          <p:cNvPr id="11" name="Text 8">
            <a:extLst>
              <a:ext uri="{FF2B5EF4-FFF2-40B4-BE49-F238E27FC236}">
                <a16:creationId xmlns:a16="http://schemas.microsoft.com/office/drawing/2014/main" id="{190D4F76-9690-9265-28B9-47326E122579}"/>
              </a:ext>
            </a:extLst>
          </p:cNvPr>
          <p:cNvSpPr/>
          <p:nvPr/>
        </p:nvSpPr>
        <p:spPr>
          <a:xfrm>
            <a:off x="4115407" y="3886200"/>
            <a:ext cx="2652995" cy="365760"/>
          </a:xfrm>
          <a:prstGeom prst="rect">
            <a:avLst/>
          </a:prstGeom>
          <a:noFill/>
          <a:ln/>
        </p:spPr>
        <p:txBody>
          <a:bodyPr wrap="square" lIns="0" tIns="0" rIns="0" bIns="0" rtlCol="0" anchor="ctr"/>
          <a:lstStyle/>
          <a:p>
            <a:pPr marL="0" indent="0">
              <a:buNone/>
            </a:pPr>
            <a:r>
              <a:rPr lang="en-US" sz="1300" b="1" kern="0" spc="200" dirty="0">
                <a:solidFill>
                  <a:srgbClr val="14CFA6"/>
                </a:solidFill>
                <a:latin typeface="DM Sans" pitchFamily="2" charset="77"/>
                <a:ea typeface="Calibri" pitchFamily="34" charset="-122"/>
                <a:cs typeface="Calibri" pitchFamily="34" charset="-120"/>
              </a:rPr>
              <a:t>Talk to your wholesaler</a:t>
            </a:r>
            <a:endParaRPr lang="en-US" sz="1300" dirty="0">
              <a:latin typeface="DM Sans" pitchFamily="2" charset="77"/>
            </a:endParaRPr>
          </a:p>
        </p:txBody>
      </p:sp>
      <p:sp>
        <p:nvSpPr>
          <p:cNvPr id="12" name="Text 9">
            <a:extLst>
              <a:ext uri="{FF2B5EF4-FFF2-40B4-BE49-F238E27FC236}">
                <a16:creationId xmlns:a16="http://schemas.microsoft.com/office/drawing/2014/main" id="{A138A4F9-903D-C579-1AB2-5D32BBDA8B48}"/>
              </a:ext>
            </a:extLst>
          </p:cNvPr>
          <p:cNvSpPr/>
          <p:nvPr/>
        </p:nvSpPr>
        <p:spPr>
          <a:xfrm>
            <a:off x="4115407" y="4297680"/>
            <a:ext cx="2652995" cy="411480"/>
          </a:xfrm>
          <a:prstGeom prst="rect">
            <a:avLst/>
          </a:prstGeom>
          <a:noFill/>
          <a:ln/>
        </p:spPr>
        <p:txBody>
          <a:bodyPr wrap="square" lIns="0" tIns="0" rIns="0" bIns="0" rtlCol="0" anchor="ctr"/>
          <a:lstStyle/>
          <a:p>
            <a:pPr marL="0" indent="0">
              <a:buNone/>
            </a:pPr>
            <a:r>
              <a:rPr lang="en-US" sz="1600" b="1" dirty="0">
                <a:solidFill>
                  <a:srgbClr val="FFFFFF"/>
                </a:solidFill>
                <a:latin typeface="DM Sans" pitchFamily="2" charset="77"/>
                <a:ea typeface="Calibri" pitchFamily="34" charset="-122"/>
                <a:cs typeface="Calibri" pitchFamily="34" charset="-120"/>
              </a:rPr>
              <a:t>Contact your regional rep</a:t>
            </a:r>
            <a:endParaRPr lang="en-US" sz="1600" dirty="0">
              <a:latin typeface="DM Sans" pitchFamily="2" charset="77"/>
            </a:endParaRPr>
          </a:p>
        </p:txBody>
      </p:sp>
      <p:sp>
        <p:nvSpPr>
          <p:cNvPr id="13" name="Text 10">
            <a:extLst>
              <a:ext uri="{FF2B5EF4-FFF2-40B4-BE49-F238E27FC236}">
                <a16:creationId xmlns:a16="http://schemas.microsoft.com/office/drawing/2014/main" id="{BBACCC80-A4FE-44D6-A6DD-5231E564A1AB}"/>
              </a:ext>
            </a:extLst>
          </p:cNvPr>
          <p:cNvSpPr/>
          <p:nvPr/>
        </p:nvSpPr>
        <p:spPr>
          <a:xfrm>
            <a:off x="4115407" y="4754880"/>
            <a:ext cx="2652995" cy="640080"/>
          </a:xfrm>
          <a:prstGeom prst="rect">
            <a:avLst/>
          </a:prstGeom>
          <a:noFill/>
          <a:ln/>
        </p:spPr>
        <p:txBody>
          <a:bodyPr wrap="square" lIns="0" tIns="0" rIns="0" bIns="0" rtlCol="0" anchor="ctr"/>
          <a:lstStyle/>
          <a:p>
            <a:pPr marL="0" indent="0">
              <a:buNone/>
            </a:pPr>
            <a:r>
              <a:rPr lang="en-US" sz="1100" i="1" dirty="0">
                <a:solidFill>
                  <a:srgbClr val="CADCFC"/>
                </a:solidFill>
                <a:latin typeface="DM Sans" pitchFamily="2" charset="77"/>
                <a:ea typeface="Calibri" pitchFamily="34" charset="-122"/>
                <a:cs typeface="Calibri" pitchFamily="34" charset="-120"/>
              </a:rPr>
              <a:t>For portfolio modeling, sample allocations, or specific client questions.</a:t>
            </a:r>
            <a:endParaRPr lang="en-US" sz="1100" dirty="0">
              <a:latin typeface="DM Sans" pitchFamily="2" charset="77"/>
            </a:endParaRPr>
          </a:p>
        </p:txBody>
      </p:sp>
      <p:sp>
        <p:nvSpPr>
          <p:cNvPr id="14" name="Shape 11">
            <a:extLst>
              <a:ext uri="{FF2B5EF4-FFF2-40B4-BE49-F238E27FC236}">
                <a16:creationId xmlns:a16="http://schemas.microsoft.com/office/drawing/2014/main" id="{E306F6B9-7DED-F432-82CA-8FFEA4052C0D}"/>
              </a:ext>
            </a:extLst>
          </p:cNvPr>
          <p:cNvSpPr/>
          <p:nvPr/>
        </p:nvSpPr>
        <p:spPr>
          <a:xfrm>
            <a:off x="7258186" y="3657600"/>
            <a:ext cx="3142778" cy="1828800"/>
          </a:xfrm>
          <a:prstGeom prst="rect">
            <a:avLst/>
          </a:prstGeom>
          <a:solidFill>
            <a:srgbClr val="1B2D45"/>
          </a:solidFill>
          <a:ln w="12700">
            <a:solidFill>
              <a:srgbClr val="14CFA6"/>
            </a:solidFill>
            <a:prstDash val="solid"/>
          </a:ln>
        </p:spPr>
        <p:txBody>
          <a:bodyPr/>
          <a:lstStyle/>
          <a:p>
            <a:endParaRPr lang="en-US">
              <a:latin typeface="DM Sans" pitchFamily="2" charset="77"/>
            </a:endParaRPr>
          </a:p>
        </p:txBody>
      </p:sp>
      <p:sp>
        <p:nvSpPr>
          <p:cNvPr id="15" name="Text 12">
            <a:extLst>
              <a:ext uri="{FF2B5EF4-FFF2-40B4-BE49-F238E27FC236}">
                <a16:creationId xmlns:a16="http://schemas.microsoft.com/office/drawing/2014/main" id="{ECE255E3-B887-451D-173B-A463648DC3CE}"/>
              </a:ext>
            </a:extLst>
          </p:cNvPr>
          <p:cNvSpPr/>
          <p:nvPr/>
        </p:nvSpPr>
        <p:spPr>
          <a:xfrm>
            <a:off x="7503078" y="3886200"/>
            <a:ext cx="2652995" cy="365760"/>
          </a:xfrm>
          <a:prstGeom prst="rect">
            <a:avLst/>
          </a:prstGeom>
          <a:noFill/>
          <a:ln/>
        </p:spPr>
        <p:txBody>
          <a:bodyPr wrap="square" lIns="0" tIns="0" rIns="0" bIns="0" rtlCol="0" anchor="ctr"/>
          <a:lstStyle/>
          <a:p>
            <a:pPr marL="0" indent="0">
              <a:buNone/>
            </a:pPr>
            <a:r>
              <a:rPr lang="en-US" sz="1300" b="1" kern="0" spc="200" dirty="0">
                <a:solidFill>
                  <a:srgbClr val="14CFA6"/>
                </a:solidFill>
                <a:latin typeface="DM Sans" pitchFamily="2" charset="77"/>
                <a:ea typeface="Calibri" pitchFamily="34" charset="-122"/>
                <a:cs typeface="Calibri" pitchFamily="34" charset="-120"/>
              </a:rPr>
              <a:t>Read the research</a:t>
            </a:r>
            <a:endParaRPr lang="en-US" sz="1300" dirty="0">
              <a:latin typeface="DM Sans" pitchFamily="2" charset="77"/>
            </a:endParaRPr>
          </a:p>
        </p:txBody>
      </p:sp>
      <p:sp>
        <p:nvSpPr>
          <p:cNvPr id="16" name="Text 13">
            <a:extLst>
              <a:ext uri="{FF2B5EF4-FFF2-40B4-BE49-F238E27FC236}">
                <a16:creationId xmlns:a16="http://schemas.microsoft.com/office/drawing/2014/main" id="{FBE44FD3-231C-A126-5324-2696EFE85538}"/>
              </a:ext>
            </a:extLst>
          </p:cNvPr>
          <p:cNvSpPr/>
          <p:nvPr/>
        </p:nvSpPr>
        <p:spPr>
          <a:xfrm>
            <a:off x="7503078" y="4297680"/>
            <a:ext cx="2652995" cy="411480"/>
          </a:xfrm>
          <a:prstGeom prst="rect">
            <a:avLst/>
          </a:prstGeom>
          <a:noFill/>
          <a:ln/>
        </p:spPr>
        <p:txBody>
          <a:bodyPr wrap="square" lIns="0" tIns="0" rIns="0" bIns="0" rtlCol="0" anchor="ctr"/>
          <a:lstStyle/>
          <a:p>
            <a:pPr marL="0" indent="0">
              <a:buNone/>
            </a:pPr>
            <a:r>
              <a:rPr lang="en-US" sz="1600" b="1" dirty="0">
                <a:solidFill>
                  <a:srgbClr val="FFFFFF"/>
                </a:solidFill>
                <a:latin typeface="DM Sans" pitchFamily="2" charset="77"/>
                <a:cs typeface="Calibri" pitchFamily="34" charset="-120"/>
              </a:rPr>
              <a:t>Explore our blog</a:t>
            </a:r>
            <a:endParaRPr lang="en-US" sz="1600" dirty="0">
              <a:latin typeface="DM Sans" pitchFamily="2" charset="77"/>
            </a:endParaRPr>
          </a:p>
        </p:txBody>
      </p:sp>
      <p:sp>
        <p:nvSpPr>
          <p:cNvPr id="17" name="Text 14">
            <a:extLst>
              <a:ext uri="{FF2B5EF4-FFF2-40B4-BE49-F238E27FC236}">
                <a16:creationId xmlns:a16="http://schemas.microsoft.com/office/drawing/2014/main" id="{FFB770E4-BF3C-08D0-4EC6-1C4A00F1F685}"/>
              </a:ext>
            </a:extLst>
          </p:cNvPr>
          <p:cNvSpPr/>
          <p:nvPr/>
        </p:nvSpPr>
        <p:spPr>
          <a:xfrm>
            <a:off x="7503078" y="4754880"/>
            <a:ext cx="2652995" cy="640080"/>
          </a:xfrm>
          <a:prstGeom prst="rect">
            <a:avLst/>
          </a:prstGeom>
          <a:noFill/>
          <a:ln/>
        </p:spPr>
        <p:txBody>
          <a:bodyPr wrap="square" lIns="0" tIns="0" rIns="0" bIns="0" rtlCol="0" anchor="ctr"/>
          <a:lstStyle/>
          <a:p>
            <a:pPr marL="0" indent="0">
              <a:buNone/>
            </a:pPr>
            <a:r>
              <a:rPr lang="en-US" sz="1100" i="1" dirty="0">
                <a:solidFill>
                  <a:srgbClr val="CADCFC"/>
                </a:solidFill>
                <a:latin typeface="DM Sans" pitchFamily="2" charset="77"/>
                <a:ea typeface="Calibri" pitchFamily="34" charset="-122"/>
                <a:cs typeface="Calibri" pitchFamily="34" charset="-120"/>
              </a:rPr>
              <a:t>Deeper dives into return stacking mechanics and applications.</a:t>
            </a:r>
            <a:endParaRPr lang="en-US" sz="1100" dirty="0">
              <a:latin typeface="DM Sans" pitchFamily="2" charset="77"/>
            </a:endParaRPr>
          </a:p>
        </p:txBody>
      </p:sp>
    </p:spTree>
    <p:extLst>
      <p:ext uri="{BB962C8B-B14F-4D97-AF65-F5344CB8AC3E}">
        <p14:creationId xmlns:p14="http://schemas.microsoft.com/office/powerpoint/2010/main" val="285947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D1C0B-AC33-BFCE-6BFF-80E5838D4703}"/>
            </a:ext>
          </a:extLst>
        </p:cNvPr>
        <p:cNvGrpSpPr/>
        <p:nvPr/>
      </p:nvGrpSpPr>
      <p:grpSpPr>
        <a:xfrm>
          <a:off x="0" y="0"/>
          <a:ext cx="0" cy="0"/>
          <a:chOff x="0" y="0"/>
          <a:chExt cx="0" cy="0"/>
        </a:xfrm>
      </p:grpSpPr>
      <p:pic>
        <p:nvPicPr>
          <p:cNvPr id="6" name="Picture 5" descr="A picture containing dark&#10;&#10;Description automatically generated">
            <a:extLst>
              <a:ext uri="{FF2B5EF4-FFF2-40B4-BE49-F238E27FC236}">
                <a16:creationId xmlns:a16="http://schemas.microsoft.com/office/drawing/2014/main" id="{AEA9B6E8-5F79-C78B-B4F9-1CA190F03E19}"/>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38000"/>
                    </a14:imgEffect>
                  </a14:imgLayer>
                </a14:imgProps>
              </a:ext>
              <a:ext uri="{28A0092B-C50C-407E-A947-70E740481C1C}">
                <a14:useLocalDpi xmlns:a14="http://schemas.microsoft.com/office/drawing/2010/main" val="0"/>
              </a:ext>
            </a:extLst>
          </a:blip>
          <a:srcRect l="10830" t="10998" r="1"/>
          <a:stretch>
            <a:fillRect/>
          </a:stretch>
        </p:blipFill>
        <p:spPr>
          <a:xfrm rot="10800000">
            <a:off x="-15354" y="-1"/>
            <a:ext cx="10871644" cy="6858001"/>
          </a:xfrm>
          <a:prstGeom prst="rect">
            <a:avLst/>
          </a:prstGeom>
        </p:spPr>
      </p:pic>
      <p:sp>
        <p:nvSpPr>
          <p:cNvPr id="2" name="object 2">
            <a:extLst>
              <a:ext uri="{FF2B5EF4-FFF2-40B4-BE49-F238E27FC236}">
                <a16:creationId xmlns:a16="http://schemas.microsoft.com/office/drawing/2014/main" id="{8DFEC31B-F1D8-36D9-9F17-4CEA9A4E6888}"/>
              </a:ext>
            </a:extLst>
          </p:cNvPr>
          <p:cNvSpPr/>
          <p:nvPr/>
        </p:nvSpPr>
        <p:spPr>
          <a:xfrm>
            <a:off x="0" y="-1"/>
            <a:ext cx="10871644"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chemeClr val="tx1">
              <a:alpha val="50000"/>
            </a:schemeClr>
          </a:solidFill>
        </p:spPr>
        <p:txBody>
          <a:bodyPr wrap="square" lIns="0" tIns="0" rIns="0" bIns="0" rtlCol="0"/>
          <a:lstStyle/>
          <a:p>
            <a:endParaRPr dirty="0"/>
          </a:p>
        </p:txBody>
      </p:sp>
      <p:sp>
        <p:nvSpPr>
          <p:cNvPr id="5" name="object 4">
            <a:extLst>
              <a:ext uri="{FF2B5EF4-FFF2-40B4-BE49-F238E27FC236}">
                <a16:creationId xmlns:a16="http://schemas.microsoft.com/office/drawing/2014/main" id="{DD4424A3-D675-06E7-64CB-FB2AD435968D}"/>
              </a:ext>
            </a:extLst>
          </p:cNvPr>
          <p:cNvSpPr txBox="1"/>
          <p:nvPr/>
        </p:nvSpPr>
        <p:spPr>
          <a:xfrm>
            <a:off x="683342" y="1828800"/>
            <a:ext cx="7715337" cy="2509277"/>
          </a:xfrm>
          <a:prstGeom prst="rect">
            <a:avLst/>
          </a:prstGeom>
        </p:spPr>
        <p:txBody>
          <a:bodyPr vert="horz" wrap="square" lIns="0" tIns="12700" rIns="0" bIns="0" rtlCol="0">
            <a:spAutoFit/>
          </a:bodyPr>
          <a:lstStyle/>
          <a:p>
            <a:pPr marL="12700">
              <a:lnSpc>
                <a:spcPct val="80000"/>
              </a:lnSpc>
              <a:spcBef>
                <a:spcPts val="100"/>
              </a:spcBef>
            </a:pPr>
            <a:r>
              <a:rPr lang="en-US" sz="7200" b="1" dirty="0">
                <a:solidFill>
                  <a:srgbClr val="FFFFFF"/>
                </a:solidFill>
                <a:latin typeface="DM Sans" pitchFamily="2" charset="77"/>
                <a:cs typeface="Poppins-SemiBold"/>
              </a:rPr>
              <a:t>Learn More</a:t>
            </a:r>
          </a:p>
          <a:p>
            <a:pPr marL="12700">
              <a:lnSpc>
                <a:spcPct val="80000"/>
              </a:lnSpc>
              <a:spcBef>
                <a:spcPts val="100"/>
              </a:spcBef>
            </a:pPr>
            <a:endParaRPr lang="en-US" sz="7200" b="1" dirty="0">
              <a:solidFill>
                <a:srgbClr val="FFFFFF"/>
              </a:solidFill>
              <a:latin typeface="DM Sans" pitchFamily="2" charset="77"/>
              <a:cs typeface="Poppins-SemiBold"/>
            </a:endParaRPr>
          </a:p>
          <a:p>
            <a:pPr marL="12700">
              <a:lnSpc>
                <a:spcPct val="80000"/>
              </a:lnSpc>
              <a:spcBef>
                <a:spcPts val="100"/>
              </a:spcBef>
            </a:pPr>
            <a:br>
              <a:rPr lang="en-US" sz="2800" b="1" dirty="0">
                <a:solidFill>
                  <a:schemeClr val="accent4"/>
                </a:solidFill>
                <a:latin typeface="DM Sans" pitchFamily="2" charset="77"/>
                <a:cs typeface="Poppins-SemiBold"/>
              </a:rPr>
            </a:br>
            <a:r>
              <a:rPr lang="en-US" sz="2800" b="1" dirty="0" err="1">
                <a:solidFill>
                  <a:schemeClr val="accent4"/>
                </a:solidFill>
                <a:latin typeface="DM Sans" pitchFamily="2" charset="77"/>
                <a:cs typeface="Poppins-SemiBold"/>
              </a:rPr>
              <a:t>www.returnstackedetfs.com</a:t>
            </a:r>
            <a:endParaRPr lang="en-US" sz="2800" b="1" dirty="0">
              <a:solidFill>
                <a:schemeClr val="accent4"/>
              </a:solidFill>
              <a:latin typeface="DM Sans" pitchFamily="2" charset="77"/>
              <a:cs typeface="Poppins-SemiBold"/>
            </a:endParaRPr>
          </a:p>
        </p:txBody>
      </p:sp>
      <p:sp>
        <p:nvSpPr>
          <p:cNvPr id="3" name="Rounded Rectangle 2">
            <a:hlinkClick r:id="rId5"/>
            <a:extLst>
              <a:ext uri="{FF2B5EF4-FFF2-40B4-BE49-F238E27FC236}">
                <a16:creationId xmlns:a16="http://schemas.microsoft.com/office/drawing/2014/main" id="{827790D5-464D-41C4-CEAF-DFDF18CA7783}"/>
              </a:ext>
            </a:extLst>
          </p:cNvPr>
          <p:cNvSpPr/>
          <p:nvPr/>
        </p:nvSpPr>
        <p:spPr>
          <a:xfrm>
            <a:off x="667988" y="3048000"/>
            <a:ext cx="2288458" cy="578919"/>
          </a:xfrm>
          <a:prstGeom prst="roundRect">
            <a:avLst/>
          </a:prstGeom>
          <a:solidFill>
            <a:srgbClr val="27CFA7"/>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DM Sans 14pt" pitchFamily="2" charset="77"/>
              </a:rPr>
              <a:t>Contact Us</a:t>
            </a:r>
          </a:p>
        </p:txBody>
      </p:sp>
    </p:spTree>
    <p:extLst>
      <p:ext uri="{BB962C8B-B14F-4D97-AF65-F5344CB8AC3E}">
        <p14:creationId xmlns:p14="http://schemas.microsoft.com/office/powerpoint/2010/main" val="329962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EE332-8AFE-09A7-527F-F4060BEFEFC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14AE491-8502-DF33-3798-EB423757AEF2}"/>
              </a:ext>
            </a:extLst>
          </p:cNvPr>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a:extLst>
              <a:ext uri="{FF2B5EF4-FFF2-40B4-BE49-F238E27FC236}">
                <a16:creationId xmlns:a16="http://schemas.microsoft.com/office/drawing/2014/main" id="{C68F5C53-0FB3-AC26-5A02-084D6DEBF96A}"/>
              </a:ext>
            </a:extLst>
          </p:cNvPr>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a:extLst>
              <a:ext uri="{FF2B5EF4-FFF2-40B4-BE49-F238E27FC236}">
                <a16:creationId xmlns:a16="http://schemas.microsoft.com/office/drawing/2014/main" id="{5E9404B8-B646-F760-40DB-DEC44C29177B}"/>
              </a:ext>
            </a:extLst>
          </p:cNvPr>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a:extLst>
              <a:ext uri="{FF2B5EF4-FFF2-40B4-BE49-F238E27FC236}">
                <a16:creationId xmlns:a16="http://schemas.microsoft.com/office/drawing/2014/main" id="{756AF5A4-36C7-7EB1-A933-F36367CB100F}"/>
              </a:ext>
            </a:extLst>
          </p:cNvPr>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E11A2757-DF8A-E4D3-BE8C-E3E8D11F3D0F}"/>
              </a:ext>
            </a:extLst>
          </p:cNvPr>
          <p:cNvSpPr txBox="1"/>
          <p:nvPr/>
        </p:nvSpPr>
        <p:spPr>
          <a:xfrm>
            <a:off x="533400" y="1475020"/>
            <a:ext cx="9829800" cy="1873492"/>
          </a:xfrm>
          <a:prstGeom prst="rect">
            <a:avLst/>
          </a:prstGeom>
        </p:spPr>
        <p:txBody>
          <a:bodyPr vert="horz" wrap="square" lIns="0" tIns="11206" rIns="0" bIns="0" rtlCol="0">
            <a:spAutoFit/>
          </a:bodyPr>
          <a:lstStyle/>
          <a:p>
            <a:pPr marL="0" marR="0" algn="just">
              <a:lnSpc>
                <a:spcPct val="115000"/>
              </a:lnSpc>
              <a:spcBef>
                <a:spcPts val="0"/>
              </a:spcBef>
              <a:spcAft>
                <a:spcPts val="1000"/>
              </a:spcAft>
            </a:pPr>
            <a:r>
              <a:rPr lang="en-US" sz="1200" b="1" dirty="0">
                <a:solidFill>
                  <a:schemeClr val="bg1"/>
                </a:solidFill>
                <a:latin typeface="DM Sans" pitchFamily="2" charset="77"/>
              </a:rPr>
              <a:t>Futures Yield (Carry) </a:t>
            </a:r>
            <a:r>
              <a:rPr lang="en-US" sz="1200" dirty="0">
                <a:solidFill>
                  <a:schemeClr val="bg1"/>
                </a:solidFill>
                <a:latin typeface="DM Sans" pitchFamily="2" charset="77"/>
              </a:rPr>
              <a:t>is a strategy that invests long and short across commodities, currencies, bonds, and equities via futures using a systematic process driven by measures of asset class yield (sometimes called "carry"). </a:t>
            </a:r>
          </a:p>
          <a:p>
            <a:pPr marL="0" marR="0" algn="just">
              <a:lnSpc>
                <a:spcPct val="115000"/>
              </a:lnSpc>
              <a:spcBef>
                <a:spcPts val="0"/>
              </a:spcBef>
              <a:spcAft>
                <a:spcPts val="1000"/>
              </a:spcAft>
            </a:pPr>
            <a:r>
              <a:rPr lang="en-US" sz="1200" b="1" dirty="0">
                <a:solidFill>
                  <a:schemeClr val="bg1"/>
                </a:solidFill>
                <a:latin typeface="DM Sans" pitchFamily="2" charset="77"/>
              </a:rPr>
              <a:t>Managed Futures </a:t>
            </a:r>
            <a:r>
              <a:rPr lang="en-US" sz="1200" dirty="0">
                <a:solidFill>
                  <a:schemeClr val="bg1"/>
                </a:solidFill>
                <a:latin typeface="DM Sans" pitchFamily="2" charset="77"/>
              </a:rPr>
              <a:t>refers to an alternative investment consisting of a portfolio of futures contracts that is actively managed by professionals. </a:t>
            </a:r>
          </a:p>
          <a:p>
            <a:pPr marL="0" marR="0" algn="just">
              <a:lnSpc>
                <a:spcPct val="115000"/>
              </a:lnSpc>
              <a:spcBef>
                <a:spcPts val="0"/>
              </a:spcBef>
              <a:spcAft>
                <a:spcPts val="1000"/>
              </a:spcAft>
            </a:pPr>
            <a:r>
              <a:rPr lang="en-US" sz="1200" b="1" dirty="0">
                <a:solidFill>
                  <a:schemeClr val="bg1"/>
                </a:solidFill>
                <a:latin typeface="DM Sans" pitchFamily="2" charset="77"/>
              </a:rPr>
              <a:t>Alternative Stacks </a:t>
            </a:r>
            <a:r>
              <a:rPr lang="en-US" sz="1200" dirty="0">
                <a:solidFill>
                  <a:schemeClr val="bg1"/>
                </a:solidFill>
                <a:latin typeface="DM Sans" pitchFamily="2" charset="77"/>
              </a:rPr>
              <a:t>refers to funds that tend to allocate to asset classes outside of traditional exposures such as stocks and bonds. </a:t>
            </a:r>
          </a:p>
          <a:p>
            <a:pPr marL="0" marR="0" algn="just">
              <a:lnSpc>
                <a:spcPct val="115000"/>
              </a:lnSpc>
              <a:spcBef>
                <a:spcPts val="0"/>
              </a:spcBef>
              <a:spcAft>
                <a:spcPts val="1000"/>
              </a:spcAft>
            </a:pPr>
            <a:r>
              <a:rPr lang="en-US" sz="1200" b="1" dirty="0">
                <a:solidFill>
                  <a:schemeClr val="bg1"/>
                </a:solidFill>
                <a:latin typeface="DM Sans" pitchFamily="2" charset="77"/>
              </a:rPr>
              <a:t>Capital Efficiency </a:t>
            </a:r>
            <a:r>
              <a:rPr lang="en-US" sz="1200" dirty="0">
                <a:solidFill>
                  <a:schemeClr val="bg1"/>
                </a:solidFill>
                <a:latin typeface="DM Sans" pitchFamily="2" charset="77"/>
              </a:rPr>
              <a:t>refers to the ability for an investment to provide exposure to a particular asset class or strategy while using fewer assets.</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p:txBody>
      </p:sp>
      <p:sp>
        <p:nvSpPr>
          <p:cNvPr id="10" name="object 6">
            <a:extLst>
              <a:ext uri="{FF2B5EF4-FFF2-40B4-BE49-F238E27FC236}">
                <a16:creationId xmlns:a16="http://schemas.microsoft.com/office/drawing/2014/main" id="{D74D0E36-0AB8-853D-07AD-36F3D5B84A11}"/>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Definitions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563B3914-AA3D-90DC-EA3C-56C4B72E3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319112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BFE8-5B45-9B65-F2D8-CB00AEE06E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EAA8F48-2243-BFE4-9E68-E78581B4E9F5}"/>
              </a:ext>
            </a:extLst>
          </p:cNvPr>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a:extLst>
              <a:ext uri="{FF2B5EF4-FFF2-40B4-BE49-F238E27FC236}">
                <a16:creationId xmlns:a16="http://schemas.microsoft.com/office/drawing/2014/main" id="{512A3FBD-F20F-644C-3F6B-49489A275F4F}"/>
              </a:ext>
            </a:extLst>
          </p:cNvPr>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Stacking</a:t>
            </a:r>
            <a:endParaRPr lang="en-US" sz="900" dirty="0">
              <a:latin typeface="DM Sans" pitchFamily="2" charset="77"/>
              <a:cs typeface="Roboto"/>
            </a:endParaRPr>
          </a:p>
        </p:txBody>
      </p:sp>
      <p:sp>
        <p:nvSpPr>
          <p:cNvPr id="6" name="object 6">
            <a:extLst>
              <a:ext uri="{FF2B5EF4-FFF2-40B4-BE49-F238E27FC236}">
                <a16:creationId xmlns:a16="http://schemas.microsoft.com/office/drawing/2014/main" id="{8D53D414-E702-E88A-669B-2690DE82C267}"/>
              </a:ext>
            </a:extLst>
          </p:cNvPr>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a:extLst>
              <a:ext uri="{FF2B5EF4-FFF2-40B4-BE49-F238E27FC236}">
                <a16:creationId xmlns:a16="http://schemas.microsoft.com/office/drawing/2014/main" id="{46C64FA5-3BEE-FB67-54CA-7F5D9BA845A2}"/>
              </a:ext>
            </a:extLst>
          </p:cNvPr>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6F4DD5EF-5B12-C26C-E128-19715ED114E7}"/>
              </a:ext>
            </a:extLst>
          </p:cNvPr>
          <p:cNvSpPr txBox="1"/>
          <p:nvPr/>
        </p:nvSpPr>
        <p:spPr>
          <a:xfrm>
            <a:off x="533400" y="1475020"/>
            <a:ext cx="9829800" cy="2529377"/>
          </a:xfrm>
          <a:prstGeom prst="rect">
            <a:avLst/>
          </a:prstGeom>
        </p:spPr>
        <p:txBody>
          <a:bodyPr vert="horz" wrap="square" lIns="0" tIns="11206" rIns="0" bIns="0" rtlCol="0">
            <a:spAutoFit/>
          </a:bodyPr>
          <a:lstStyle/>
          <a:p>
            <a:pPr algn="l">
              <a:lnSpc>
                <a:spcPct val="150000"/>
              </a:lnSpc>
            </a:pPr>
            <a:r>
              <a:rPr lang="en-US" sz="1000" b="1" u="none" strike="noStrike" dirty="0">
                <a:solidFill>
                  <a:schemeClr val="bg1"/>
                </a:solidFill>
                <a:effectLst/>
                <a:latin typeface="DM Sans" pitchFamily="2" charset="77"/>
              </a:rPr>
              <a:t>S&amp;P 500 Index </a:t>
            </a:r>
            <a:r>
              <a:rPr lang="en-US" sz="1000" u="none" strike="noStrike" dirty="0">
                <a:solidFill>
                  <a:schemeClr val="bg1"/>
                </a:solidFill>
                <a:effectLst/>
                <a:latin typeface="DM Sans" pitchFamily="2" charset="77"/>
              </a:rPr>
              <a:t>is an abbreviation for the Standard &amp; Poor’s 500, </a:t>
            </a:r>
            <a:r>
              <a:rPr lang="en-US" sz="1000" dirty="0">
                <a:solidFill>
                  <a:schemeClr val="bg1"/>
                </a:solidFill>
                <a:latin typeface="DM Sans" pitchFamily="2" charset="77"/>
              </a:rPr>
              <a:t>a market-capitalization-weighted index of 500 leading publicly traded companies in the U.S.</a:t>
            </a:r>
          </a:p>
          <a:p>
            <a:pPr algn="l">
              <a:lnSpc>
                <a:spcPct val="150000"/>
              </a:lnSpc>
            </a:pPr>
            <a:endParaRPr lang="en-US" sz="1000" dirty="0">
              <a:solidFill>
                <a:schemeClr val="bg1"/>
              </a:solidFill>
              <a:latin typeface="DM Sans" pitchFamily="2" charset="77"/>
            </a:endParaRPr>
          </a:p>
          <a:p>
            <a:pPr algn="l">
              <a:lnSpc>
                <a:spcPct val="150000"/>
              </a:lnSpc>
            </a:pPr>
            <a:r>
              <a:rPr lang="en-US" sz="1000" b="1" dirty="0">
                <a:solidFill>
                  <a:schemeClr val="bg1"/>
                </a:solidFill>
                <a:latin typeface="DM Sans" pitchFamily="2" charset="77"/>
              </a:rPr>
              <a:t>Volatility</a:t>
            </a:r>
            <a:r>
              <a:rPr lang="en-US" sz="1000" dirty="0">
                <a:solidFill>
                  <a:schemeClr val="bg1"/>
                </a:solidFill>
                <a:latin typeface="DM Sans" pitchFamily="2" charset="77"/>
              </a:rPr>
              <a:t> captures how much a portfolio's returns swing up and down over time by measuring the standard deviation of those returns. A lower volatility indicates steadier, more predictable performance.</a:t>
            </a:r>
          </a:p>
          <a:p>
            <a:pPr algn="l">
              <a:lnSpc>
                <a:spcPct val="150000"/>
              </a:lnSpc>
            </a:pPr>
            <a:endParaRPr lang="en-US" sz="1000" dirty="0">
              <a:solidFill>
                <a:schemeClr val="bg1"/>
              </a:solidFill>
              <a:latin typeface="DM Sans" pitchFamily="2" charset="77"/>
            </a:endParaRPr>
          </a:p>
          <a:p>
            <a:pPr algn="l">
              <a:lnSpc>
                <a:spcPct val="150000"/>
              </a:lnSpc>
            </a:pPr>
            <a:r>
              <a:rPr lang="en-US" sz="1000" b="1" dirty="0">
                <a:solidFill>
                  <a:schemeClr val="bg1"/>
                </a:solidFill>
                <a:latin typeface="DM Sans" pitchFamily="2" charset="77"/>
              </a:rPr>
              <a:t>Max Drawdown</a:t>
            </a:r>
            <a:r>
              <a:rPr lang="en-US" sz="1000" dirty="0">
                <a:solidFill>
                  <a:schemeClr val="bg1"/>
                </a:solidFill>
                <a:latin typeface="DM Sans" pitchFamily="2" charset="77"/>
              </a:rPr>
              <a:t> captures the worst loss a portfolio would have experienced by measuring the largest drop from a peak value to a subsequent trough before a new peak is reached. A smaller maximum drawdown indicates the portfolio held up better through its toughest stretch.</a:t>
            </a:r>
          </a:p>
          <a:p>
            <a:pPr algn="l">
              <a:lnSpc>
                <a:spcPct val="150000"/>
              </a:lnSpc>
            </a:pPr>
            <a:endParaRPr lang="en-US" sz="1000" b="1" dirty="0">
              <a:solidFill>
                <a:schemeClr val="bg1"/>
              </a:solidFill>
              <a:latin typeface="DM Sans" pitchFamily="2" charset="77"/>
            </a:endParaRPr>
          </a:p>
          <a:p>
            <a:pPr algn="l">
              <a:lnSpc>
                <a:spcPct val="150000"/>
              </a:lnSpc>
            </a:pPr>
            <a:r>
              <a:rPr lang="en-US" sz="1000" b="1" dirty="0">
                <a:solidFill>
                  <a:schemeClr val="bg1"/>
                </a:solidFill>
                <a:latin typeface="DM Sans" pitchFamily="2" charset="77"/>
              </a:rPr>
              <a:t> Tracking Error</a:t>
            </a:r>
            <a:r>
              <a:rPr lang="en-US" sz="1000" dirty="0">
                <a:solidFill>
                  <a:schemeClr val="bg1"/>
                </a:solidFill>
                <a:latin typeface="DM Sans" pitchFamily="2" charset="77"/>
              </a:rPr>
              <a:t> quantifies how closely a portfolio’s returns follow those of its benchmark by measuring the standard deviation of the return differences.  A lower tracking error indicates tighter alignment with a benchmark.</a:t>
            </a:r>
          </a:p>
          <a:p>
            <a:pPr algn="l">
              <a:lnSpc>
                <a:spcPct val="150000"/>
              </a:lnSpc>
            </a:pPr>
            <a:endParaRPr lang="en-US" sz="1000" b="1" dirty="0">
              <a:solidFill>
                <a:schemeClr val="bg1"/>
              </a:solidFill>
              <a:latin typeface="DM Sans" pitchFamily="2" charset="77"/>
            </a:endParaRPr>
          </a:p>
        </p:txBody>
      </p:sp>
      <p:sp>
        <p:nvSpPr>
          <p:cNvPr id="10" name="object 6">
            <a:extLst>
              <a:ext uri="{FF2B5EF4-FFF2-40B4-BE49-F238E27FC236}">
                <a16:creationId xmlns:a16="http://schemas.microsoft.com/office/drawing/2014/main" id="{43EE988E-008F-239A-B215-E60F2A4E2905}"/>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Glossary</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7B3946F4-84E0-C770-04CC-286C26BEA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262714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FFEDF121-4102-BF0C-AEB9-5A6BA2FDB075}"/>
              </a:ext>
            </a:extLst>
          </p:cNvPr>
          <p:cNvSpPr txBox="1"/>
          <p:nvPr/>
        </p:nvSpPr>
        <p:spPr>
          <a:xfrm>
            <a:off x="533400" y="1475020"/>
            <a:ext cx="9829800" cy="4081276"/>
          </a:xfrm>
          <a:prstGeom prst="rect">
            <a:avLst/>
          </a:prstGeom>
        </p:spPr>
        <p:txBody>
          <a:bodyPr vert="horz" wrap="square" lIns="0" tIns="11206" rIns="0" bIns="0" rtlCol="0">
            <a:spAutoFit/>
          </a:bodyPr>
          <a:lstStyle/>
          <a:p>
            <a:pPr marL="0" marR="0" algn="just">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The information set forth in this document has been obtained or derived from sources believed by Newfound Research LLC (“Newfound”) to be reliable. However, Newfound does not make any representation or warranty, express or implied, as to the information’s accuracy or completeness, nor does Newfound recommend that the information serve as the basis of any investment decision.</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Certain information contained in this document constitutes “forward-looking statements,” which can be identified by the use of forward-looking terminology such as “may,” “will,” “should,” “expect,” “anticipate,” “project,” “estimate,” “intend,” “continue,” or “believe,” or the negatives thereof or other variations or comparable terminology. Due to various risks and uncertainties, actual events or results or the actual performance of an investment managed using any of the investment strategies or styles described in this document may differ materially from those reflected in such forward-looking statements. The information in this document is made available on an “as is,” without representation or warranty basis. </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There can be no assurance that any investment strategy or style will achieve any level of performance, and investment results may vary substantially from year to year or even from month to month. An investor could lose all or substantially all of his or her investment. Both the use of a single adviser and the focus on a single investment strategy could result in the lack of diversification and consequently, higher risk. The information herein is not intended to provide, and should not be relied upon for, accounting, legal or tax advice or investment recommendations. Any investment strategy and themes discussed herein may be unsuitable for investors depending on their specific investment objectives and financial situation. You should consult your investment adviser, tax, legal, accounting or other advisors about the matters discussed herein. These materials represent an assessment of the market environment at specific points in time and are intended neither to be a guarantee of future events nor as a primary basis for investment decisions. Past performance is not indicative of future performance and investments in equity securities do present risk of loss. </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p:txBody>
      </p:sp>
      <p:sp>
        <p:nvSpPr>
          <p:cNvPr id="10" name="object 6">
            <a:extLst>
              <a:ext uri="{FF2B5EF4-FFF2-40B4-BE49-F238E27FC236}">
                <a16:creationId xmlns:a16="http://schemas.microsoft.com/office/drawing/2014/main" id="{03AE4599-7065-465A-B3B3-580A5CF3619A}"/>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General Disclosures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32699D83-59EC-BF00-70C1-D5C109413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30164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dirty="0">
              <a:solidFill>
                <a:srgbClr val="604D3B"/>
              </a:solidFill>
            </a:endParaRPr>
          </a:p>
        </p:txBody>
      </p:sp>
      <p:sp>
        <p:nvSpPr>
          <p:cNvPr id="5" name="object 5"/>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p:cNvSpPr txBox="1"/>
          <p:nvPr/>
        </p:nvSpPr>
        <p:spPr>
          <a:xfrm>
            <a:off x="9732142" y="631952"/>
            <a:ext cx="3262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FFEDF121-4102-BF0C-AEB9-5A6BA2FDB075}"/>
              </a:ext>
            </a:extLst>
          </p:cNvPr>
          <p:cNvSpPr txBox="1"/>
          <p:nvPr/>
        </p:nvSpPr>
        <p:spPr>
          <a:xfrm>
            <a:off x="533400" y="1475020"/>
            <a:ext cx="9829800" cy="4978957"/>
          </a:xfrm>
          <a:prstGeom prst="rect">
            <a:avLst/>
          </a:prstGeom>
        </p:spPr>
        <p:txBody>
          <a:bodyPr vert="horz" wrap="square" lIns="0" tIns="11206" rIns="0" bIns="0" rtlCol="0">
            <a:spAutoFit/>
          </a:bodyPr>
          <a:lstStyle/>
          <a:p>
            <a:pPr marL="0" marR="0" algn="just">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Investors should understand that while performance results may show a general rising trend at times, there is no assurance that any such trends will continue. If such trends are broken, then investors may experience real losses. The information included in this presentation reflects the different assumptions, views and analytical methods of Newfound as of the date of this document. The views expressed reflect the current views as of the date hereof and neither the author nor Newfound undertakes to advice you of any changes in the views expressed herein.</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This presentation has been provided solely for informational purposes and does not constitute a current or past recommendation or an offer or solicitation of an offer, or any advice or recommendation, to purchase any securities or other financial instruments, and may not be construed as such. This presentation should not be considered as investment advice or a recommendation of any particular security, strategy or investment product.</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No part of this document may be reproduced in any form, or referred to in any other publication, without express written permission from Newfound Research. </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 Return Stacked® ETFs, 2026. All rights reserved.</a:t>
            </a:r>
          </a:p>
          <a:p>
            <a:pPr marL="0" marR="0">
              <a:lnSpc>
                <a:spcPct val="115000"/>
              </a:lnSpc>
              <a:spcBef>
                <a:spcPts val="0"/>
              </a:spcBef>
              <a:spcAft>
                <a:spcPts val="1000"/>
              </a:spcAft>
            </a:pPr>
            <a:endParaRPr lang="en-US" sz="1200" dirty="0">
              <a:solidFill>
                <a:schemeClr val="bg1"/>
              </a:solidFill>
              <a:latin typeface="DM Sans" pitchFamily="2" charset="77"/>
              <a:ea typeface="Helvetica Neue" panose="02000503000000020004" pitchFamily="2" charset="0"/>
              <a:cs typeface="Helvetica Neue" panose="02000503000000020004" pitchFamily="2" charset="0"/>
            </a:endParaRPr>
          </a:p>
          <a:p>
            <a:pPr marL="0" marR="0">
              <a:lnSpc>
                <a:spcPct val="115000"/>
              </a:lnSpc>
              <a:spcBef>
                <a:spcPts val="0"/>
              </a:spcBef>
              <a:spcAft>
                <a:spcPts val="1000"/>
              </a:spcAft>
            </a:pPr>
            <a:endPar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endParaRPr>
          </a:p>
          <a:p>
            <a:pPr marL="0" marR="0">
              <a:lnSpc>
                <a:spcPct val="115000"/>
              </a:lnSpc>
              <a:spcBef>
                <a:spcPts val="0"/>
              </a:spcBef>
              <a:spcAft>
                <a:spcPts val="1000"/>
              </a:spcAft>
            </a:pPr>
            <a:endParaRPr lang="en-US" sz="1200" dirty="0">
              <a:solidFill>
                <a:schemeClr val="bg1"/>
              </a:solidFill>
              <a:latin typeface="DM Sans" pitchFamily="2" charset="77"/>
              <a:ea typeface="Helvetica Neue" panose="02000503000000020004" pitchFamily="2" charset="0"/>
              <a:cs typeface="Helvetica Neue" panose="02000503000000020004" pitchFamily="2" charset="0"/>
            </a:endParaRPr>
          </a:p>
          <a:p>
            <a:pPr marL="0" marR="0">
              <a:lnSpc>
                <a:spcPct val="115000"/>
              </a:lnSpc>
              <a:spcBef>
                <a:spcPts val="0"/>
              </a:spcBef>
              <a:spcAft>
                <a:spcPts val="1000"/>
              </a:spcAft>
            </a:pPr>
            <a:endPar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endParaRPr>
          </a:p>
          <a:p>
            <a:pPr marL="0" marR="0">
              <a:lnSpc>
                <a:spcPct val="115000"/>
              </a:lnSpc>
              <a:spcBef>
                <a:spcPts val="0"/>
              </a:spcBef>
              <a:spcAft>
                <a:spcPts val="1000"/>
              </a:spcAft>
            </a:pPr>
            <a:endParaRPr lang="en-US" sz="1200" dirty="0">
              <a:solidFill>
                <a:schemeClr val="bg1"/>
              </a:solidFill>
              <a:latin typeface="DM Sans" pitchFamily="2" charset="77"/>
              <a:ea typeface="Helvetica Neue" panose="02000503000000020004" pitchFamily="2" charset="0"/>
              <a:cs typeface="Helvetica Neue" panose="02000503000000020004" pitchFamily="2" charset="0"/>
            </a:endParaRPr>
          </a:p>
          <a:p>
            <a:pPr marL="0" marR="0">
              <a:lnSpc>
                <a:spcPct val="115000"/>
              </a:lnSpc>
              <a:spcBef>
                <a:spcPts val="0"/>
              </a:spcBef>
              <a:spcAft>
                <a:spcPts val="1000"/>
              </a:spcAft>
            </a:pPr>
            <a:r>
              <a:rPr lang="en-US" sz="1200" b="0" dirty="0">
                <a:solidFill>
                  <a:schemeClr val="bg1"/>
                </a:solidFill>
                <a:effectLst/>
                <a:latin typeface="DM Sans" pitchFamily="2" charset="77"/>
                <a:ea typeface="Helvetica Neue" panose="02000503000000020004" pitchFamily="2" charset="0"/>
                <a:cs typeface="Helvetica Neue" panose="02000503000000020004" pitchFamily="2" charset="0"/>
              </a:rPr>
              <a:t>Case #91732634-1661-4cd3-abca-026b176f2959</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p:txBody>
      </p:sp>
      <p:sp>
        <p:nvSpPr>
          <p:cNvPr id="10" name="object 6">
            <a:extLst>
              <a:ext uri="{FF2B5EF4-FFF2-40B4-BE49-F238E27FC236}">
                <a16:creationId xmlns:a16="http://schemas.microsoft.com/office/drawing/2014/main" id="{03AE4599-7065-465A-B3B3-580A5CF3619A}"/>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General Disclosures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0A19B1EA-609D-F5C3-3B3A-85093976D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407164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6C75-AE3E-72AA-73DD-C1C4F1B115F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273EE1-920B-E72A-76E0-72F740E5E522}"/>
              </a:ext>
            </a:extLst>
          </p:cNvPr>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a:extLst>
              <a:ext uri="{FF2B5EF4-FFF2-40B4-BE49-F238E27FC236}">
                <a16:creationId xmlns:a16="http://schemas.microsoft.com/office/drawing/2014/main" id="{E33D1AAE-017C-FC27-B211-94AE7EAA2553}"/>
              </a:ext>
            </a:extLst>
          </p:cNvPr>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a:extLst>
              <a:ext uri="{FF2B5EF4-FFF2-40B4-BE49-F238E27FC236}">
                <a16:creationId xmlns:a16="http://schemas.microsoft.com/office/drawing/2014/main" id="{EA611C0D-8C4A-72D3-CF40-C5AC8C028DF8}"/>
              </a:ext>
            </a:extLst>
          </p:cNvPr>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a:extLst>
              <a:ext uri="{FF2B5EF4-FFF2-40B4-BE49-F238E27FC236}">
                <a16:creationId xmlns:a16="http://schemas.microsoft.com/office/drawing/2014/main" id="{8A94D090-0925-E2D7-1BE3-25553EDDF577}"/>
              </a:ext>
            </a:extLst>
          </p:cNvPr>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757BB0FF-7079-69A2-6E3B-1E3EF8182766}"/>
              </a:ext>
            </a:extLst>
          </p:cNvPr>
          <p:cNvSpPr txBox="1"/>
          <p:nvPr/>
        </p:nvSpPr>
        <p:spPr>
          <a:xfrm>
            <a:off x="533400" y="1475020"/>
            <a:ext cx="9829800" cy="4736712"/>
          </a:xfrm>
          <a:prstGeom prst="rect">
            <a:avLst/>
          </a:prstGeom>
        </p:spPr>
        <p:txBody>
          <a:bodyPr vert="horz" wrap="square" lIns="0" tIns="11206" rIns="0" bIns="0" rtlCol="0">
            <a:spAutoFit/>
          </a:bodyPr>
          <a:lstStyle/>
          <a:p>
            <a:pPr marL="0" marR="0" algn="just">
              <a:lnSpc>
                <a:spcPct val="115000"/>
              </a:lnSpc>
              <a:spcBef>
                <a:spcPts val="0"/>
              </a:spcBef>
              <a:spcAft>
                <a:spcPts val="1000"/>
              </a:spcAft>
            </a:pPr>
            <a:r>
              <a:rPr lang="en-US" sz="1200" dirty="0">
                <a:solidFill>
                  <a:schemeClr val="bg1"/>
                </a:solidFill>
                <a:latin typeface="DM Sans" pitchFamily="2" charset="77"/>
              </a:rPr>
              <a:t>Investing involves risk, including loss of principal. The value of the fund's shares, when redeemed, may be worth more or less than their original cost. There is no guarantee that any investment strategy will achieve its objectives, generate profits or avoid losses. </a:t>
            </a:r>
          </a:p>
          <a:p>
            <a:pPr marL="0" marR="0" algn="just">
              <a:lnSpc>
                <a:spcPct val="115000"/>
              </a:lnSpc>
              <a:spcBef>
                <a:spcPts val="0"/>
              </a:spcBef>
              <a:spcAft>
                <a:spcPts val="1000"/>
              </a:spcAft>
            </a:pPr>
            <a:r>
              <a:rPr lang="en-US" sz="1200" dirty="0">
                <a:solidFill>
                  <a:schemeClr val="bg1"/>
                </a:solidFill>
                <a:latin typeface="DM Sans" pitchFamily="2" charset="77"/>
              </a:rPr>
              <a:t>ETFs are subject to specific risks, depending on the nature of the underlying strategy of the fund. These risks could include liquidity risk, sector risk, as well as risks associated with fixed income securities, real estate investments, and commodities, to name a few. While the shares of ETFs are tradeable on secondary markets, they may not readily trade in all market conditions and may trade at significant discounts in periods of market stress. ETFs trade like stocks, are subject to investment risk, fluctuate in market value and may trade at prices above or below the ETF's net asset value. Brokerage commissions and ETF expenses will reduce returns. There is no guarantee that the Fund will achieve its objective.</a:t>
            </a:r>
            <a:endParaRPr lang="en-US" sz="1200" b="0" dirty="0">
              <a:solidFill>
                <a:schemeClr val="bg1"/>
              </a:solidFill>
              <a:effectLst/>
              <a:latin typeface="DM Sans" pitchFamily="2" charset="77"/>
              <a:ea typeface="Times New Roman" panose="02020603050405020304" pitchFamily="18" charset="0"/>
              <a:cs typeface="Times New Roman" panose="02020603050405020304" pitchFamily="18" charset="0"/>
            </a:endParaRPr>
          </a:p>
          <a:p>
            <a:r>
              <a:rPr lang="en-US" sz="1200" b="1" dirty="0">
                <a:solidFill>
                  <a:schemeClr val="bg1"/>
                </a:solidFill>
                <a:latin typeface="DM Sans" pitchFamily="2" charset="77"/>
              </a:rPr>
              <a:t>Derivatives Risk. </a:t>
            </a:r>
            <a:r>
              <a:rPr lang="en-US" sz="1200" dirty="0">
                <a:solidFill>
                  <a:schemeClr val="bg1"/>
                </a:solidFill>
                <a:latin typeface="DM Sans" pitchFamily="2" charset="77"/>
              </a:rPr>
              <a:t>Derivatives are instruments, such as futures contracts, whose value is derived from that of other assets, rates, or indices. The use of derivatives for non-hedging purposes may be considered to carry more risk than other types of investments. </a:t>
            </a:r>
          </a:p>
          <a:p>
            <a:endParaRPr lang="en-US" sz="1200" dirty="0">
              <a:solidFill>
                <a:schemeClr val="bg1"/>
              </a:solidFill>
              <a:latin typeface="DM Sans" pitchFamily="2" charset="77"/>
            </a:endParaRPr>
          </a:p>
          <a:p>
            <a:r>
              <a:rPr lang="en-US" sz="1200" b="1" dirty="0">
                <a:solidFill>
                  <a:schemeClr val="bg1"/>
                </a:solidFill>
                <a:latin typeface="DM Sans" pitchFamily="2" charset="77"/>
              </a:rPr>
              <a:t>Bond Risks. </a:t>
            </a:r>
            <a:r>
              <a:rPr lang="en-US" sz="1200" dirty="0">
                <a:solidFill>
                  <a:schemeClr val="bg1"/>
                </a:solidFill>
                <a:latin typeface="DM Sans" pitchFamily="2" charset="77"/>
              </a:rPr>
              <a:t>The Fund will be subject to bond and fixed income risks through its investments in U.S. Treasury securities, broad-based bond ETFs, and investments in U.S. Treasury and fixed income futures contracts. Changes in interest rates generally will cause the value of fixed-income and bond instruments held by Fund (or underlying ETFs) to vary inversely to such changes. </a:t>
            </a:r>
          </a:p>
          <a:p>
            <a:endParaRPr lang="en-US" sz="1200" dirty="0">
              <a:solidFill>
                <a:schemeClr val="bg1"/>
              </a:solidFill>
              <a:latin typeface="DM Sans" pitchFamily="2" charset="77"/>
            </a:endParaRPr>
          </a:p>
          <a:p>
            <a:r>
              <a:rPr lang="en-US" sz="1200" b="1" dirty="0">
                <a:solidFill>
                  <a:schemeClr val="bg1"/>
                </a:solidFill>
                <a:latin typeface="DM Sans" pitchFamily="2" charset="77"/>
              </a:rPr>
              <a:t>Credit Risk. </a:t>
            </a:r>
            <a:r>
              <a:rPr lang="en-US" sz="1200" dirty="0">
                <a:solidFill>
                  <a:schemeClr val="bg1"/>
                </a:solidFill>
                <a:latin typeface="DM Sans" pitchFamily="2" charset="77"/>
              </a:rPr>
              <a:t>Credit risk refers to the possibility that the issuer of a security will not be able to make principal and interest payments when due. Changes in an issuer’s credit rating or the market’s perception of an issuer’s creditworthiness may also affect the value of the Fund’s investment in that issuer. </a:t>
            </a:r>
          </a:p>
          <a:p>
            <a:endParaRPr lang="en-US" sz="1200" dirty="0">
              <a:solidFill>
                <a:schemeClr val="bg1"/>
              </a:solidFill>
              <a:latin typeface="DM Sans" pitchFamily="2" charset="77"/>
            </a:endParaRPr>
          </a:p>
          <a:p>
            <a:r>
              <a:rPr lang="en-US" sz="1200" b="1" dirty="0">
                <a:solidFill>
                  <a:schemeClr val="bg1"/>
                </a:solidFill>
                <a:latin typeface="DM Sans" pitchFamily="2" charset="77"/>
              </a:rPr>
              <a:t>Currency Risk. </a:t>
            </a:r>
            <a:r>
              <a:rPr lang="en-US" sz="1200" dirty="0">
                <a:solidFill>
                  <a:schemeClr val="bg1"/>
                </a:solidFill>
                <a:latin typeface="DM Sans" pitchFamily="2" charset="77"/>
              </a:rPr>
              <a:t>Currency risk is the risk that changes in currency exchange rates will negatively affect securities denominated in, and/or receiving revenues in, foreign currencies. The liquidity and trading value of foreign currencies could be affected by global economic factors, such as inflation, interest rate levels, and trade balances among countries, as well as the actions of sovereign governments and central banks. </a:t>
            </a:r>
          </a:p>
        </p:txBody>
      </p:sp>
      <p:sp>
        <p:nvSpPr>
          <p:cNvPr id="10" name="object 6">
            <a:extLst>
              <a:ext uri="{FF2B5EF4-FFF2-40B4-BE49-F238E27FC236}">
                <a16:creationId xmlns:a16="http://schemas.microsoft.com/office/drawing/2014/main" id="{B70CD68D-3AFA-A007-5021-0A737BB6543A}"/>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Important Risks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E5764086-6F59-682F-E171-13D3FA501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347760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82884-20D3-EFF4-4C2F-47259AD8174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54A9BAE-9D96-3F9C-8B0F-28881AF78E16}"/>
              </a:ext>
            </a:extLst>
          </p:cNvPr>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a:extLst>
              <a:ext uri="{FF2B5EF4-FFF2-40B4-BE49-F238E27FC236}">
                <a16:creationId xmlns:a16="http://schemas.microsoft.com/office/drawing/2014/main" id="{C9FE625C-42C0-E709-4D2C-CFE15B632693}"/>
              </a:ext>
            </a:extLst>
          </p:cNvPr>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a:extLst>
              <a:ext uri="{FF2B5EF4-FFF2-40B4-BE49-F238E27FC236}">
                <a16:creationId xmlns:a16="http://schemas.microsoft.com/office/drawing/2014/main" id="{582DCE81-88BE-3C6A-F506-EBBDF9766484}"/>
              </a:ext>
            </a:extLst>
          </p:cNvPr>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a:extLst>
              <a:ext uri="{FF2B5EF4-FFF2-40B4-BE49-F238E27FC236}">
                <a16:creationId xmlns:a16="http://schemas.microsoft.com/office/drawing/2014/main" id="{C1AC662E-8433-614E-E7D8-0EF0C8CA4063}"/>
              </a:ext>
            </a:extLst>
          </p:cNvPr>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AE51D434-DB28-905A-59E7-DE733C4F76BC}"/>
              </a:ext>
            </a:extLst>
          </p:cNvPr>
          <p:cNvSpPr txBox="1"/>
          <p:nvPr/>
        </p:nvSpPr>
        <p:spPr>
          <a:xfrm>
            <a:off x="533400" y="1475020"/>
            <a:ext cx="9829800" cy="4627964"/>
          </a:xfrm>
          <a:prstGeom prst="rect">
            <a:avLst/>
          </a:prstGeom>
        </p:spPr>
        <p:txBody>
          <a:bodyPr vert="horz" wrap="square" lIns="0" tIns="11206" rIns="0" bIns="0" rtlCol="0">
            <a:spAutoFit/>
          </a:bodyPr>
          <a:lstStyle/>
          <a:p>
            <a:r>
              <a:rPr lang="en-US" sz="1200" b="1" dirty="0">
                <a:solidFill>
                  <a:schemeClr val="bg1"/>
                </a:solidFill>
                <a:latin typeface="DM Sans" pitchFamily="2" charset="77"/>
              </a:rPr>
              <a:t>Foreign and Emerging Markets Risk. </a:t>
            </a:r>
            <a:r>
              <a:rPr lang="en-US" sz="1200" dirty="0">
                <a:solidFill>
                  <a:schemeClr val="bg1"/>
                </a:solidFill>
                <a:latin typeface="DM Sans" pitchFamily="2" charset="77"/>
              </a:rPr>
              <a:t>Foreign and emerging market investing involves currency, political and economic risk.</a:t>
            </a:r>
            <a:br>
              <a:rPr lang="en-US" sz="1200" dirty="0">
                <a:solidFill>
                  <a:schemeClr val="bg1"/>
                </a:solidFill>
                <a:latin typeface="DM Sans" pitchFamily="2" charset="77"/>
              </a:rPr>
            </a:br>
            <a:endParaRPr lang="en-US" sz="1200" dirty="0">
              <a:solidFill>
                <a:schemeClr val="bg1"/>
              </a:solidFill>
              <a:latin typeface="DM Sans" pitchFamily="2" charset="77"/>
            </a:endParaRPr>
          </a:p>
          <a:p>
            <a:r>
              <a:rPr lang="en-US" sz="1200" b="1" dirty="0">
                <a:solidFill>
                  <a:schemeClr val="bg1"/>
                </a:solidFill>
                <a:latin typeface="DM Sans" pitchFamily="2" charset="77"/>
              </a:rPr>
              <a:t>Leverage Risk. </a:t>
            </a:r>
            <a:r>
              <a:rPr lang="en-US" sz="1200" dirty="0">
                <a:solidFill>
                  <a:schemeClr val="bg1"/>
                </a:solidFill>
                <a:latin typeface="DM Sans" pitchFamily="2" charset="77"/>
              </a:rPr>
              <a:t>As part of the Fund’s principal investment strategy, the Fund will make investments in futures contracts to gain long and short exposure across four major asset classes (commodities, currencies, fixed income, and equities). These derivative instruments provide the economic effect of financial leverage by creating additional investment exposure to the underlying instrument, as well as the potential for greater loss. </a:t>
            </a:r>
          </a:p>
          <a:p>
            <a:endParaRPr lang="en-US" sz="1200" dirty="0">
              <a:solidFill>
                <a:schemeClr val="bg1"/>
              </a:solidFill>
              <a:latin typeface="DM Sans" pitchFamily="2" charset="77"/>
            </a:endParaRPr>
          </a:p>
          <a:p>
            <a:r>
              <a:rPr lang="en-US" sz="1200" b="1" dirty="0">
                <a:solidFill>
                  <a:schemeClr val="bg1"/>
                </a:solidFill>
                <a:latin typeface="DM Sans" pitchFamily="2" charset="77"/>
              </a:rPr>
              <a:t>Non-Diversification Risk. </a:t>
            </a:r>
            <a:r>
              <a:rPr lang="en-US" sz="1200" dirty="0">
                <a:solidFill>
                  <a:schemeClr val="bg1"/>
                </a:solidFill>
                <a:latin typeface="DM Sans" pitchFamily="2" charset="77"/>
              </a:rPr>
              <a:t>The Fund is non-diversified, meaning that it is permitted to invest a larger percentage of its assets in fewer issuers than diversified funds.</a:t>
            </a:r>
          </a:p>
          <a:p>
            <a:endParaRPr lang="en-US" sz="1200" dirty="0">
              <a:solidFill>
                <a:schemeClr val="bg1"/>
              </a:solidFill>
              <a:latin typeface="DM Sans" pitchFamily="2" charset="77"/>
            </a:endParaRPr>
          </a:p>
          <a:p>
            <a:r>
              <a:rPr lang="en-US" sz="1200" b="1" dirty="0">
                <a:solidFill>
                  <a:schemeClr val="bg1"/>
                </a:solidFill>
                <a:latin typeface="DM Sans" pitchFamily="2" charset="77"/>
              </a:rPr>
              <a:t>Cayman Subsidiary Risk.</a:t>
            </a:r>
            <a:r>
              <a:rPr lang="en-US" sz="1200" dirty="0">
                <a:solidFill>
                  <a:schemeClr val="bg1"/>
                </a:solidFill>
                <a:latin typeface="DM Sans" pitchFamily="2" charset="77"/>
              </a:rPr>
              <a:t> By investing in the Fund’s Cayman Subsidiary, the Fund is indirectly exposed to the risks associated with the Subsidiary’s investments. The futures contracts and other investments held by the Subsidiary are subject to the same economic risks that apply to similar investments if held directly by the Fund. The Subsidiary is not registered under the 1940 Act, and, unless otherwise noted in the Fund’s Prospectus, is not subject to all the investor protections of the 1940 Act.  </a:t>
            </a:r>
            <a:br>
              <a:rPr lang="en-US" sz="1200" dirty="0">
                <a:solidFill>
                  <a:schemeClr val="bg1"/>
                </a:solidFill>
                <a:latin typeface="DM Sans" pitchFamily="2" charset="77"/>
              </a:rPr>
            </a:br>
            <a:endParaRPr lang="en-US" sz="1200" dirty="0">
              <a:solidFill>
                <a:schemeClr val="bg1"/>
              </a:solidFill>
              <a:latin typeface="DM Sans" pitchFamily="2" charset="77"/>
            </a:endParaRPr>
          </a:p>
          <a:p>
            <a:r>
              <a:rPr lang="en-US" sz="1200" b="1" dirty="0">
                <a:solidFill>
                  <a:schemeClr val="bg1"/>
                </a:solidFill>
                <a:latin typeface="DM Sans" pitchFamily="2" charset="77"/>
              </a:rPr>
              <a:t>Commodity Risk.</a:t>
            </a:r>
            <a:r>
              <a:rPr lang="en-US" sz="1200" dirty="0">
                <a:solidFill>
                  <a:schemeClr val="bg1"/>
                </a:solidFill>
                <a:latin typeface="DM Sans" pitchFamily="2" charset="77"/>
              </a:rPr>
              <a:t> Investing in physical commodities is speculative and can be extremely volatile. </a:t>
            </a:r>
            <a:br>
              <a:rPr lang="en-US" sz="1200" dirty="0">
                <a:solidFill>
                  <a:schemeClr val="bg1"/>
                </a:solidFill>
                <a:latin typeface="DM Sans" pitchFamily="2" charset="77"/>
              </a:rPr>
            </a:br>
            <a:endParaRPr lang="en-US" sz="1200" b="1" dirty="0">
              <a:solidFill>
                <a:schemeClr val="bg1"/>
              </a:solidFill>
              <a:latin typeface="DM Sans" pitchFamily="2" charset="77"/>
            </a:endParaRPr>
          </a:p>
          <a:p>
            <a:r>
              <a:rPr lang="en-US" sz="1200" b="1" dirty="0">
                <a:solidFill>
                  <a:schemeClr val="bg1"/>
                </a:solidFill>
                <a:latin typeface="DM Sans" pitchFamily="2" charset="77"/>
              </a:rPr>
              <a:t>Commodity-Linked Derivatives Tax Risk.</a:t>
            </a:r>
            <a:r>
              <a:rPr lang="en-US" sz="1200" dirty="0">
                <a:solidFill>
                  <a:schemeClr val="bg1"/>
                </a:solidFill>
                <a:latin typeface="DM Sans" pitchFamily="2" charset="77"/>
              </a:rPr>
              <a:t> The tax treatment of commodity-linked derivative instruments may be adversely affected by changes in legislation, regulations, or other legally binding authority. As a registered investment company (RIC), the Fund must derive at least 90% of its gross income each taxable year from certain qualifying sources of income under the Internal Revenue Code. If, as a result of any adverse future legislation, U.S. Treasury regulations, and/or guidance issued by the Internal Revenue Service, the income of the Fund from certain commodity-linked derivatives, including income from the Fund’s investments in the Subsidiary, were treated as non-qualifying income, the Fund may fail to qualify as RIC and/or be subject to federal income tax at the Fund level. The uncertainty surrounding the treatment of certain derivative instruments under the qualification tests for a RIC may limit the Fund’s use of such derivative instruments.</a:t>
            </a:r>
          </a:p>
          <a:p>
            <a:endParaRPr lang="en-US" sz="1200" dirty="0">
              <a:solidFill>
                <a:schemeClr val="bg1"/>
              </a:solidFill>
              <a:latin typeface="DM Sans" pitchFamily="2" charset="77"/>
            </a:endParaRPr>
          </a:p>
        </p:txBody>
      </p:sp>
      <p:sp>
        <p:nvSpPr>
          <p:cNvPr id="10" name="object 6">
            <a:extLst>
              <a:ext uri="{FF2B5EF4-FFF2-40B4-BE49-F238E27FC236}">
                <a16:creationId xmlns:a16="http://schemas.microsoft.com/office/drawing/2014/main" id="{268A028F-47A1-78C6-3CCD-9C619112D131}"/>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Important Risks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5D8062C1-69DE-56D6-57E8-50E765CA9D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288039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F10C-1130-AB84-16D0-4B52E590868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3E77078-5AD3-97FA-CFA8-6B455F168F75}"/>
              </a:ext>
            </a:extLst>
          </p:cNvPr>
          <p:cNvSpPr/>
          <p:nvPr/>
        </p:nvSpPr>
        <p:spPr>
          <a:xfrm>
            <a:off x="0" y="0"/>
            <a:ext cx="10844530" cy="6858000"/>
          </a:xfrm>
          <a:custGeom>
            <a:avLst/>
            <a:gdLst/>
            <a:ahLst/>
            <a:cxnLst/>
            <a:rect l="l" t="t" r="r" b="b"/>
            <a:pathLst>
              <a:path w="10844530" h="6858000">
                <a:moveTo>
                  <a:pt x="10844462" y="0"/>
                </a:moveTo>
                <a:lnTo>
                  <a:pt x="0" y="0"/>
                </a:lnTo>
                <a:lnTo>
                  <a:pt x="0" y="6857999"/>
                </a:lnTo>
                <a:lnTo>
                  <a:pt x="10844462" y="6857999"/>
                </a:lnTo>
                <a:lnTo>
                  <a:pt x="10844462" y="0"/>
                </a:lnTo>
                <a:close/>
              </a:path>
            </a:pathLst>
          </a:custGeom>
          <a:solidFill>
            <a:srgbClr val="000000"/>
          </a:solidFill>
        </p:spPr>
        <p:txBody>
          <a:bodyPr wrap="square" lIns="0" tIns="0" rIns="0" bIns="0" rtlCol="0"/>
          <a:lstStyle/>
          <a:p>
            <a:endParaRPr>
              <a:solidFill>
                <a:srgbClr val="604D3B"/>
              </a:solidFill>
            </a:endParaRPr>
          </a:p>
        </p:txBody>
      </p:sp>
      <p:sp>
        <p:nvSpPr>
          <p:cNvPr id="5" name="object 5">
            <a:extLst>
              <a:ext uri="{FF2B5EF4-FFF2-40B4-BE49-F238E27FC236}">
                <a16:creationId xmlns:a16="http://schemas.microsoft.com/office/drawing/2014/main" id="{49ABDFAC-0251-103D-9C90-A2BC1748D73D}"/>
              </a:ext>
            </a:extLst>
          </p:cNvPr>
          <p:cNvSpPr txBox="1"/>
          <p:nvPr/>
        </p:nvSpPr>
        <p:spPr>
          <a:xfrm>
            <a:off x="6672452" y="617715"/>
            <a:ext cx="2128831" cy="151323"/>
          </a:xfrm>
          <a:prstGeom prst="rect">
            <a:avLst/>
          </a:prstGeom>
        </p:spPr>
        <p:txBody>
          <a:bodyPr vert="horz" wrap="square" lIns="0" tIns="12700" rIns="0" bIns="0" rtlCol="0">
            <a:spAutoFit/>
          </a:bodyPr>
          <a:lstStyle/>
          <a:p>
            <a:pPr marL="12700" algn="l">
              <a:spcBef>
                <a:spcPts val="100"/>
              </a:spcBef>
            </a:pPr>
            <a:r>
              <a:rPr lang="en-US" sz="900" b="1" spc="-10" dirty="0">
                <a:solidFill>
                  <a:srgbClr val="FFFFFF"/>
                </a:solidFill>
                <a:latin typeface="DM Sans" pitchFamily="2" charset="77"/>
                <a:cs typeface="Roboto"/>
              </a:rPr>
              <a:t>Return Stacked® ETFs</a:t>
            </a:r>
            <a:endParaRPr lang="en-US" sz="900" dirty="0">
              <a:latin typeface="DM Sans" pitchFamily="2" charset="77"/>
              <a:cs typeface="Roboto"/>
            </a:endParaRPr>
          </a:p>
        </p:txBody>
      </p:sp>
      <p:sp>
        <p:nvSpPr>
          <p:cNvPr id="6" name="object 6">
            <a:extLst>
              <a:ext uri="{FF2B5EF4-FFF2-40B4-BE49-F238E27FC236}">
                <a16:creationId xmlns:a16="http://schemas.microsoft.com/office/drawing/2014/main" id="{C3C50068-4D41-924F-B2EA-B049BA3E0520}"/>
              </a:ext>
            </a:extLst>
          </p:cNvPr>
          <p:cNvSpPr txBox="1"/>
          <p:nvPr/>
        </p:nvSpPr>
        <p:spPr>
          <a:xfrm>
            <a:off x="9732142" y="631952"/>
            <a:ext cx="402458" cy="151323"/>
          </a:xfrm>
          <a:prstGeom prst="rect">
            <a:avLst/>
          </a:prstGeom>
        </p:spPr>
        <p:txBody>
          <a:bodyPr vert="horz" wrap="square" lIns="0" tIns="12700" rIns="0" bIns="0" rtlCol="0">
            <a:spAutoFit/>
          </a:bodyPr>
          <a:lstStyle/>
          <a:p>
            <a:pPr marL="12700">
              <a:lnSpc>
                <a:spcPct val="100000"/>
              </a:lnSpc>
              <a:spcBef>
                <a:spcPts val="100"/>
              </a:spcBef>
            </a:pPr>
            <a:r>
              <a:rPr lang="en-US" sz="900" spc="-20" dirty="0">
                <a:solidFill>
                  <a:srgbClr val="FFFFFF"/>
                </a:solidFill>
                <a:latin typeface="DM Sans" pitchFamily="2" charset="77"/>
                <a:cs typeface="Roboto"/>
              </a:rPr>
              <a:t>2026</a:t>
            </a:r>
            <a:endParaRPr sz="900" dirty="0">
              <a:latin typeface="DM Sans" pitchFamily="2" charset="77"/>
              <a:cs typeface="Roboto"/>
            </a:endParaRPr>
          </a:p>
        </p:txBody>
      </p:sp>
      <p:sp>
        <p:nvSpPr>
          <p:cNvPr id="7" name="object 7">
            <a:extLst>
              <a:ext uri="{FF2B5EF4-FFF2-40B4-BE49-F238E27FC236}">
                <a16:creationId xmlns:a16="http://schemas.microsoft.com/office/drawing/2014/main" id="{B7C21C18-6D2B-A41C-B57F-317248854136}"/>
              </a:ext>
            </a:extLst>
          </p:cNvPr>
          <p:cNvSpPr/>
          <p:nvPr/>
        </p:nvSpPr>
        <p:spPr>
          <a:xfrm>
            <a:off x="8276042" y="709085"/>
            <a:ext cx="1173480" cy="0"/>
          </a:xfrm>
          <a:custGeom>
            <a:avLst/>
            <a:gdLst/>
            <a:ahLst/>
            <a:cxnLst/>
            <a:rect l="l" t="t" r="r" b="b"/>
            <a:pathLst>
              <a:path w="1173479">
                <a:moveTo>
                  <a:pt x="0" y="0"/>
                </a:moveTo>
                <a:lnTo>
                  <a:pt x="1173345" y="1"/>
                </a:lnTo>
              </a:path>
            </a:pathLst>
          </a:custGeom>
          <a:ln w="9525">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DB6CBCA2-E319-C26B-A7FA-B3B96FC50E6D}"/>
              </a:ext>
            </a:extLst>
          </p:cNvPr>
          <p:cNvSpPr txBox="1"/>
          <p:nvPr/>
        </p:nvSpPr>
        <p:spPr>
          <a:xfrm>
            <a:off x="533400" y="1475020"/>
            <a:ext cx="9829800" cy="1488643"/>
          </a:xfrm>
          <a:prstGeom prst="rect">
            <a:avLst/>
          </a:prstGeom>
        </p:spPr>
        <p:txBody>
          <a:bodyPr vert="horz" wrap="square" lIns="0" tIns="11206" rIns="0" bIns="0" rtlCol="0">
            <a:spAutoFit/>
          </a:bodyPr>
          <a:lstStyle/>
          <a:p>
            <a:r>
              <a:rPr lang="en-US" sz="1200" b="1" dirty="0">
                <a:solidFill>
                  <a:schemeClr val="bg1"/>
                </a:solidFill>
                <a:latin typeface="DM Sans" pitchFamily="2" charset="77"/>
              </a:rPr>
              <a:t>Commodity Pool Regulatory Risk.</a:t>
            </a:r>
            <a:r>
              <a:rPr lang="en-US" sz="1200" dirty="0">
                <a:solidFill>
                  <a:schemeClr val="bg1"/>
                </a:solidFill>
                <a:latin typeface="DM Sans" pitchFamily="2" charset="77"/>
              </a:rPr>
              <a:t> The Fund’s investment exposure to futures instruments will cause it to be deemed to be a commodity pool, thereby subjecting the Fund to regulation under the Commodity Exchange Act and the Commodity Futures Trading Commission rules. Because the Fund is subject to additional laws, regulations, and enforcement policies, it may have increased compliance costs which may affect the operations and performance of the Fund. </a:t>
            </a:r>
          </a:p>
          <a:p>
            <a:endParaRPr lang="en-US" sz="1200" dirty="0">
              <a:solidFill>
                <a:schemeClr val="bg1"/>
              </a:solidFill>
              <a:latin typeface="DM Sans" pitchFamily="2" charset="77"/>
            </a:endParaRPr>
          </a:p>
          <a:p>
            <a:r>
              <a:rPr lang="en-US" sz="1200" b="1" dirty="0">
                <a:solidFill>
                  <a:schemeClr val="bg1"/>
                </a:solidFill>
                <a:latin typeface="DM Sans" pitchFamily="2" charset="77"/>
              </a:rPr>
              <a:t>Underlying ETFs Risk. </a:t>
            </a:r>
            <a:r>
              <a:rPr lang="en-US" sz="1200" dirty="0">
                <a:solidFill>
                  <a:schemeClr val="bg1"/>
                </a:solidFill>
                <a:latin typeface="DM Sans" pitchFamily="2" charset="77"/>
              </a:rPr>
              <a:t>The Fund will incur higher and duplicative expenses because it invests in equity ETFs. The Fund may also suffer losses due to the investment practices of the underlying bond ETFs.</a:t>
            </a:r>
          </a:p>
          <a:p>
            <a:endParaRPr lang="en-US" sz="1200" dirty="0">
              <a:solidFill>
                <a:schemeClr val="bg1"/>
              </a:solidFill>
              <a:latin typeface="DM Sans" pitchFamily="2" charset="77"/>
            </a:endParaRPr>
          </a:p>
        </p:txBody>
      </p:sp>
      <p:sp>
        <p:nvSpPr>
          <p:cNvPr id="10" name="object 6">
            <a:extLst>
              <a:ext uri="{FF2B5EF4-FFF2-40B4-BE49-F238E27FC236}">
                <a16:creationId xmlns:a16="http://schemas.microsoft.com/office/drawing/2014/main" id="{6560DC1D-8C9E-AFAE-7503-DBCAE28AA817}"/>
              </a:ext>
            </a:extLst>
          </p:cNvPr>
          <p:cNvSpPr txBox="1">
            <a:spLocks noGrp="1"/>
          </p:cNvSpPr>
          <p:nvPr>
            <p:ph type="title"/>
          </p:nvPr>
        </p:nvSpPr>
        <p:spPr>
          <a:xfrm>
            <a:off x="533400" y="829562"/>
            <a:ext cx="7866529" cy="380647"/>
          </a:xfrm>
          <a:prstGeom prst="rect">
            <a:avLst/>
          </a:prstGeom>
        </p:spPr>
        <p:txBody>
          <a:bodyPr vert="horz" wrap="square" lIns="0" tIns="11206" rIns="0" bIns="0" rtlCol="0">
            <a:spAutoFit/>
          </a:bodyPr>
          <a:lstStyle/>
          <a:p>
            <a:pPr marL="11206">
              <a:spcBef>
                <a:spcPts val="88"/>
              </a:spcBef>
            </a:pPr>
            <a:r>
              <a:rPr lang="en-US" sz="2400" dirty="0">
                <a:solidFill>
                  <a:schemeClr val="bg1"/>
                </a:solidFill>
                <a:latin typeface="DM Sans" pitchFamily="2" charset="77"/>
              </a:rPr>
              <a:t>Important Risks</a:t>
            </a:r>
            <a:endParaRPr sz="2400" b="0" dirty="0">
              <a:solidFill>
                <a:schemeClr val="bg1"/>
              </a:solidFill>
              <a:latin typeface="DM Sans" pitchFamily="2" charset="77"/>
            </a:endParaRPr>
          </a:p>
        </p:txBody>
      </p:sp>
      <p:pic>
        <p:nvPicPr>
          <p:cNvPr id="3" name="Picture 2" descr="Shape&#10;&#10;Description automatically generated with low confidence">
            <a:extLst>
              <a:ext uri="{FF2B5EF4-FFF2-40B4-BE49-F238E27FC236}">
                <a16:creationId xmlns:a16="http://schemas.microsoft.com/office/drawing/2014/main" id="{B43DDFA3-B59E-10AE-FC38-7D0DAC958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Tree>
    <p:extLst>
      <p:ext uri="{BB962C8B-B14F-4D97-AF65-F5344CB8AC3E}">
        <p14:creationId xmlns:p14="http://schemas.microsoft.com/office/powerpoint/2010/main" val="325721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BDF0A400-FAA0-B8B7-DDBE-D587A6069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30EB7C35-A54F-BAAA-31F7-5CA8183FF21F}"/>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5/31/2025 to 5/31/2026</a:t>
            </a:r>
            <a:br>
              <a:rPr lang="en-US" sz="1800" dirty="0">
                <a:solidFill>
                  <a:srgbClr val="11CEA5"/>
                </a:solidFill>
                <a:latin typeface="DM Sans" pitchFamily="2" charset="77"/>
              </a:rPr>
            </a:br>
            <a:r>
              <a:rPr lang="en-US" dirty="0">
                <a:solidFill>
                  <a:srgbClr val="111013"/>
                </a:solidFill>
                <a:latin typeface="DM Sans" pitchFamily="2" charset="77"/>
              </a:rPr>
              <a:t>A Standout Year for Return Stacking</a:t>
            </a:r>
          </a:p>
        </p:txBody>
      </p:sp>
      <p:sp>
        <p:nvSpPr>
          <p:cNvPr id="2" name="Shape 2">
            <a:extLst>
              <a:ext uri="{FF2B5EF4-FFF2-40B4-BE49-F238E27FC236}">
                <a16:creationId xmlns:a16="http://schemas.microsoft.com/office/drawing/2014/main" id="{86AB91AA-CF8D-AB0A-0734-DF4C71FC700C}"/>
              </a:ext>
            </a:extLst>
          </p:cNvPr>
          <p:cNvSpPr/>
          <p:nvPr/>
        </p:nvSpPr>
        <p:spPr>
          <a:xfrm>
            <a:off x="748145" y="1981200"/>
            <a:ext cx="2857071" cy="3108960"/>
          </a:xfrm>
          <a:prstGeom prst="rect">
            <a:avLst/>
          </a:prstGeom>
          <a:solidFill>
            <a:srgbClr val="FFFFFF"/>
          </a:solidFill>
          <a:ln w="12700">
            <a:solidFill>
              <a:srgbClr val="E2E8F0"/>
            </a:solidFill>
            <a:prstDash val="solid"/>
          </a:ln>
          <a:effectLst>
            <a:outerShdw blurRad="152400" dist="38100" dir="5400000" algn="bl" rotWithShape="0">
              <a:srgbClr val="000000">
                <a:alpha val="8000"/>
              </a:srgbClr>
            </a:outerShdw>
          </a:effectLst>
        </p:spPr>
        <p:txBody>
          <a:bodyPr/>
          <a:lstStyle/>
          <a:p>
            <a:endParaRPr lang="en-US">
              <a:latin typeface="DM Sans" pitchFamily="2" charset="77"/>
            </a:endParaRPr>
          </a:p>
        </p:txBody>
      </p:sp>
      <p:sp>
        <p:nvSpPr>
          <p:cNvPr id="3" name="Shape 3">
            <a:extLst>
              <a:ext uri="{FF2B5EF4-FFF2-40B4-BE49-F238E27FC236}">
                <a16:creationId xmlns:a16="http://schemas.microsoft.com/office/drawing/2014/main" id="{4D8F8613-B690-4641-665E-8F34BEB46F3A}"/>
              </a:ext>
            </a:extLst>
          </p:cNvPr>
          <p:cNvSpPr/>
          <p:nvPr/>
        </p:nvSpPr>
        <p:spPr>
          <a:xfrm>
            <a:off x="748145" y="1981200"/>
            <a:ext cx="2857071" cy="109728"/>
          </a:xfrm>
          <a:prstGeom prst="rect">
            <a:avLst/>
          </a:prstGeom>
          <a:solidFill>
            <a:srgbClr val="475569"/>
          </a:solidFill>
          <a:ln w="12700">
            <a:solidFill>
              <a:srgbClr val="333333"/>
            </a:solidFill>
            <a:prstDash val="solid"/>
          </a:ln>
        </p:spPr>
        <p:txBody>
          <a:bodyPr/>
          <a:lstStyle/>
          <a:p>
            <a:endParaRPr lang="en-US">
              <a:latin typeface="DM Sans" pitchFamily="2" charset="77"/>
            </a:endParaRPr>
          </a:p>
        </p:txBody>
      </p:sp>
      <p:sp>
        <p:nvSpPr>
          <p:cNvPr id="7" name="Text 4">
            <a:extLst>
              <a:ext uri="{FF2B5EF4-FFF2-40B4-BE49-F238E27FC236}">
                <a16:creationId xmlns:a16="http://schemas.microsoft.com/office/drawing/2014/main" id="{8C1FCC16-6F0A-1C69-C39B-92ABAE7706C4}"/>
              </a:ext>
            </a:extLst>
          </p:cNvPr>
          <p:cNvSpPr/>
          <p:nvPr/>
        </p:nvSpPr>
        <p:spPr>
          <a:xfrm>
            <a:off x="748145" y="2346960"/>
            <a:ext cx="2857071" cy="502920"/>
          </a:xfrm>
          <a:prstGeom prst="rect">
            <a:avLst/>
          </a:prstGeom>
          <a:noFill/>
          <a:ln/>
        </p:spPr>
        <p:txBody>
          <a:bodyPr wrap="square" lIns="0" tIns="0" rIns="0" bIns="0" rtlCol="0" anchor="ctr"/>
          <a:lstStyle/>
          <a:p>
            <a:pPr marL="0" indent="0" algn="ctr">
              <a:buNone/>
            </a:pPr>
            <a:r>
              <a:rPr lang="en-US" sz="2800" b="1" dirty="0">
                <a:solidFill>
                  <a:srgbClr val="2A3F5B"/>
                </a:solidFill>
                <a:latin typeface="DM Sans" pitchFamily="2" charset="77"/>
                <a:ea typeface="Calibri" pitchFamily="34" charset="-122"/>
                <a:cs typeface="Calibri" pitchFamily="34" charset="-120"/>
              </a:rPr>
              <a:t>S&amp;P 500</a:t>
            </a:r>
            <a:endParaRPr lang="en-US" sz="2800" dirty="0">
              <a:latin typeface="DM Sans" pitchFamily="2" charset="77"/>
            </a:endParaRPr>
          </a:p>
        </p:txBody>
      </p:sp>
      <p:sp>
        <p:nvSpPr>
          <p:cNvPr id="9" name="Text 6">
            <a:extLst>
              <a:ext uri="{FF2B5EF4-FFF2-40B4-BE49-F238E27FC236}">
                <a16:creationId xmlns:a16="http://schemas.microsoft.com/office/drawing/2014/main" id="{99C15E7F-C2AE-1D00-0F24-A9D1E15014D7}"/>
              </a:ext>
            </a:extLst>
          </p:cNvPr>
          <p:cNvSpPr/>
          <p:nvPr/>
        </p:nvSpPr>
        <p:spPr>
          <a:xfrm>
            <a:off x="748145" y="3398520"/>
            <a:ext cx="2857071" cy="1280160"/>
          </a:xfrm>
          <a:prstGeom prst="rect">
            <a:avLst/>
          </a:prstGeom>
          <a:noFill/>
          <a:ln/>
        </p:spPr>
        <p:txBody>
          <a:bodyPr wrap="square" lIns="0" tIns="0" rIns="0" bIns="0" rtlCol="0" anchor="ctr"/>
          <a:lstStyle/>
          <a:p>
            <a:pPr marL="0" indent="0" algn="ctr">
              <a:buNone/>
            </a:pPr>
            <a:r>
              <a:rPr lang="en-US" sz="5600" b="1" dirty="0">
                <a:solidFill>
                  <a:srgbClr val="475569"/>
                </a:solidFill>
                <a:latin typeface="DM Sans" pitchFamily="2" charset="77"/>
                <a:ea typeface="Calibri" pitchFamily="34" charset="-122"/>
                <a:cs typeface="Calibri" pitchFamily="34" charset="-120"/>
              </a:rPr>
              <a:t>+29.8%</a:t>
            </a:r>
            <a:endParaRPr lang="en-US" sz="5600" dirty="0">
              <a:latin typeface="DM Sans" pitchFamily="2" charset="77"/>
            </a:endParaRPr>
          </a:p>
        </p:txBody>
      </p:sp>
      <p:sp>
        <p:nvSpPr>
          <p:cNvPr id="10" name="Text 7">
            <a:extLst>
              <a:ext uri="{FF2B5EF4-FFF2-40B4-BE49-F238E27FC236}">
                <a16:creationId xmlns:a16="http://schemas.microsoft.com/office/drawing/2014/main" id="{9C6A48B5-1C31-5F72-033C-D4059AA63B4C}"/>
              </a:ext>
            </a:extLst>
          </p:cNvPr>
          <p:cNvSpPr/>
          <p:nvPr/>
        </p:nvSpPr>
        <p:spPr>
          <a:xfrm>
            <a:off x="748145" y="4587240"/>
            <a:ext cx="2857071" cy="274320"/>
          </a:xfrm>
          <a:prstGeom prst="rect">
            <a:avLst/>
          </a:prstGeom>
          <a:noFill/>
          <a:ln/>
        </p:spPr>
        <p:txBody>
          <a:bodyPr wrap="square" lIns="0" tIns="0" rIns="0" bIns="0" rtlCol="0" anchor="ctr"/>
          <a:lstStyle/>
          <a:p>
            <a:pPr marL="0" indent="0" algn="ctr">
              <a:buNone/>
            </a:pPr>
            <a:r>
              <a:rPr lang="en-US" sz="1000" b="1" kern="0" spc="300" dirty="0">
                <a:solidFill>
                  <a:srgbClr val="94A3B8"/>
                </a:solidFill>
                <a:latin typeface="DM Sans" pitchFamily="2" charset="77"/>
                <a:ea typeface="Calibri" pitchFamily="34" charset="-122"/>
                <a:cs typeface="Calibri" pitchFamily="34" charset="-120"/>
              </a:rPr>
              <a:t>TOTAL RETURN</a:t>
            </a:r>
            <a:endParaRPr lang="en-US" sz="1000" dirty="0">
              <a:latin typeface="DM Sans" pitchFamily="2" charset="77"/>
            </a:endParaRPr>
          </a:p>
        </p:txBody>
      </p:sp>
      <p:sp>
        <p:nvSpPr>
          <p:cNvPr id="13" name="Shape 8">
            <a:extLst>
              <a:ext uri="{FF2B5EF4-FFF2-40B4-BE49-F238E27FC236}">
                <a16:creationId xmlns:a16="http://schemas.microsoft.com/office/drawing/2014/main" id="{6EF9A81C-B3A7-BB58-1A5B-2062A589C248}"/>
              </a:ext>
            </a:extLst>
          </p:cNvPr>
          <p:cNvSpPr/>
          <p:nvPr/>
        </p:nvSpPr>
        <p:spPr>
          <a:xfrm>
            <a:off x="4013369" y="1981200"/>
            <a:ext cx="2857071" cy="3108960"/>
          </a:xfrm>
          <a:prstGeom prst="rect">
            <a:avLst/>
          </a:prstGeom>
          <a:solidFill>
            <a:srgbClr val="FFFFFF"/>
          </a:solidFill>
          <a:ln w="12700">
            <a:solidFill>
              <a:srgbClr val="E2E8F0"/>
            </a:solidFill>
            <a:prstDash val="solid"/>
          </a:ln>
          <a:effectLst>
            <a:outerShdw blurRad="152400" dist="38100" dir="5400000" algn="bl" rotWithShape="0">
              <a:srgbClr val="000000">
                <a:alpha val="8000"/>
              </a:srgbClr>
            </a:outerShdw>
          </a:effectLst>
        </p:spPr>
        <p:txBody>
          <a:bodyPr/>
          <a:lstStyle/>
          <a:p>
            <a:endParaRPr lang="en-US">
              <a:latin typeface="DM Sans" pitchFamily="2" charset="77"/>
            </a:endParaRPr>
          </a:p>
        </p:txBody>
      </p:sp>
      <p:sp>
        <p:nvSpPr>
          <p:cNvPr id="14" name="Shape 9">
            <a:extLst>
              <a:ext uri="{FF2B5EF4-FFF2-40B4-BE49-F238E27FC236}">
                <a16:creationId xmlns:a16="http://schemas.microsoft.com/office/drawing/2014/main" id="{2FCDA19E-BE21-9875-1815-BCA111A325FC}"/>
              </a:ext>
            </a:extLst>
          </p:cNvPr>
          <p:cNvSpPr/>
          <p:nvPr/>
        </p:nvSpPr>
        <p:spPr>
          <a:xfrm>
            <a:off x="4013369" y="1981200"/>
            <a:ext cx="2857071" cy="109728"/>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5" name="Text 10">
            <a:extLst>
              <a:ext uri="{FF2B5EF4-FFF2-40B4-BE49-F238E27FC236}">
                <a16:creationId xmlns:a16="http://schemas.microsoft.com/office/drawing/2014/main" id="{E0E08B28-9BEA-D22E-5FBC-8A174494BB4A}"/>
              </a:ext>
            </a:extLst>
          </p:cNvPr>
          <p:cNvSpPr/>
          <p:nvPr/>
        </p:nvSpPr>
        <p:spPr>
          <a:xfrm>
            <a:off x="4013369" y="2410968"/>
            <a:ext cx="2857071" cy="502920"/>
          </a:xfrm>
          <a:prstGeom prst="rect">
            <a:avLst/>
          </a:prstGeom>
          <a:noFill/>
          <a:ln/>
        </p:spPr>
        <p:txBody>
          <a:bodyPr wrap="square" lIns="0" tIns="0" rIns="0" bIns="0" rtlCol="0" anchor="ctr"/>
          <a:lstStyle/>
          <a:p>
            <a:pPr marL="0" indent="0" algn="ctr">
              <a:buNone/>
            </a:pPr>
            <a:r>
              <a:rPr lang="en-US" sz="1200" b="1" dirty="0">
                <a:solidFill>
                  <a:srgbClr val="2A3F5B"/>
                </a:solidFill>
                <a:latin typeface="DM Sans" pitchFamily="2" charset="77"/>
                <a:ea typeface="Calibri" pitchFamily="34" charset="-122"/>
                <a:cs typeface="Calibri" pitchFamily="34" charset="-120"/>
              </a:rPr>
              <a:t>Return Stacked® U.S. Stocks &amp; Managed Futures ETF</a:t>
            </a:r>
          </a:p>
          <a:p>
            <a:pPr marL="0" indent="0" algn="ctr">
              <a:buNone/>
            </a:pPr>
            <a:r>
              <a:rPr lang="en-US" sz="2800" b="1" dirty="0">
                <a:solidFill>
                  <a:srgbClr val="2A3F5B"/>
                </a:solidFill>
                <a:latin typeface="DM Sans" pitchFamily="2" charset="77"/>
                <a:ea typeface="Calibri" pitchFamily="34" charset="-122"/>
                <a:cs typeface="Calibri" pitchFamily="34" charset="-120"/>
              </a:rPr>
              <a:t>RSST (NAV)</a:t>
            </a:r>
            <a:endParaRPr lang="en-US" sz="2800" dirty="0">
              <a:latin typeface="DM Sans" pitchFamily="2" charset="77"/>
            </a:endParaRPr>
          </a:p>
        </p:txBody>
      </p:sp>
      <p:sp>
        <p:nvSpPr>
          <p:cNvPr id="16" name="Text 11">
            <a:extLst>
              <a:ext uri="{FF2B5EF4-FFF2-40B4-BE49-F238E27FC236}">
                <a16:creationId xmlns:a16="http://schemas.microsoft.com/office/drawing/2014/main" id="{5579C9DA-C39B-BBBE-42FB-661BC6E95FFF}"/>
              </a:ext>
            </a:extLst>
          </p:cNvPr>
          <p:cNvSpPr/>
          <p:nvPr/>
        </p:nvSpPr>
        <p:spPr>
          <a:xfrm>
            <a:off x="4013369" y="3078480"/>
            <a:ext cx="2857071" cy="320040"/>
          </a:xfrm>
          <a:prstGeom prst="rect">
            <a:avLst/>
          </a:prstGeom>
          <a:noFill/>
          <a:ln/>
        </p:spPr>
        <p:txBody>
          <a:bodyPr wrap="square" lIns="0" tIns="0" rIns="0" bIns="0" rtlCol="0" anchor="ctr"/>
          <a:lstStyle/>
          <a:p>
            <a:pPr marL="0" indent="0" algn="ctr">
              <a:buNone/>
            </a:pPr>
            <a:r>
              <a:rPr lang="en-US" sz="1400" i="1" dirty="0">
                <a:solidFill>
                  <a:srgbClr val="475569"/>
                </a:solidFill>
                <a:latin typeface="DM Sans" pitchFamily="2" charset="77"/>
                <a:ea typeface="Calibri" pitchFamily="34" charset="-122"/>
                <a:cs typeface="Calibri" pitchFamily="34" charset="-120"/>
              </a:rPr>
              <a:t>Trend Stack</a:t>
            </a:r>
            <a:endParaRPr lang="en-US" sz="1400" dirty="0">
              <a:latin typeface="DM Sans" pitchFamily="2" charset="77"/>
            </a:endParaRPr>
          </a:p>
        </p:txBody>
      </p:sp>
      <p:sp>
        <p:nvSpPr>
          <p:cNvPr id="17" name="Text 12">
            <a:extLst>
              <a:ext uri="{FF2B5EF4-FFF2-40B4-BE49-F238E27FC236}">
                <a16:creationId xmlns:a16="http://schemas.microsoft.com/office/drawing/2014/main" id="{50A9D0C3-1CCD-5768-07F4-10473E879671}"/>
              </a:ext>
            </a:extLst>
          </p:cNvPr>
          <p:cNvSpPr/>
          <p:nvPr/>
        </p:nvSpPr>
        <p:spPr>
          <a:xfrm>
            <a:off x="4013369" y="3398520"/>
            <a:ext cx="2857071" cy="1280160"/>
          </a:xfrm>
          <a:prstGeom prst="rect">
            <a:avLst/>
          </a:prstGeom>
          <a:noFill/>
          <a:ln/>
        </p:spPr>
        <p:txBody>
          <a:bodyPr wrap="square" lIns="0" tIns="0" rIns="0" bIns="0" rtlCol="0" anchor="ctr"/>
          <a:lstStyle/>
          <a:p>
            <a:pPr marL="0" indent="0" algn="ctr">
              <a:buNone/>
            </a:pPr>
            <a:r>
              <a:rPr lang="en-US" sz="5600" b="1" dirty="0">
                <a:solidFill>
                  <a:srgbClr val="2A3F5B"/>
                </a:solidFill>
                <a:latin typeface="DM Sans" pitchFamily="2" charset="77"/>
                <a:ea typeface="Calibri" pitchFamily="34" charset="-122"/>
                <a:cs typeface="Calibri" pitchFamily="34" charset="-120"/>
              </a:rPr>
              <a:t>+56.1%</a:t>
            </a:r>
            <a:endParaRPr lang="en-US" sz="5600" dirty="0">
              <a:latin typeface="DM Sans" pitchFamily="2" charset="77"/>
            </a:endParaRPr>
          </a:p>
        </p:txBody>
      </p:sp>
      <p:sp>
        <p:nvSpPr>
          <p:cNvPr id="18" name="Text 13">
            <a:extLst>
              <a:ext uri="{FF2B5EF4-FFF2-40B4-BE49-F238E27FC236}">
                <a16:creationId xmlns:a16="http://schemas.microsoft.com/office/drawing/2014/main" id="{75870E3D-E19B-4B19-AF3F-9023C3BC4836}"/>
              </a:ext>
            </a:extLst>
          </p:cNvPr>
          <p:cNvSpPr/>
          <p:nvPr/>
        </p:nvSpPr>
        <p:spPr>
          <a:xfrm>
            <a:off x="4013369" y="4587240"/>
            <a:ext cx="2857071" cy="274320"/>
          </a:xfrm>
          <a:prstGeom prst="rect">
            <a:avLst/>
          </a:prstGeom>
          <a:noFill/>
          <a:ln/>
        </p:spPr>
        <p:txBody>
          <a:bodyPr wrap="square" lIns="0" tIns="0" rIns="0" bIns="0" rtlCol="0" anchor="ctr"/>
          <a:lstStyle/>
          <a:p>
            <a:pPr marL="0" indent="0" algn="ctr">
              <a:buNone/>
            </a:pPr>
            <a:r>
              <a:rPr lang="en-US" sz="1000" b="1" kern="0" spc="300" dirty="0">
                <a:solidFill>
                  <a:srgbClr val="94A3B8"/>
                </a:solidFill>
                <a:latin typeface="DM Sans" pitchFamily="2" charset="77"/>
                <a:ea typeface="Calibri" pitchFamily="34" charset="-122"/>
                <a:cs typeface="Calibri" pitchFamily="34" charset="-120"/>
              </a:rPr>
              <a:t>TOTAL RETURN</a:t>
            </a:r>
            <a:endParaRPr lang="en-US" sz="1000" dirty="0">
              <a:latin typeface="DM Sans" pitchFamily="2" charset="77"/>
            </a:endParaRPr>
          </a:p>
        </p:txBody>
      </p:sp>
      <p:sp>
        <p:nvSpPr>
          <p:cNvPr id="19" name="Shape 14">
            <a:extLst>
              <a:ext uri="{FF2B5EF4-FFF2-40B4-BE49-F238E27FC236}">
                <a16:creationId xmlns:a16="http://schemas.microsoft.com/office/drawing/2014/main" id="{BE07F257-F166-E961-075C-8C0758BB33DA}"/>
              </a:ext>
            </a:extLst>
          </p:cNvPr>
          <p:cNvSpPr/>
          <p:nvPr/>
        </p:nvSpPr>
        <p:spPr>
          <a:xfrm>
            <a:off x="7278593" y="1981200"/>
            <a:ext cx="2857071" cy="3108960"/>
          </a:xfrm>
          <a:prstGeom prst="rect">
            <a:avLst/>
          </a:prstGeom>
          <a:solidFill>
            <a:srgbClr val="FFFFFF"/>
          </a:solidFill>
          <a:ln w="12700">
            <a:solidFill>
              <a:srgbClr val="E2E8F0"/>
            </a:solidFill>
            <a:prstDash val="solid"/>
          </a:ln>
          <a:effectLst>
            <a:outerShdw blurRad="152400" dist="38100" dir="5400000" algn="bl" rotWithShape="0">
              <a:srgbClr val="000000">
                <a:alpha val="8000"/>
              </a:srgbClr>
            </a:outerShdw>
          </a:effectLst>
        </p:spPr>
        <p:txBody>
          <a:bodyPr/>
          <a:lstStyle/>
          <a:p>
            <a:endParaRPr lang="en-US">
              <a:latin typeface="DM Sans" pitchFamily="2" charset="77"/>
            </a:endParaRPr>
          </a:p>
        </p:txBody>
      </p:sp>
      <p:sp>
        <p:nvSpPr>
          <p:cNvPr id="20" name="Shape 15">
            <a:extLst>
              <a:ext uri="{FF2B5EF4-FFF2-40B4-BE49-F238E27FC236}">
                <a16:creationId xmlns:a16="http://schemas.microsoft.com/office/drawing/2014/main" id="{B7D86C73-5955-9469-B86D-C7C17CA4F23D}"/>
              </a:ext>
            </a:extLst>
          </p:cNvPr>
          <p:cNvSpPr/>
          <p:nvPr/>
        </p:nvSpPr>
        <p:spPr>
          <a:xfrm>
            <a:off x="7278593" y="1981200"/>
            <a:ext cx="2857071" cy="109728"/>
          </a:xfrm>
          <a:prstGeom prst="rect">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22" name="Text 17">
            <a:extLst>
              <a:ext uri="{FF2B5EF4-FFF2-40B4-BE49-F238E27FC236}">
                <a16:creationId xmlns:a16="http://schemas.microsoft.com/office/drawing/2014/main" id="{9796F901-0A43-F4EC-CE97-72B0D5771F4E}"/>
              </a:ext>
            </a:extLst>
          </p:cNvPr>
          <p:cNvSpPr/>
          <p:nvPr/>
        </p:nvSpPr>
        <p:spPr>
          <a:xfrm>
            <a:off x="7278593" y="3105912"/>
            <a:ext cx="2857071" cy="320040"/>
          </a:xfrm>
          <a:prstGeom prst="rect">
            <a:avLst/>
          </a:prstGeom>
          <a:noFill/>
          <a:ln/>
        </p:spPr>
        <p:txBody>
          <a:bodyPr wrap="square" lIns="0" tIns="0" rIns="0" bIns="0" rtlCol="0" anchor="ctr"/>
          <a:lstStyle/>
          <a:p>
            <a:pPr marL="0" indent="0" algn="ctr">
              <a:buNone/>
            </a:pPr>
            <a:r>
              <a:rPr lang="en-US" sz="1400" i="1" dirty="0">
                <a:solidFill>
                  <a:srgbClr val="475569"/>
                </a:solidFill>
                <a:latin typeface="DM Sans" pitchFamily="2" charset="77"/>
                <a:ea typeface="Calibri" pitchFamily="34" charset="-122"/>
                <a:cs typeface="Calibri" pitchFamily="34" charset="-120"/>
              </a:rPr>
              <a:t>Carry Stack</a:t>
            </a:r>
            <a:endParaRPr lang="en-US" sz="1400" dirty="0">
              <a:latin typeface="DM Sans" pitchFamily="2" charset="77"/>
            </a:endParaRPr>
          </a:p>
        </p:txBody>
      </p:sp>
      <p:sp>
        <p:nvSpPr>
          <p:cNvPr id="23" name="Text 18">
            <a:extLst>
              <a:ext uri="{FF2B5EF4-FFF2-40B4-BE49-F238E27FC236}">
                <a16:creationId xmlns:a16="http://schemas.microsoft.com/office/drawing/2014/main" id="{31EFB0BC-963A-5E00-0D7A-49767F23AB87}"/>
              </a:ext>
            </a:extLst>
          </p:cNvPr>
          <p:cNvSpPr/>
          <p:nvPr/>
        </p:nvSpPr>
        <p:spPr>
          <a:xfrm>
            <a:off x="7278593" y="3398520"/>
            <a:ext cx="2857071" cy="1280160"/>
          </a:xfrm>
          <a:prstGeom prst="rect">
            <a:avLst/>
          </a:prstGeom>
          <a:noFill/>
          <a:ln/>
        </p:spPr>
        <p:txBody>
          <a:bodyPr wrap="square" lIns="0" tIns="0" rIns="0" bIns="0" rtlCol="0" anchor="ctr"/>
          <a:lstStyle/>
          <a:p>
            <a:pPr marL="0" indent="0" algn="ctr">
              <a:buNone/>
            </a:pPr>
            <a:r>
              <a:rPr lang="en-US" sz="5600" b="1" dirty="0">
                <a:solidFill>
                  <a:srgbClr val="14CFA6"/>
                </a:solidFill>
                <a:latin typeface="DM Sans" pitchFamily="2" charset="77"/>
                <a:ea typeface="Calibri" pitchFamily="34" charset="-122"/>
                <a:cs typeface="Calibri" pitchFamily="34" charset="-120"/>
              </a:rPr>
              <a:t>+48.6%</a:t>
            </a:r>
            <a:endParaRPr lang="en-US" sz="5600" dirty="0">
              <a:latin typeface="DM Sans" pitchFamily="2" charset="77"/>
            </a:endParaRPr>
          </a:p>
        </p:txBody>
      </p:sp>
      <p:sp>
        <p:nvSpPr>
          <p:cNvPr id="24" name="Text 19">
            <a:extLst>
              <a:ext uri="{FF2B5EF4-FFF2-40B4-BE49-F238E27FC236}">
                <a16:creationId xmlns:a16="http://schemas.microsoft.com/office/drawing/2014/main" id="{50E4B991-1F54-6530-4210-B813B1C752A1}"/>
              </a:ext>
            </a:extLst>
          </p:cNvPr>
          <p:cNvSpPr/>
          <p:nvPr/>
        </p:nvSpPr>
        <p:spPr>
          <a:xfrm>
            <a:off x="7278593" y="4587240"/>
            <a:ext cx="2857071" cy="274320"/>
          </a:xfrm>
          <a:prstGeom prst="rect">
            <a:avLst/>
          </a:prstGeom>
          <a:noFill/>
          <a:ln/>
        </p:spPr>
        <p:txBody>
          <a:bodyPr wrap="square" lIns="0" tIns="0" rIns="0" bIns="0" rtlCol="0" anchor="ctr"/>
          <a:lstStyle/>
          <a:p>
            <a:pPr marL="0" indent="0" algn="ctr">
              <a:buNone/>
            </a:pPr>
            <a:r>
              <a:rPr lang="en-US" sz="1000" b="1" kern="0" spc="300" dirty="0">
                <a:solidFill>
                  <a:srgbClr val="94A3B8"/>
                </a:solidFill>
                <a:latin typeface="DM Sans" pitchFamily="2" charset="77"/>
                <a:ea typeface="Calibri" pitchFamily="34" charset="-122"/>
                <a:cs typeface="Calibri" pitchFamily="34" charset="-120"/>
              </a:rPr>
              <a:t>TOTAL RETURN</a:t>
            </a:r>
            <a:endParaRPr lang="en-US" sz="1000" dirty="0">
              <a:latin typeface="DM Sans" pitchFamily="2" charset="77"/>
            </a:endParaRPr>
          </a:p>
        </p:txBody>
      </p:sp>
      <p:sp>
        <p:nvSpPr>
          <p:cNvPr id="4" name="TextBox 3">
            <a:extLst>
              <a:ext uri="{FF2B5EF4-FFF2-40B4-BE49-F238E27FC236}">
                <a16:creationId xmlns:a16="http://schemas.microsoft.com/office/drawing/2014/main" id="{C2C92880-F09D-1CFE-BC03-A0624C7C4381}"/>
              </a:ext>
            </a:extLst>
          </p:cNvPr>
          <p:cNvSpPr txBox="1"/>
          <p:nvPr/>
        </p:nvSpPr>
        <p:spPr>
          <a:xfrm>
            <a:off x="748144" y="5638800"/>
            <a:ext cx="9387519" cy="954107"/>
          </a:xfrm>
          <a:prstGeom prst="rect">
            <a:avLst/>
          </a:prstGeom>
          <a:noFill/>
        </p:spPr>
        <p:txBody>
          <a:bodyPr wrap="square" rtlCol="0">
            <a:spAutoFit/>
          </a:bodyPr>
          <a:lstStyle/>
          <a:p>
            <a:pPr algn="just"/>
            <a:r>
              <a:rPr lang="en-US" sz="800" b="1" i="1" dirty="0">
                <a:latin typeface="DM Sans" pitchFamily="2" charset="77"/>
              </a:rPr>
              <a:t>The performance data quoted above represents past performance. Past performance does not guarantee future results. The investment return and principal value of an investment will fluctuate so that an investor’s shares, when sold or redeemed, may be worth more or less than their original cost and current performance may be lower or higher than the performance quoted above. Performance current to the most recent month-end can be obtained at </a:t>
            </a:r>
            <a:r>
              <a:rPr lang="en-US" sz="800" b="1" i="1" dirty="0" err="1">
                <a:latin typeface="DM Sans" pitchFamily="2" charset="77"/>
              </a:rPr>
              <a:t>www.returnstackedetfs.com</a:t>
            </a:r>
            <a:r>
              <a:rPr lang="en-US" sz="800" b="1" i="1" dirty="0">
                <a:latin typeface="DM Sans" pitchFamily="2" charset="77"/>
              </a:rPr>
              <a:t>. See slides 18 and 19 for standardized performance.</a:t>
            </a:r>
          </a:p>
          <a:p>
            <a:pPr algn="just"/>
            <a:endParaRPr lang="en-US" sz="800" i="1" dirty="0">
              <a:latin typeface="DM Sans" pitchFamily="2" charset="77"/>
            </a:endParaRPr>
          </a:p>
          <a:p>
            <a:pPr algn="just"/>
            <a:r>
              <a:rPr lang="en-US" sz="800" i="1" dirty="0">
                <a:latin typeface="DM Sans" pitchFamily="2" charset="77"/>
              </a:rPr>
              <a:t>Source: Bloomberg; Calculations by Newfound Research.  S&amp;P 500 is SPXT Index.  Returns for the S&amp;P 500 are gross of all management fees, transaction costs and taxes.  You cannot invest in an index.  Returns for RSST and RSSY are based upon fund NAV.   Returns for RSST and RSSY are net of management fees and internal transaction costs but gross of taxes.  All returns assume the reinvestment of all distributions.  Past returns are not indicative of future returns. The Gross Expense Ratio for RSST is 0.99%; the Gross Expense Ratio for RSSY is 0.99%.</a:t>
            </a:r>
          </a:p>
        </p:txBody>
      </p:sp>
      <p:sp>
        <p:nvSpPr>
          <p:cNvPr id="6" name="Text 10">
            <a:extLst>
              <a:ext uri="{FF2B5EF4-FFF2-40B4-BE49-F238E27FC236}">
                <a16:creationId xmlns:a16="http://schemas.microsoft.com/office/drawing/2014/main" id="{835AAAD0-B38A-3584-1E4A-E4F5C53FB3E7}"/>
              </a:ext>
            </a:extLst>
          </p:cNvPr>
          <p:cNvSpPr/>
          <p:nvPr/>
        </p:nvSpPr>
        <p:spPr>
          <a:xfrm>
            <a:off x="7278592" y="2410968"/>
            <a:ext cx="2857071" cy="502920"/>
          </a:xfrm>
          <a:prstGeom prst="rect">
            <a:avLst/>
          </a:prstGeom>
          <a:noFill/>
          <a:ln/>
        </p:spPr>
        <p:txBody>
          <a:bodyPr wrap="square" lIns="0" tIns="0" rIns="0" bIns="0" rtlCol="0" anchor="ctr"/>
          <a:lstStyle/>
          <a:p>
            <a:pPr marL="0" indent="0" algn="ctr">
              <a:buNone/>
            </a:pPr>
            <a:r>
              <a:rPr lang="en-US" sz="1200" b="1" dirty="0">
                <a:solidFill>
                  <a:srgbClr val="2A3F5B"/>
                </a:solidFill>
                <a:latin typeface="DM Sans" pitchFamily="2" charset="77"/>
                <a:ea typeface="Calibri" pitchFamily="34" charset="-122"/>
                <a:cs typeface="Calibri" pitchFamily="34" charset="-120"/>
              </a:rPr>
              <a:t>Return Stacked® U.S. Stocks &amp; </a:t>
            </a:r>
            <a:br>
              <a:rPr lang="en-US" sz="1200" b="1" dirty="0">
                <a:solidFill>
                  <a:srgbClr val="2A3F5B"/>
                </a:solidFill>
                <a:latin typeface="DM Sans" pitchFamily="2" charset="77"/>
                <a:ea typeface="Calibri" pitchFamily="34" charset="-122"/>
                <a:cs typeface="Calibri" pitchFamily="34" charset="-120"/>
              </a:rPr>
            </a:br>
            <a:r>
              <a:rPr lang="en-US" sz="1200" b="1" dirty="0">
                <a:solidFill>
                  <a:srgbClr val="2A3F5B"/>
                </a:solidFill>
                <a:latin typeface="DM Sans" pitchFamily="2" charset="77"/>
                <a:ea typeface="Calibri" pitchFamily="34" charset="-122"/>
                <a:cs typeface="Calibri" pitchFamily="34" charset="-120"/>
              </a:rPr>
              <a:t>Futures Yield ETF</a:t>
            </a:r>
          </a:p>
          <a:p>
            <a:pPr marL="0" indent="0" algn="ctr">
              <a:buNone/>
            </a:pPr>
            <a:r>
              <a:rPr lang="en-US" sz="2800" b="1" dirty="0">
                <a:solidFill>
                  <a:srgbClr val="2A3F5B"/>
                </a:solidFill>
                <a:latin typeface="DM Sans" pitchFamily="2" charset="77"/>
                <a:ea typeface="Calibri" pitchFamily="34" charset="-122"/>
                <a:cs typeface="Calibri" pitchFamily="34" charset="-120"/>
              </a:rPr>
              <a:t>RSSY (NAV)</a:t>
            </a:r>
            <a:endParaRPr lang="en-US" sz="2800" dirty="0">
              <a:latin typeface="DM Sans" pitchFamily="2" charset="77"/>
            </a:endParaRPr>
          </a:p>
        </p:txBody>
      </p:sp>
    </p:spTree>
    <p:extLst>
      <p:ext uri="{BB962C8B-B14F-4D97-AF65-F5344CB8AC3E}">
        <p14:creationId xmlns:p14="http://schemas.microsoft.com/office/powerpoint/2010/main" val="232620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83D1E-FC64-E756-3E01-F143A812BF93}"/>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3C8FDF93-5001-3542-E6E1-7E5F8AD68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D898D69F-32C1-0A9F-E6AA-616FCC5E911A}"/>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THE MECHANICS </a:t>
            </a:r>
            <a:br>
              <a:rPr lang="en-US" sz="1800" dirty="0">
                <a:solidFill>
                  <a:srgbClr val="11CEA5"/>
                </a:solidFill>
                <a:latin typeface="DM Sans" pitchFamily="2" charset="77"/>
              </a:rPr>
            </a:br>
            <a:r>
              <a:rPr lang="en-US" dirty="0">
                <a:solidFill>
                  <a:srgbClr val="111013"/>
                </a:solidFill>
                <a:latin typeface="DM Sans" pitchFamily="2" charset="77"/>
              </a:rPr>
              <a:t>What is Return Stacking?</a:t>
            </a:r>
            <a:endParaRPr lang="en-US" sz="2600" dirty="0">
              <a:solidFill>
                <a:schemeClr val="accent4"/>
              </a:solidFill>
              <a:latin typeface="DM Sans" pitchFamily="2" charset="77"/>
            </a:endParaRPr>
          </a:p>
        </p:txBody>
      </p:sp>
      <p:sp>
        <p:nvSpPr>
          <p:cNvPr id="4" name="Shape 2">
            <a:extLst>
              <a:ext uri="{FF2B5EF4-FFF2-40B4-BE49-F238E27FC236}">
                <a16:creationId xmlns:a16="http://schemas.microsoft.com/office/drawing/2014/main" id="{718365C7-2245-D69A-7FE0-28C1A25D4E8A}"/>
              </a:ext>
            </a:extLst>
          </p:cNvPr>
          <p:cNvSpPr/>
          <p:nvPr/>
        </p:nvSpPr>
        <p:spPr>
          <a:xfrm>
            <a:off x="707330" y="1554480"/>
            <a:ext cx="4489683" cy="3840480"/>
          </a:xfrm>
          <a:prstGeom prst="rect">
            <a:avLst/>
          </a:prstGeom>
          <a:solidFill>
            <a:srgbClr val="F8FAFC"/>
          </a:solidFill>
          <a:ln w="12700">
            <a:solidFill>
              <a:srgbClr val="E2E8F0"/>
            </a:solidFill>
            <a:prstDash val="solid"/>
          </a:ln>
        </p:spPr>
        <p:txBody>
          <a:bodyPr/>
          <a:lstStyle/>
          <a:p>
            <a:endParaRPr lang="en-US">
              <a:latin typeface="DM Sans" pitchFamily="2" charset="77"/>
            </a:endParaRPr>
          </a:p>
        </p:txBody>
      </p:sp>
      <p:sp>
        <p:nvSpPr>
          <p:cNvPr id="6" name="Text 3">
            <a:extLst>
              <a:ext uri="{FF2B5EF4-FFF2-40B4-BE49-F238E27FC236}">
                <a16:creationId xmlns:a16="http://schemas.microsoft.com/office/drawing/2014/main" id="{04401463-9E92-175B-49CA-546E481587F2}"/>
              </a:ext>
            </a:extLst>
          </p:cNvPr>
          <p:cNvSpPr/>
          <p:nvPr/>
        </p:nvSpPr>
        <p:spPr>
          <a:xfrm>
            <a:off x="707330" y="1783080"/>
            <a:ext cx="4489683" cy="320040"/>
          </a:xfrm>
          <a:prstGeom prst="rect">
            <a:avLst/>
          </a:prstGeom>
          <a:noFill/>
          <a:ln/>
        </p:spPr>
        <p:txBody>
          <a:bodyPr wrap="square" lIns="0" tIns="0" rIns="0" bIns="0" rtlCol="0" anchor="ctr"/>
          <a:lstStyle/>
          <a:p>
            <a:pPr marL="0" indent="0" algn="ctr">
              <a:buNone/>
            </a:pPr>
            <a:r>
              <a:rPr lang="en-US" sz="1100" b="1" kern="0" spc="300" dirty="0">
                <a:solidFill>
                  <a:srgbClr val="475569"/>
                </a:solidFill>
                <a:latin typeface="DM Sans" pitchFamily="2" charset="77"/>
                <a:ea typeface="Calibri" pitchFamily="34" charset="-122"/>
                <a:cs typeface="Calibri" pitchFamily="34" charset="-120"/>
              </a:rPr>
              <a:t>TRADITIONAL PORTFOLIO</a:t>
            </a:r>
            <a:endParaRPr lang="en-US" sz="1100" dirty="0">
              <a:latin typeface="DM Sans" pitchFamily="2" charset="77"/>
            </a:endParaRPr>
          </a:p>
        </p:txBody>
      </p:sp>
      <p:sp>
        <p:nvSpPr>
          <p:cNvPr id="8" name="Text 4">
            <a:extLst>
              <a:ext uri="{FF2B5EF4-FFF2-40B4-BE49-F238E27FC236}">
                <a16:creationId xmlns:a16="http://schemas.microsoft.com/office/drawing/2014/main" id="{6B91A4C6-D661-71B2-F6FD-CD2298BAB20A}"/>
              </a:ext>
            </a:extLst>
          </p:cNvPr>
          <p:cNvSpPr/>
          <p:nvPr/>
        </p:nvSpPr>
        <p:spPr>
          <a:xfrm>
            <a:off x="707330" y="2148840"/>
            <a:ext cx="4489683" cy="365760"/>
          </a:xfrm>
          <a:prstGeom prst="rect">
            <a:avLst/>
          </a:prstGeom>
          <a:noFill/>
          <a:ln/>
        </p:spPr>
        <p:txBody>
          <a:bodyPr wrap="square" lIns="0" tIns="0" rIns="0" bIns="0" rtlCol="0" anchor="ctr"/>
          <a:lstStyle/>
          <a:p>
            <a:pPr marL="0" indent="0" algn="ctr">
              <a:buNone/>
            </a:pPr>
            <a:r>
              <a:rPr lang="en-US" sz="1600" b="1" dirty="0">
                <a:solidFill>
                  <a:srgbClr val="2A3F5B"/>
                </a:solidFill>
                <a:latin typeface="DM Sans" pitchFamily="2" charset="77"/>
                <a:ea typeface="Calibri" pitchFamily="34" charset="-122"/>
                <a:cs typeface="Calibri" pitchFamily="34" charset="-120"/>
              </a:rPr>
              <a:t>$1.00 invested → $1.00 of exposure</a:t>
            </a:r>
            <a:endParaRPr lang="en-US" sz="1600" dirty="0">
              <a:latin typeface="DM Sans" pitchFamily="2" charset="77"/>
            </a:endParaRPr>
          </a:p>
        </p:txBody>
      </p:sp>
      <p:sp>
        <p:nvSpPr>
          <p:cNvPr id="12" name="Shape 5">
            <a:extLst>
              <a:ext uri="{FF2B5EF4-FFF2-40B4-BE49-F238E27FC236}">
                <a16:creationId xmlns:a16="http://schemas.microsoft.com/office/drawing/2014/main" id="{0F06D95E-4B6A-AC89-F9A2-783F4B424B61}"/>
              </a:ext>
            </a:extLst>
          </p:cNvPr>
          <p:cNvSpPr/>
          <p:nvPr/>
        </p:nvSpPr>
        <p:spPr>
          <a:xfrm>
            <a:off x="1115483" y="2926080"/>
            <a:ext cx="3673377" cy="64008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25" name="Text 6">
            <a:extLst>
              <a:ext uri="{FF2B5EF4-FFF2-40B4-BE49-F238E27FC236}">
                <a16:creationId xmlns:a16="http://schemas.microsoft.com/office/drawing/2014/main" id="{396937F3-9B77-7CF1-7E32-6378719BF2B1}"/>
              </a:ext>
            </a:extLst>
          </p:cNvPr>
          <p:cNvSpPr/>
          <p:nvPr/>
        </p:nvSpPr>
        <p:spPr>
          <a:xfrm>
            <a:off x="1115483" y="2926080"/>
            <a:ext cx="3673377" cy="640080"/>
          </a:xfrm>
          <a:prstGeom prst="rect">
            <a:avLst/>
          </a:prstGeom>
          <a:noFill/>
          <a:ln/>
        </p:spPr>
        <p:txBody>
          <a:bodyPr wrap="square" lIns="0" tIns="0" rIns="0" bIns="0" rtlCol="0" anchor="ctr"/>
          <a:lstStyle/>
          <a:p>
            <a:pPr marL="0" indent="0" algn="ctr">
              <a:buNone/>
            </a:pPr>
            <a:r>
              <a:rPr lang="en-US" sz="1400" b="1" dirty="0">
                <a:solidFill>
                  <a:srgbClr val="FFFFFF"/>
                </a:solidFill>
                <a:latin typeface="DM Sans" pitchFamily="2" charset="77"/>
                <a:ea typeface="Calibri" pitchFamily="34" charset="-122"/>
                <a:cs typeface="Calibri" pitchFamily="34" charset="-120"/>
              </a:rPr>
              <a:t>100% STOCKS</a:t>
            </a:r>
            <a:endParaRPr lang="en-US" sz="1400" dirty="0">
              <a:latin typeface="DM Sans" pitchFamily="2" charset="77"/>
            </a:endParaRPr>
          </a:p>
        </p:txBody>
      </p:sp>
      <p:sp>
        <p:nvSpPr>
          <p:cNvPr id="26" name="Text 7">
            <a:extLst>
              <a:ext uri="{FF2B5EF4-FFF2-40B4-BE49-F238E27FC236}">
                <a16:creationId xmlns:a16="http://schemas.microsoft.com/office/drawing/2014/main" id="{F5ED6E72-37AB-1FAC-9B04-7C53597E4ADF}"/>
              </a:ext>
            </a:extLst>
          </p:cNvPr>
          <p:cNvSpPr/>
          <p:nvPr/>
        </p:nvSpPr>
        <p:spPr>
          <a:xfrm>
            <a:off x="1033852" y="3840480"/>
            <a:ext cx="3836639" cy="1188720"/>
          </a:xfrm>
          <a:prstGeom prst="rect">
            <a:avLst/>
          </a:prstGeom>
          <a:noFill/>
          <a:ln/>
        </p:spPr>
        <p:txBody>
          <a:bodyPr wrap="square" lIns="0" tIns="0" rIns="0" bIns="0" rtlCol="0" anchor="ctr"/>
          <a:lstStyle/>
          <a:p>
            <a:pPr marL="0" indent="0" algn="l">
              <a:buNone/>
            </a:pPr>
            <a:r>
              <a:rPr lang="en-US" sz="1300" dirty="0">
                <a:solidFill>
                  <a:srgbClr val="1F2937"/>
                </a:solidFill>
                <a:latin typeface="DM Sans" pitchFamily="2" charset="77"/>
                <a:ea typeface="Calibri" pitchFamily="34" charset="-122"/>
                <a:cs typeface="Calibri" pitchFamily="34" charset="-120"/>
              </a:rPr>
              <a:t>To add a diversifier, you must give up some equity to make room.</a:t>
            </a:r>
            <a:endParaRPr lang="en-US" sz="1300" dirty="0">
              <a:latin typeface="DM Sans" pitchFamily="2" charset="77"/>
            </a:endParaRPr>
          </a:p>
        </p:txBody>
      </p:sp>
      <p:sp>
        <p:nvSpPr>
          <p:cNvPr id="27" name="Shape 8">
            <a:extLst>
              <a:ext uri="{FF2B5EF4-FFF2-40B4-BE49-F238E27FC236}">
                <a16:creationId xmlns:a16="http://schemas.microsoft.com/office/drawing/2014/main" id="{E8A7E6EB-BE1A-1608-FC7C-F827361C8465}"/>
              </a:ext>
            </a:extLst>
          </p:cNvPr>
          <p:cNvSpPr/>
          <p:nvPr/>
        </p:nvSpPr>
        <p:spPr>
          <a:xfrm>
            <a:off x="5686797" y="1554480"/>
            <a:ext cx="4489683" cy="3840480"/>
          </a:xfrm>
          <a:prstGeom prst="rect">
            <a:avLst/>
          </a:prstGeom>
          <a:solidFill>
            <a:srgbClr val="F0FBF7"/>
          </a:solidFill>
          <a:ln w="19050">
            <a:solidFill>
              <a:srgbClr val="14CFA6"/>
            </a:solidFill>
            <a:prstDash val="solid"/>
          </a:ln>
        </p:spPr>
        <p:txBody>
          <a:bodyPr/>
          <a:lstStyle/>
          <a:p>
            <a:endParaRPr lang="en-US">
              <a:latin typeface="DM Sans" pitchFamily="2" charset="77"/>
            </a:endParaRPr>
          </a:p>
        </p:txBody>
      </p:sp>
      <p:sp>
        <p:nvSpPr>
          <p:cNvPr id="28" name="Text 9">
            <a:extLst>
              <a:ext uri="{FF2B5EF4-FFF2-40B4-BE49-F238E27FC236}">
                <a16:creationId xmlns:a16="http://schemas.microsoft.com/office/drawing/2014/main" id="{3CA4CE11-92EC-BE19-A0A0-9FB194AAC614}"/>
              </a:ext>
            </a:extLst>
          </p:cNvPr>
          <p:cNvSpPr/>
          <p:nvPr/>
        </p:nvSpPr>
        <p:spPr>
          <a:xfrm>
            <a:off x="5686797" y="1783080"/>
            <a:ext cx="4489683" cy="320040"/>
          </a:xfrm>
          <a:prstGeom prst="rect">
            <a:avLst/>
          </a:prstGeom>
          <a:noFill/>
          <a:ln/>
        </p:spPr>
        <p:txBody>
          <a:bodyPr wrap="square" lIns="0" tIns="0" rIns="0" bIns="0" rtlCol="0" anchor="ctr"/>
          <a:lstStyle/>
          <a:p>
            <a:pPr marL="0" indent="0" algn="ctr">
              <a:buNone/>
            </a:pPr>
            <a:r>
              <a:rPr lang="en-US" sz="1100" b="1" kern="0" spc="300" dirty="0">
                <a:solidFill>
                  <a:srgbClr val="14CFA6"/>
                </a:solidFill>
                <a:latin typeface="DM Sans" pitchFamily="2" charset="77"/>
                <a:ea typeface="Calibri" pitchFamily="34" charset="-122"/>
                <a:cs typeface="Calibri" pitchFamily="34" charset="-120"/>
              </a:rPr>
              <a:t>RETURN STACKED® PORTFOLIO</a:t>
            </a:r>
            <a:endParaRPr lang="en-US" sz="1100" dirty="0">
              <a:latin typeface="DM Sans" pitchFamily="2" charset="77"/>
            </a:endParaRPr>
          </a:p>
        </p:txBody>
      </p:sp>
      <p:sp>
        <p:nvSpPr>
          <p:cNvPr id="29" name="Text 10">
            <a:extLst>
              <a:ext uri="{FF2B5EF4-FFF2-40B4-BE49-F238E27FC236}">
                <a16:creationId xmlns:a16="http://schemas.microsoft.com/office/drawing/2014/main" id="{B93E3B6D-01BA-7ED3-A1FD-DEC631C35A7F}"/>
              </a:ext>
            </a:extLst>
          </p:cNvPr>
          <p:cNvSpPr/>
          <p:nvPr/>
        </p:nvSpPr>
        <p:spPr>
          <a:xfrm>
            <a:off x="5686797" y="2148840"/>
            <a:ext cx="4489683" cy="365760"/>
          </a:xfrm>
          <a:prstGeom prst="rect">
            <a:avLst/>
          </a:prstGeom>
          <a:noFill/>
          <a:ln/>
        </p:spPr>
        <p:txBody>
          <a:bodyPr wrap="square" lIns="0" tIns="0" rIns="0" bIns="0" rtlCol="0" anchor="ctr"/>
          <a:lstStyle/>
          <a:p>
            <a:pPr marL="0" indent="0" algn="ctr">
              <a:buNone/>
            </a:pPr>
            <a:r>
              <a:rPr lang="en-US" sz="1600" b="1" dirty="0">
                <a:solidFill>
                  <a:srgbClr val="2A3F5B"/>
                </a:solidFill>
                <a:latin typeface="DM Sans" pitchFamily="2" charset="77"/>
                <a:ea typeface="Calibri" pitchFamily="34" charset="-122"/>
                <a:cs typeface="Calibri" pitchFamily="34" charset="-120"/>
              </a:rPr>
              <a:t>$1.00 invested → $2.00 of exposure</a:t>
            </a:r>
            <a:endParaRPr lang="en-US" sz="1600" dirty="0">
              <a:latin typeface="DM Sans" pitchFamily="2" charset="77"/>
            </a:endParaRPr>
          </a:p>
        </p:txBody>
      </p:sp>
      <p:sp>
        <p:nvSpPr>
          <p:cNvPr id="30" name="Shape 11">
            <a:extLst>
              <a:ext uri="{FF2B5EF4-FFF2-40B4-BE49-F238E27FC236}">
                <a16:creationId xmlns:a16="http://schemas.microsoft.com/office/drawing/2014/main" id="{4302E7B0-ADCA-7D7D-37F0-CF614E575591}"/>
              </a:ext>
            </a:extLst>
          </p:cNvPr>
          <p:cNvSpPr/>
          <p:nvPr/>
        </p:nvSpPr>
        <p:spPr>
          <a:xfrm>
            <a:off x="6094950" y="2926080"/>
            <a:ext cx="3673377" cy="64008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31" name="Text 12">
            <a:extLst>
              <a:ext uri="{FF2B5EF4-FFF2-40B4-BE49-F238E27FC236}">
                <a16:creationId xmlns:a16="http://schemas.microsoft.com/office/drawing/2014/main" id="{6856D100-1D77-74CA-13F5-FE723FB2195D}"/>
              </a:ext>
            </a:extLst>
          </p:cNvPr>
          <p:cNvSpPr/>
          <p:nvPr/>
        </p:nvSpPr>
        <p:spPr>
          <a:xfrm>
            <a:off x="6094950" y="2926080"/>
            <a:ext cx="3673377" cy="640080"/>
          </a:xfrm>
          <a:prstGeom prst="rect">
            <a:avLst/>
          </a:prstGeom>
          <a:noFill/>
          <a:ln/>
        </p:spPr>
        <p:txBody>
          <a:bodyPr wrap="square" lIns="0" tIns="0" rIns="0" bIns="0" rtlCol="0" anchor="ctr"/>
          <a:lstStyle/>
          <a:p>
            <a:pPr marL="0" indent="0" algn="ctr">
              <a:buNone/>
            </a:pPr>
            <a:r>
              <a:rPr lang="en-US" sz="1400" b="1" dirty="0">
                <a:solidFill>
                  <a:srgbClr val="FFFFFF"/>
                </a:solidFill>
                <a:latin typeface="DM Sans" pitchFamily="2" charset="77"/>
                <a:ea typeface="Calibri" pitchFamily="34" charset="-122"/>
                <a:cs typeface="Calibri" pitchFamily="34" charset="-120"/>
              </a:rPr>
              <a:t>100% STOCKS</a:t>
            </a:r>
            <a:endParaRPr lang="en-US" sz="1400" dirty="0">
              <a:latin typeface="DM Sans" pitchFamily="2" charset="77"/>
            </a:endParaRPr>
          </a:p>
        </p:txBody>
      </p:sp>
      <p:sp>
        <p:nvSpPr>
          <p:cNvPr id="32" name="Text 13">
            <a:extLst>
              <a:ext uri="{FF2B5EF4-FFF2-40B4-BE49-F238E27FC236}">
                <a16:creationId xmlns:a16="http://schemas.microsoft.com/office/drawing/2014/main" id="{E02AB565-B22D-179D-C049-E3E9C56CEF4F}"/>
              </a:ext>
            </a:extLst>
          </p:cNvPr>
          <p:cNvSpPr/>
          <p:nvPr/>
        </p:nvSpPr>
        <p:spPr>
          <a:xfrm>
            <a:off x="5686797" y="3566160"/>
            <a:ext cx="4489683" cy="320040"/>
          </a:xfrm>
          <a:prstGeom prst="rect">
            <a:avLst/>
          </a:prstGeom>
          <a:noFill/>
          <a:ln/>
        </p:spPr>
        <p:txBody>
          <a:bodyPr wrap="square" lIns="0" tIns="0" rIns="0" bIns="0" rtlCol="0" anchor="ctr"/>
          <a:lstStyle/>
          <a:p>
            <a:pPr marL="0" indent="0" algn="ctr">
              <a:buNone/>
            </a:pPr>
            <a:r>
              <a:rPr lang="en-US" sz="2200" b="1" dirty="0">
                <a:solidFill>
                  <a:srgbClr val="14CFA6"/>
                </a:solidFill>
                <a:latin typeface="DM Sans" pitchFamily="2" charset="77"/>
                <a:ea typeface="Calibri" pitchFamily="34" charset="-122"/>
                <a:cs typeface="Calibri" pitchFamily="34" charset="-120"/>
              </a:rPr>
              <a:t>+</a:t>
            </a:r>
            <a:endParaRPr lang="en-US" sz="2200" dirty="0">
              <a:latin typeface="DM Sans" pitchFamily="2" charset="77"/>
            </a:endParaRPr>
          </a:p>
        </p:txBody>
      </p:sp>
      <p:sp>
        <p:nvSpPr>
          <p:cNvPr id="33" name="Shape 14">
            <a:extLst>
              <a:ext uri="{FF2B5EF4-FFF2-40B4-BE49-F238E27FC236}">
                <a16:creationId xmlns:a16="http://schemas.microsoft.com/office/drawing/2014/main" id="{105DDFF1-B0A4-F155-38DA-468E4FA47A26}"/>
              </a:ext>
            </a:extLst>
          </p:cNvPr>
          <p:cNvSpPr/>
          <p:nvPr/>
        </p:nvSpPr>
        <p:spPr>
          <a:xfrm>
            <a:off x="6094950" y="3886200"/>
            <a:ext cx="3673377" cy="640080"/>
          </a:xfrm>
          <a:prstGeom prst="rect">
            <a:avLst/>
          </a:prstGeom>
          <a:solidFill>
            <a:srgbClr val="14CFA6"/>
          </a:solidFill>
          <a:ln w="12700">
            <a:solidFill>
              <a:srgbClr val="333333"/>
            </a:solidFill>
            <a:prstDash val="solid"/>
          </a:ln>
        </p:spPr>
        <p:txBody>
          <a:bodyPr/>
          <a:lstStyle/>
          <a:p>
            <a:endParaRPr lang="en-US">
              <a:latin typeface="DM Sans" pitchFamily="2" charset="77"/>
            </a:endParaRPr>
          </a:p>
        </p:txBody>
      </p:sp>
      <p:sp>
        <p:nvSpPr>
          <p:cNvPr id="34" name="Text 15">
            <a:extLst>
              <a:ext uri="{FF2B5EF4-FFF2-40B4-BE49-F238E27FC236}">
                <a16:creationId xmlns:a16="http://schemas.microsoft.com/office/drawing/2014/main" id="{941E1074-55D9-1591-69E2-8EF4AEED96CA}"/>
              </a:ext>
            </a:extLst>
          </p:cNvPr>
          <p:cNvSpPr/>
          <p:nvPr/>
        </p:nvSpPr>
        <p:spPr>
          <a:xfrm>
            <a:off x="6094950" y="3886200"/>
            <a:ext cx="3673377" cy="640080"/>
          </a:xfrm>
          <a:prstGeom prst="rect">
            <a:avLst/>
          </a:prstGeom>
          <a:noFill/>
          <a:ln/>
        </p:spPr>
        <p:txBody>
          <a:bodyPr wrap="square" lIns="0" tIns="0" rIns="0" bIns="0" rtlCol="0" anchor="ctr"/>
          <a:lstStyle/>
          <a:p>
            <a:pPr marL="0" indent="0" algn="ctr">
              <a:buNone/>
            </a:pPr>
            <a:r>
              <a:rPr lang="en-US" sz="1400" b="1" dirty="0">
                <a:solidFill>
                  <a:srgbClr val="FFFFFF"/>
                </a:solidFill>
                <a:latin typeface="DM Sans" pitchFamily="2" charset="77"/>
                <a:ea typeface="Calibri" pitchFamily="34" charset="-122"/>
                <a:cs typeface="Calibri" pitchFamily="34" charset="-120"/>
              </a:rPr>
              <a:t>100% DIVERSIFIER</a:t>
            </a:r>
            <a:endParaRPr lang="en-US" sz="1400" dirty="0">
              <a:latin typeface="DM Sans" pitchFamily="2" charset="77"/>
            </a:endParaRPr>
          </a:p>
        </p:txBody>
      </p:sp>
      <p:sp>
        <p:nvSpPr>
          <p:cNvPr id="35" name="Text 16">
            <a:extLst>
              <a:ext uri="{FF2B5EF4-FFF2-40B4-BE49-F238E27FC236}">
                <a16:creationId xmlns:a16="http://schemas.microsoft.com/office/drawing/2014/main" id="{E0DC0320-3CDF-2083-C213-3D2240DFD2F5}"/>
              </a:ext>
            </a:extLst>
          </p:cNvPr>
          <p:cNvSpPr/>
          <p:nvPr/>
        </p:nvSpPr>
        <p:spPr>
          <a:xfrm>
            <a:off x="6013319" y="4709160"/>
            <a:ext cx="3836639" cy="411480"/>
          </a:xfrm>
          <a:prstGeom prst="rect">
            <a:avLst/>
          </a:prstGeom>
          <a:noFill/>
          <a:ln/>
        </p:spPr>
        <p:txBody>
          <a:bodyPr wrap="square" lIns="0" tIns="0" rIns="0" bIns="0" rtlCol="0" anchor="ctr"/>
          <a:lstStyle/>
          <a:p>
            <a:pPr marL="0" indent="0" algn="l">
              <a:buNone/>
            </a:pPr>
            <a:r>
              <a:rPr lang="en-US" sz="1300" i="1" dirty="0">
                <a:solidFill>
                  <a:srgbClr val="14CFA6"/>
                </a:solidFill>
                <a:latin typeface="DM Sans" pitchFamily="2" charset="77"/>
                <a:ea typeface="Calibri" pitchFamily="34" charset="-122"/>
                <a:cs typeface="Calibri" pitchFamily="34" charset="-120"/>
              </a:rPr>
              <a:t>Same capital. The diversifier rides on top.</a:t>
            </a:r>
            <a:endParaRPr lang="en-US" sz="1300" dirty="0">
              <a:latin typeface="DM Sans" pitchFamily="2" charset="77"/>
            </a:endParaRPr>
          </a:p>
        </p:txBody>
      </p:sp>
    </p:spTree>
    <p:extLst>
      <p:ext uri="{BB962C8B-B14F-4D97-AF65-F5344CB8AC3E}">
        <p14:creationId xmlns:p14="http://schemas.microsoft.com/office/powerpoint/2010/main" val="147704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4B81-EE0A-D797-A49F-98DCB1EDEF4D}"/>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DE3DCD42-F8A6-7A78-A86F-FB882C6C6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9AE305E2-4B25-3E58-261E-CA5024CE3360}"/>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THE PROBLEM WE SEEK TO SOLVE</a:t>
            </a:r>
            <a:br>
              <a:rPr lang="en-US" sz="1800" dirty="0">
                <a:solidFill>
                  <a:srgbClr val="11CEA5"/>
                </a:solidFill>
                <a:latin typeface="DM Sans" pitchFamily="2" charset="77"/>
              </a:rPr>
            </a:br>
            <a:r>
              <a:rPr lang="en-US" dirty="0">
                <a:solidFill>
                  <a:srgbClr val="111013"/>
                </a:solidFill>
                <a:latin typeface="DM Sans" pitchFamily="2" charset="77"/>
              </a:rPr>
              <a:t>Why Return Stacking Exists</a:t>
            </a:r>
            <a:endParaRPr lang="en-US" sz="2600" dirty="0">
              <a:solidFill>
                <a:schemeClr val="accent4"/>
              </a:solidFill>
              <a:latin typeface="DM Sans" pitchFamily="2" charset="77"/>
            </a:endParaRPr>
          </a:p>
        </p:txBody>
      </p:sp>
      <p:sp>
        <p:nvSpPr>
          <p:cNvPr id="2" name="Shape 2">
            <a:extLst>
              <a:ext uri="{FF2B5EF4-FFF2-40B4-BE49-F238E27FC236}">
                <a16:creationId xmlns:a16="http://schemas.microsoft.com/office/drawing/2014/main" id="{5613C242-A97E-C13E-D091-F87030E97197}"/>
              </a:ext>
            </a:extLst>
          </p:cNvPr>
          <p:cNvSpPr/>
          <p:nvPr/>
        </p:nvSpPr>
        <p:spPr>
          <a:xfrm>
            <a:off x="612230" y="1554480"/>
            <a:ext cx="816306" cy="137160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3" name="Text 3">
            <a:extLst>
              <a:ext uri="{FF2B5EF4-FFF2-40B4-BE49-F238E27FC236}">
                <a16:creationId xmlns:a16="http://schemas.microsoft.com/office/drawing/2014/main" id="{5AA3F513-30B9-6F12-2420-F2B09898FE58}"/>
              </a:ext>
            </a:extLst>
          </p:cNvPr>
          <p:cNvSpPr/>
          <p:nvPr/>
        </p:nvSpPr>
        <p:spPr>
          <a:xfrm>
            <a:off x="612230" y="1645920"/>
            <a:ext cx="816306" cy="1188720"/>
          </a:xfrm>
          <a:prstGeom prst="rect">
            <a:avLst/>
          </a:prstGeom>
          <a:noFill/>
          <a:ln/>
        </p:spPr>
        <p:txBody>
          <a:bodyPr wrap="square" lIns="0" tIns="0" rIns="0" bIns="0" rtlCol="0" anchor="ctr"/>
          <a:lstStyle/>
          <a:p>
            <a:pPr marL="0" indent="0" algn="ctr">
              <a:buNone/>
            </a:pPr>
            <a:r>
              <a:rPr lang="en-US" sz="3600" b="1" dirty="0">
                <a:solidFill>
                  <a:srgbClr val="14CFA6"/>
                </a:solidFill>
                <a:latin typeface="DM Sans" pitchFamily="2" charset="77"/>
                <a:ea typeface="Calibri" pitchFamily="34" charset="-122"/>
                <a:cs typeface="Calibri" pitchFamily="34" charset="-120"/>
              </a:rPr>
              <a:t>01</a:t>
            </a:r>
            <a:endParaRPr lang="en-US" sz="3600" dirty="0">
              <a:latin typeface="DM Sans" pitchFamily="2" charset="77"/>
            </a:endParaRPr>
          </a:p>
        </p:txBody>
      </p:sp>
      <p:sp>
        <p:nvSpPr>
          <p:cNvPr id="7" name="Text 4">
            <a:extLst>
              <a:ext uri="{FF2B5EF4-FFF2-40B4-BE49-F238E27FC236}">
                <a16:creationId xmlns:a16="http://schemas.microsoft.com/office/drawing/2014/main" id="{836798AA-C82D-4F0A-4198-E55717052DFD}"/>
              </a:ext>
            </a:extLst>
          </p:cNvPr>
          <p:cNvSpPr/>
          <p:nvPr/>
        </p:nvSpPr>
        <p:spPr>
          <a:xfrm>
            <a:off x="1632612" y="1737360"/>
            <a:ext cx="8638967" cy="411480"/>
          </a:xfrm>
          <a:prstGeom prst="rect">
            <a:avLst/>
          </a:prstGeom>
          <a:noFill/>
          <a:ln/>
        </p:spPr>
        <p:txBody>
          <a:bodyPr wrap="square" lIns="0" tIns="0" rIns="0" bIns="0" rtlCol="0" anchor="ctr"/>
          <a:lstStyle/>
          <a:p>
            <a:pPr marL="0" indent="0">
              <a:buNone/>
            </a:pPr>
            <a:r>
              <a:rPr lang="en-US" sz="1800" b="1" dirty="0">
                <a:solidFill>
                  <a:srgbClr val="2A3F5B"/>
                </a:solidFill>
                <a:latin typeface="DM Sans" pitchFamily="2" charset="77"/>
                <a:ea typeface="Calibri" pitchFamily="34" charset="-122"/>
                <a:cs typeface="Calibri" pitchFamily="34" charset="-120"/>
              </a:rPr>
              <a:t>The historical constraint</a:t>
            </a:r>
            <a:endParaRPr lang="en-US" sz="1800" dirty="0">
              <a:latin typeface="DM Sans" pitchFamily="2" charset="77"/>
            </a:endParaRPr>
          </a:p>
        </p:txBody>
      </p:sp>
      <p:sp>
        <p:nvSpPr>
          <p:cNvPr id="9" name="Text 5">
            <a:extLst>
              <a:ext uri="{FF2B5EF4-FFF2-40B4-BE49-F238E27FC236}">
                <a16:creationId xmlns:a16="http://schemas.microsoft.com/office/drawing/2014/main" id="{96A78DF4-1792-8778-6323-E00BEABF359A}"/>
              </a:ext>
            </a:extLst>
          </p:cNvPr>
          <p:cNvSpPr/>
          <p:nvPr/>
        </p:nvSpPr>
        <p:spPr>
          <a:xfrm>
            <a:off x="1632612" y="2194560"/>
            <a:ext cx="8638967" cy="731520"/>
          </a:xfrm>
          <a:prstGeom prst="rect">
            <a:avLst/>
          </a:prstGeom>
          <a:noFill/>
          <a:ln/>
        </p:spPr>
        <p:txBody>
          <a:bodyPr wrap="square" lIns="0" tIns="0" rIns="0" bIns="0" rtlCol="0" anchor="ctr"/>
          <a:lstStyle/>
          <a:p>
            <a:pPr marL="0" indent="0">
              <a:buNone/>
            </a:pPr>
            <a:r>
              <a:rPr lang="en-US" sz="1300" dirty="0">
                <a:solidFill>
                  <a:srgbClr val="1F2937"/>
                </a:solidFill>
                <a:latin typeface="DM Sans" pitchFamily="2" charset="77"/>
                <a:ea typeface="Calibri" pitchFamily="34" charset="-122"/>
                <a:cs typeface="Calibri" pitchFamily="34" charset="-120"/>
              </a:rPr>
              <a:t>For most of investing history, capital was rationed. A 60/40 portfolio meant 60% stocks and 40% bonds. To add managed futures, you had to take from one or the other. That's the funding problem.</a:t>
            </a:r>
            <a:endParaRPr lang="en-US" sz="1300" dirty="0">
              <a:latin typeface="DM Sans" pitchFamily="2" charset="77"/>
            </a:endParaRPr>
          </a:p>
        </p:txBody>
      </p:sp>
      <p:sp>
        <p:nvSpPr>
          <p:cNvPr id="10" name="Shape 6">
            <a:extLst>
              <a:ext uri="{FF2B5EF4-FFF2-40B4-BE49-F238E27FC236}">
                <a16:creationId xmlns:a16="http://schemas.microsoft.com/office/drawing/2014/main" id="{F137BC92-0E22-46C7-7E36-CEB5F738EBE5}"/>
              </a:ext>
            </a:extLst>
          </p:cNvPr>
          <p:cNvSpPr/>
          <p:nvPr/>
        </p:nvSpPr>
        <p:spPr>
          <a:xfrm>
            <a:off x="612230" y="3154680"/>
            <a:ext cx="816306" cy="137160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3" name="Text 7">
            <a:extLst>
              <a:ext uri="{FF2B5EF4-FFF2-40B4-BE49-F238E27FC236}">
                <a16:creationId xmlns:a16="http://schemas.microsoft.com/office/drawing/2014/main" id="{E02AAD67-0F32-6107-6F82-41F2D14E0D10}"/>
              </a:ext>
            </a:extLst>
          </p:cNvPr>
          <p:cNvSpPr/>
          <p:nvPr/>
        </p:nvSpPr>
        <p:spPr>
          <a:xfrm>
            <a:off x="612230" y="3246120"/>
            <a:ext cx="816306" cy="1188720"/>
          </a:xfrm>
          <a:prstGeom prst="rect">
            <a:avLst/>
          </a:prstGeom>
          <a:noFill/>
          <a:ln/>
        </p:spPr>
        <p:txBody>
          <a:bodyPr wrap="square" lIns="0" tIns="0" rIns="0" bIns="0" rtlCol="0" anchor="ctr"/>
          <a:lstStyle/>
          <a:p>
            <a:pPr marL="0" indent="0" algn="ctr">
              <a:buNone/>
            </a:pPr>
            <a:r>
              <a:rPr lang="en-US" sz="3600" b="1" dirty="0">
                <a:solidFill>
                  <a:srgbClr val="14CFA6"/>
                </a:solidFill>
                <a:latin typeface="DM Sans" pitchFamily="2" charset="77"/>
                <a:ea typeface="Calibri" pitchFamily="34" charset="-122"/>
                <a:cs typeface="Calibri" pitchFamily="34" charset="-120"/>
              </a:rPr>
              <a:t>02</a:t>
            </a:r>
            <a:endParaRPr lang="en-US" sz="3600" dirty="0">
              <a:latin typeface="DM Sans" pitchFamily="2" charset="77"/>
            </a:endParaRPr>
          </a:p>
        </p:txBody>
      </p:sp>
      <p:sp>
        <p:nvSpPr>
          <p:cNvPr id="14" name="Text 8">
            <a:extLst>
              <a:ext uri="{FF2B5EF4-FFF2-40B4-BE49-F238E27FC236}">
                <a16:creationId xmlns:a16="http://schemas.microsoft.com/office/drawing/2014/main" id="{74775470-135A-1DC6-700D-DFBB0B515D83}"/>
              </a:ext>
            </a:extLst>
          </p:cNvPr>
          <p:cNvSpPr/>
          <p:nvPr/>
        </p:nvSpPr>
        <p:spPr>
          <a:xfrm>
            <a:off x="1632612" y="3337560"/>
            <a:ext cx="8638967" cy="411480"/>
          </a:xfrm>
          <a:prstGeom prst="rect">
            <a:avLst/>
          </a:prstGeom>
          <a:noFill/>
          <a:ln/>
        </p:spPr>
        <p:txBody>
          <a:bodyPr wrap="square" lIns="0" tIns="0" rIns="0" bIns="0" rtlCol="0" anchor="ctr"/>
          <a:lstStyle/>
          <a:p>
            <a:pPr marL="0" indent="0">
              <a:buNone/>
            </a:pPr>
            <a:r>
              <a:rPr lang="en-US" sz="1800" b="1" dirty="0">
                <a:solidFill>
                  <a:srgbClr val="2A3F5B"/>
                </a:solidFill>
                <a:latin typeface="DM Sans" pitchFamily="2" charset="77"/>
                <a:ea typeface="Calibri" pitchFamily="34" charset="-122"/>
                <a:cs typeface="Calibri" pitchFamily="34" charset="-120"/>
              </a:rPr>
              <a:t>What stacking does</a:t>
            </a:r>
            <a:endParaRPr lang="en-US" sz="1800" dirty="0">
              <a:latin typeface="DM Sans" pitchFamily="2" charset="77"/>
            </a:endParaRPr>
          </a:p>
        </p:txBody>
      </p:sp>
      <p:sp>
        <p:nvSpPr>
          <p:cNvPr id="15" name="Text 9">
            <a:extLst>
              <a:ext uri="{FF2B5EF4-FFF2-40B4-BE49-F238E27FC236}">
                <a16:creationId xmlns:a16="http://schemas.microsoft.com/office/drawing/2014/main" id="{C814C461-DE95-CD6B-C842-3950B96184BB}"/>
              </a:ext>
            </a:extLst>
          </p:cNvPr>
          <p:cNvSpPr/>
          <p:nvPr/>
        </p:nvSpPr>
        <p:spPr>
          <a:xfrm>
            <a:off x="1632612" y="3794760"/>
            <a:ext cx="8638967" cy="731520"/>
          </a:xfrm>
          <a:prstGeom prst="rect">
            <a:avLst/>
          </a:prstGeom>
          <a:noFill/>
          <a:ln/>
        </p:spPr>
        <p:txBody>
          <a:bodyPr wrap="square" lIns="0" tIns="0" rIns="0" bIns="0" rtlCol="0" anchor="ctr"/>
          <a:lstStyle/>
          <a:p>
            <a:pPr marL="0" indent="0">
              <a:buNone/>
            </a:pPr>
            <a:r>
              <a:rPr lang="en-US" sz="1300" dirty="0">
                <a:solidFill>
                  <a:srgbClr val="1F2937"/>
                </a:solidFill>
                <a:latin typeface="DM Sans" pitchFamily="2" charset="77"/>
                <a:ea typeface="Calibri" pitchFamily="34" charset="-122"/>
                <a:cs typeface="Calibri" pitchFamily="34" charset="-120"/>
              </a:rPr>
              <a:t>By using a futures overlay against the same capital base, return stacking lets an investor seek to hold equity exposure and a diversifying return stream at the same time. No funding trade-off.</a:t>
            </a:r>
            <a:endParaRPr lang="en-US" sz="1300" dirty="0">
              <a:latin typeface="DM Sans" pitchFamily="2" charset="77"/>
            </a:endParaRPr>
          </a:p>
        </p:txBody>
      </p:sp>
      <p:sp>
        <p:nvSpPr>
          <p:cNvPr id="16" name="Shape 10">
            <a:extLst>
              <a:ext uri="{FF2B5EF4-FFF2-40B4-BE49-F238E27FC236}">
                <a16:creationId xmlns:a16="http://schemas.microsoft.com/office/drawing/2014/main" id="{829B6210-0524-0A88-0454-1B19F6E041DB}"/>
              </a:ext>
            </a:extLst>
          </p:cNvPr>
          <p:cNvSpPr/>
          <p:nvPr/>
        </p:nvSpPr>
        <p:spPr>
          <a:xfrm>
            <a:off x="612230" y="4754880"/>
            <a:ext cx="816306" cy="1371600"/>
          </a:xfrm>
          <a:prstGeom prst="rect">
            <a:avLst/>
          </a:prstGeom>
          <a:solidFill>
            <a:srgbClr val="2A3F5B"/>
          </a:solidFill>
          <a:ln w="12700">
            <a:solidFill>
              <a:srgbClr val="333333"/>
            </a:solidFill>
            <a:prstDash val="solid"/>
          </a:ln>
        </p:spPr>
        <p:txBody>
          <a:bodyPr/>
          <a:lstStyle/>
          <a:p>
            <a:endParaRPr lang="en-US">
              <a:latin typeface="DM Sans" pitchFamily="2" charset="77"/>
            </a:endParaRPr>
          </a:p>
        </p:txBody>
      </p:sp>
      <p:sp>
        <p:nvSpPr>
          <p:cNvPr id="17" name="Text 11">
            <a:extLst>
              <a:ext uri="{FF2B5EF4-FFF2-40B4-BE49-F238E27FC236}">
                <a16:creationId xmlns:a16="http://schemas.microsoft.com/office/drawing/2014/main" id="{4C0134A9-07B0-4C38-D52D-89FFABC74DB8}"/>
              </a:ext>
            </a:extLst>
          </p:cNvPr>
          <p:cNvSpPr/>
          <p:nvPr/>
        </p:nvSpPr>
        <p:spPr>
          <a:xfrm>
            <a:off x="612230" y="4846320"/>
            <a:ext cx="816306" cy="1188720"/>
          </a:xfrm>
          <a:prstGeom prst="rect">
            <a:avLst/>
          </a:prstGeom>
          <a:noFill/>
          <a:ln/>
        </p:spPr>
        <p:txBody>
          <a:bodyPr wrap="square" lIns="0" tIns="0" rIns="0" bIns="0" rtlCol="0" anchor="ctr"/>
          <a:lstStyle/>
          <a:p>
            <a:pPr marL="0" indent="0" algn="ctr">
              <a:buNone/>
            </a:pPr>
            <a:r>
              <a:rPr lang="en-US" sz="3600" b="1" dirty="0">
                <a:solidFill>
                  <a:srgbClr val="14CFA6"/>
                </a:solidFill>
                <a:latin typeface="DM Sans" pitchFamily="2" charset="77"/>
                <a:ea typeface="Calibri" pitchFamily="34" charset="-122"/>
                <a:cs typeface="Calibri" pitchFamily="34" charset="-120"/>
              </a:rPr>
              <a:t>03</a:t>
            </a:r>
            <a:endParaRPr lang="en-US" sz="3600" dirty="0">
              <a:latin typeface="DM Sans" pitchFamily="2" charset="77"/>
            </a:endParaRPr>
          </a:p>
        </p:txBody>
      </p:sp>
      <p:sp>
        <p:nvSpPr>
          <p:cNvPr id="18" name="Text 12">
            <a:extLst>
              <a:ext uri="{FF2B5EF4-FFF2-40B4-BE49-F238E27FC236}">
                <a16:creationId xmlns:a16="http://schemas.microsoft.com/office/drawing/2014/main" id="{7628D196-F853-4D9A-37CD-827DC10DBA41}"/>
              </a:ext>
            </a:extLst>
          </p:cNvPr>
          <p:cNvSpPr/>
          <p:nvPr/>
        </p:nvSpPr>
        <p:spPr>
          <a:xfrm>
            <a:off x="1632612" y="4937760"/>
            <a:ext cx="8638967" cy="411480"/>
          </a:xfrm>
          <a:prstGeom prst="rect">
            <a:avLst/>
          </a:prstGeom>
          <a:noFill/>
          <a:ln/>
        </p:spPr>
        <p:txBody>
          <a:bodyPr wrap="square" lIns="0" tIns="0" rIns="0" bIns="0" rtlCol="0" anchor="ctr"/>
          <a:lstStyle/>
          <a:p>
            <a:pPr marL="0" indent="0">
              <a:buNone/>
            </a:pPr>
            <a:r>
              <a:rPr lang="en-US" sz="1800" b="1" dirty="0">
                <a:solidFill>
                  <a:srgbClr val="2A3F5B"/>
                </a:solidFill>
                <a:latin typeface="DM Sans" pitchFamily="2" charset="77"/>
                <a:ea typeface="Calibri" pitchFamily="34" charset="-122"/>
                <a:cs typeface="Calibri" pitchFamily="34" charset="-120"/>
              </a:rPr>
              <a:t>Why it matters now</a:t>
            </a:r>
            <a:endParaRPr lang="en-US" sz="1800" dirty="0">
              <a:latin typeface="DM Sans" pitchFamily="2" charset="77"/>
            </a:endParaRPr>
          </a:p>
        </p:txBody>
      </p:sp>
      <p:sp>
        <p:nvSpPr>
          <p:cNvPr id="19" name="Text 13">
            <a:extLst>
              <a:ext uri="{FF2B5EF4-FFF2-40B4-BE49-F238E27FC236}">
                <a16:creationId xmlns:a16="http://schemas.microsoft.com/office/drawing/2014/main" id="{89EC743E-82B2-4F80-6E9B-67D5D70F9065}"/>
              </a:ext>
            </a:extLst>
          </p:cNvPr>
          <p:cNvSpPr/>
          <p:nvPr/>
        </p:nvSpPr>
        <p:spPr>
          <a:xfrm>
            <a:off x="1632612" y="5394960"/>
            <a:ext cx="8638967" cy="731520"/>
          </a:xfrm>
          <a:prstGeom prst="rect">
            <a:avLst/>
          </a:prstGeom>
          <a:noFill/>
          <a:ln/>
        </p:spPr>
        <p:txBody>
          <a:bodyPr wrap="square" lIns="0" tIns="0" rIns="0" bIns="0" rtlCol="0" anchor="ctr"/>
          <a:lstStyle/>
          <a:p>
            <a:pPr marL="0" indent="0">
              <a:buNone/>
            </a:pPr>
            <a:r>
              <a:rPr lang="en-US" sz="1300" dirty="0">
                <a:solidFill>
                  <a:srgbClr val="1F2937"/>
                </a:solidFill>
                <a:latin typeface="DM Sans" pitchFamily="2" charset="77"/>
                <a:ea typeface="Calibri" pitchFamily="34" charset="-122"/>
                <a:cs typeface="Calibri" pitchFamily="34" charset="-120"/>
              </a:rPr>
              <a:t>When equities are strong, a traditional managed-futures sleeve may drag on returns by displacing equity. When equities are weak, stacking may allow the diversifier to do its job without the investor having sacrificed upside to get there.</a:t>
            </a:r>
            <a:endParaRPr lang="en-US" sz="1300" dirty="0">
              <a:latin typeface="DM Sans" pitchFamily="2" charset="77"/>
            </a:endParaRPr>
          </a:p>
        </p:txBody>
      </p:sp>
    </p:spTree>
    <p:extLst>
      <p:ext uri="{BB962C8B-B14F-4D97-AF65-F5344CB8AC3E}">
        <p14:creationId xmlns:p14="http://schemas.microsoft.com/office/powerpoint/2010/main" val="92204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8599-273D-95C4-12A9-DB862D5958B7}"/>
            </a:ext>
          </a:extLst>
        </p:cNvPr>
        <p:cNvGrpSpPr/>
        <p:nvPr/>
      </p:nvGrpSpPr>
      <p:grpSpPr>
        <a:xfrm>
          <a:off x="0" y="0"/>
          <a:ext cx="0" cy="0"/>
          <a:chOff x="0" y="0"/>
          <a:chExt cx="0" cy="0"/>
        </a:xfrm>
      </p:grpSpPr>
      <p:pic>
        <p:nvPicPr>
          <p:cNvPr id="11" name="Picture 10" descr="Shape&#10;&#10;Description automatically generated with low confidence">
            <a:extLst>
              <a:ext uri="{FF2B5EF4-FFF2-40B4-BE49-F238E27FC236}">
                <a16:creationId xmlns:a16="http://schemas.microsoft.com/office/drawing/2014/main" id="{2166BF00-1D42-3879-F4C1-317FA3AB1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77931"/>
            <a:ext cx="1106424" cy="1106424"/>
          </a:xfrm>
          <a:prstGeom prst="rect">
            <a:avLst/>
          </a:prstGeom>
        </p:spPr>
      </p:pic>
      <p:sp>
        <p:nvSpPr>
          <p:cNvPr id="5" name="object 2">
            <a:extLst>
              <a:ext uri="{FF2B5EF4-FFF2-40B4-BE49-F238E27FC236}">
                <a16:creationId xmlns:a16="http://schemas.microsoft.com/office/drawing/2014/main" id="{206712BB-F2F2-B8A3-5A3F-FB6ED03C7F9F}"/>
              </a:ext>
            </a:extLst>
          </p:cNvPr>
          <p:cNvSpPr txBox="1">
            <a:spLocks/>
          </p:cNvSpPr>
          <p:nvPr/>
        </p:nvSpPr>
        <p:spPr>
          <a:xfrm>
            <a:off x="762000" y="450111"/>
            <a:ext cx="9448800" cy="719202"/>
          </a:xfrm>
          <a:prstGeom prst="rect">
            <a:avLst/>
          </a:prstGeom>
        </p:spPr>
        <p:txBody>
          <a:bodyPr vert="horz" wrap="square" lIns="0" tIns="11206" rIns="0" bIns="0" rtlCol="0">
            <a:spAutoFit/>
          </a:bodyPr>
          <a:lstStyle>
            <a:lvl1pPr>
              <a:defRPr sz="2800" b="1" i="0">
                <a:solidFill>
                  <a:srgbClr val="3452FF"/>
                </a:solidFill>
                <a:latin typeface="Poppins-SemiBold"/>
                <a:ea typeface="+mj-ea"/>
                <a:cs typeface="Poppins-SemiBold"/>
              </a:defRPr>
            </a:lvl1pPr>
          </a:lstStyle>
          <a:p>
            <a:pPr algn="l"/>
            <a:r>
              <a:rPr lang="en-US" sz="1800" dirty="0">
                <a:solidFill>
                  <a:srgbClr val="11CEA5"/>
                </a:solidFill>
                <a:latin typeface="DM Sans" pitchFamily="2" charset="77"/>
              </a:rPr>
              <a:t>RETURN STACKING</a:t>
            </a:r>
            <a:br>
              <a:rPr lang="en-US" sz="1800" dirty="0">
                <a:solidFill>
                  <a:srgbClr val="11CEA5"/>
                </a:solidFill>
                <a:latin typeface="DM Sans" pitchFamily="2" charset="77"/>
              </a:rPr>
            </a:br>
            <a:r>
              <a:rPr lang="en-US" dirty="0">
                <a:solidFill>
                  <a:srgbClr val="111013"/>
                </a:solidFill>
                <a:latin typeface="DM Sans" pitchFamily="2" charset="77"/>
              </a:rPr>
              <a:t>What We Seek to Provide</a:t>
            </a:r>
            <a:endParaRPr lang="en-US" sz="2600" dirty="0">
              <a:solidFill>
                <a:schemeClr val="accent4"/>
              </a:solidFill>
              <a:latin typeface="DM Sans" pitchFamily="2" charset="77"/>
            </a:endParaRPr>
          </a:p>
        </p:txBody>
      </p:sp>
      <p:sp>
        <p:nvSpPr>
          <p:cNvPr id="4" name="Shape 2">
            <a:extLst>
              <a:ext uri="{FF2B5EF4-FFF2-40B4-BE49-F238E27FC236}">
                <a16:creationId xmlns:a16="http://schemas.microsoft.com/office/drawing/2014/main" id="{ED1E6512-F7B8-FCC1-9975-3FA2C728271D}"/>
              </a:ext>
            </a:extLst>
          </p:cNvPr>
          <p:cNvSpPr/>
          <p:nvPr/>
        </p:nvSpPr>
        <p:spPr>
          <a:xfrm>
            <a:off x="360399" y="1691640"/>
            <a:ext cx="3224409" cy="3840480"/>
          </a:xfrm>
          <a:prstGeom prst="rect">
            <a:avLst/>
          </a:prstGeom>
          <a:solidFill>
            <a:srgbClr val="F0FBF7"/>
          </a:solidFill>
          <a:ln w="19050">
            <a:solidFill>
              <a:srgbClr val="14CFA6"/>
            </a:solidFill>
            <a:prstDash val="solid"/>
          </a:ln>
        </p:spPr>
        <p:txBody>
          <a:bodyPr/>
          <a:lstStyle/>
          <a:p>
            <a:endParaRPr lang="en-US">
              <a:latin typeface="DM Sans" pitchFamily="2" charset="77"/>
            </a:endParaRPr>
          </a:p>
        </p:txBody>
      </p:sp>
      <p:sp>
        <p:nvSpPr>
          <p:cNvPr id="6" name="Text 3">
            <a:extLst>
              <a:ext uri="{FF2B5EF4-FFF2-40B4-BE49-F238E27FC236}">
                <a16:creationId xmlns:a16="http://schemas.microsoft.com/office/drawing/2014/main" id="{D5DA966C-BBCB-7983-366E-974C3DA4C260}"/>
              </a:ext>
            </a:extLst>
          </p:cNvPr>
          <p:cNvSpPr/>
          <p:nvPr/>
        </p:nvSpPr>
        <p:spPr>
          <a:xfrm>
            <a:off x="605291" y="2057400"/>
            <a:ext cx="2734625" cy="914400"/>
          </a:xfrm>
          <a:prstGeom prst="rect">
            <a:avLst/>
          </a:prstGeom>
          <a:noFill/>
          <a:ln/>
        </p:spPr>
        <p:txBody>
          <a:bodyPr wrap="square" lIns="0" tIns="0" rIns="0" bIns="0" rtlCol="0" anchor="ctr"/>
          <a:lstStyle/>
          <a:p>
            <a:pPr marL="0" indent="0">
              <a:buNone/>
            </a:pPr>
            <a:r>
              <a:rPr lang="en-US" sz="5600" b="1" dirty="0">
                <a:solidFill>
                  <a:srgbClr val="14CFA6"/>
                </a:solidFill>
                <a:latin typeface="DM Sans" pitchFamily="2" charset="77"/>
                <a:ea typeface="Calibri" pitchFamily="34" charset="-122"/>
                <a:cs typeface="Calibri" pitchFamily="34" charset="-120"/>
              </a:rPr>
              <a:t>01</a:t>
            </a:r>
            <a:endParaRPr lang="en-US" sz="5600" dirty="0">
              <a:latin typeface="DM Sans" pitchFamily="2" charset="77"/>
            </a:endParaRPr>
          </a:p>
        </p:txBody>
      </p:sp>
      <p:sp>
        <p:nvSpPr>
          <p:cNvPr id="8" name="Text 4">
            <a:extLst>
              <a:ext uri="{FF2B5EF4-FFF2-40B4-BE49-F238E27FC236}">
                <a16:creationId xmlns:a16="http://schemas.microsoft.com/office/drawing/2014/main" id="{CD907964-21DB-69C8-8436-AE33A0A29561}"/>
              </a:ext>
            </a:extLst>
          </p:cNvPr>
          <p:cNvSpPr/>
          <p:nvPr/>
        </p:nvSpPr>
        <p:spPr>
          <a:xfrm>
            <a:off x="605291" y="3246120"/>
            <a:ext cx="2734625" cy="1828800"/>
          </a:xfrm>
          <a:prstGeom prst="rect">
            <a:avLst/>
          </a:prstGeom>
          <a:noFill/>
          <a:ln/>
        </p:spPr>
        <p:txBody>
          <a:bodyPr wrap="square" lIns="0" tIns="0" rIns="0" bIns="0" rtlCol="0" anchor="ctr"/>
          <a:lstStyle/>
          <a:p>
            <a:pPr marL="0" indent="0">
              <a:buNone/>
            </a:pPr>
            <a:r>
              <a:rPr lang="en-US" sz="2400" b="1" dirty="0">
                <a:solidFill>
                  <a:srgbClr val="2A3F5B"/>
                </a:solidFill>
                <a:latin typeface="DM Sans" pitchFamily="2" charset="77"/>
                <a:ea typeface="Calibri" pitchFamily="34" charset="-122"/>
                <a:cs typeface="Calibri" pitchFamily="34" charset="-120"/>
              </a:rPr>
              <a:t>Equity exposure preserved</a:t>
            </a:r>
            <a:endParaRPr lang="en-US" sz="2400" dirty="0">
              <a:latin typeface="DM Sans" pitchFamily="2" charset="77"/>
            </a:endParaRPr>
          </a:p>
        </p:txBody>
      </p:sp>
      <p:sp>
        <p:nvSpPr>
          <p:cNvPr id="12" name="Shape 5">
            <a:extLst>
              <a:ext uri="{FF2B5EF4-FFF2-40B4-BE49-F238E27FC236}">
                <a16:creationId xmlns:a16="http://schemas.microsoft.com/office/drawing/2014/main" id="{C800C1E8-7D60-0222-51CC-F2455CAFD128}"/>
              </a:ext>
            </a:extLst>
          </p:cNvPr>
          <p:cNvSpPr/>
          <p:nvPr/>
        </p:nvSpPr>
        <p:spPr>
          <a:xfrm>
            <a:off x="3829700" y="1691640"/>
            <a:ext cx="3224409" cy="3840480"/>
          </a:xfrm>
          <a:prstGeom prst="rect">
            <a:avLst/>
          </a:prstGeom>
          <a:solidFill>
            <a:srgbClr val="F0FBF7"/>
          </a:solidFill>
          <a:ln w="19050">
            <a:solidFill>
              <a:srgbClr val="14CFA6"/>
            </a:solidFill>
            <a:prstDash val="solid"/>
          </a:ln>
        </p:spPr>
        <p:txBody>
          <a:bodyPr/>
          <a:lstStyle/>
          <a:p>
            <a:endParaRPr lang="en-US">
              <a:latin typeface="DM Sans" pitchFamily="2" charset="77"/>
            </a:endParaRPr>
          </a:p>
        </p:txBody>
      </p:sp>
      <p:sp>
        <p:nvSpPr>
          <p:cNvPr id="20" name="Text 6">
            <a:extLst>
              <a:ext uri="{FF2B5EF4-FFF2-40B4-BE49-F238E27FC236}">
                <a16:creationId xmlns:a16="http://schemas.microsoft.com/office/drawing/2014/main" id="{409CA3BD-4854-92FB-4564-F4C57E0513C6}"/>
              </a:ext>
            </a:extLst>
          </p:cNvPr>
          <p:cNvSpPr/>
          <p:nvPr/>
        </p:nvSpPr>
        <p:spPr>
          <a:xfrm>
            <a:off x="4074592" y="2057400"/>
            <a:ext cx="2734625" cy="914400"/>
          </a:xfrm>
          <a:prstGeom prst="rect">
            <a:avLst/>
          </a:prstGeom>
          <a:noFill/>
          <a:ln/>
        </p:spPr>
        <p:txBody>
          <a:bodyPr wrap="square" lIns="0" tIns="0" rIns="0" bIns="0" rtlCol="0" anchor="ctr"/>
          <a:lstStyle/>
          <a:p>
            <a:pPr marL="0" indent="0">
              <a:buNone/>
            </a:pPr>
            <a:r>
              <a:rPr lang="en-US" sz="5600" b="1" dirty="0">
                <a:solidFill>
                  <a:srgbClr val="14CFA6"/>
                </a:solidFill>
                <a:latin typeface="DM Sans" pitchFamily="2" charset="77"/>
                <a:ea typeface="Calibri" pitchFamily="34" charset="-122"/>
                <a:cs typeface="Calibri" pitchFamily="34" charset="-120"/>
              </a:rPr>
              <a:t>02</a:t>
            </a:r>
            <a:endParaRPr lang="en-US" sz="5600" dirty="0">
              <a:latin typeface="DM Sans" pitchFamily="2" charset="77"/>
            </a:endParaRPr>
          </a:p>
        </p:txBody>
      </p:sp>
      <p:sp>
        <p:nvSpPr>
          <p:cNvPr id="21" name="Text 7">
            <a:extLst>
              <a:ext uri="{FF2B5EF4-FFF2-40B4-BE49-F238E27FC236}">
                <a16:creationId xmlns:a16="http://schemas.microsoft.com/office/drawing/2014/main" id="{B59FD022-20FF-5205-5A21-27B3AB428AD5}"/>
              </a:ext>
            </a:extLst>
          </p:cNvPr>
          <p:cNvSpPr/>
          <p:nvPr/>
        </p:nvSpPr>
        <p:spPr>
          <a:xfrm>
            <a:off x="4074592" y="3246120"/>
            <a:ext cx="2734625" cy="1828800"/>
          </a:xfrm>
          <a:prstGeom prst="rect">
            <a:avLst/>
          </a:prstGeom>
          <a:noFill/>
          <a:ln/>
        </p:spPr>
        <p:txBody>
          <a:bodyPr wrap="square" lIns="0" tIns="0" rIns="0" bIns="0" rtlCol="0" anchor="ctr"/>
          <a:lstStyle/>
          <a:p>
            <a:pPr marL="0" indent="0">
              <a:buNone/>
            </a:pPr>
            <a:r>
              <a:rPr lang="en-US" sz="2400" b="1" dirty="0">
                <a:solidFill>
                  <a:srgbClr val="2A3F5B"/>
                </a:solidFill>
                <a:latin typeface="DM Sans" pitchFamily="2" charset="77"/>
                <a:ea typeface="Calibri" pitchFamily="34" charset="-122"/>
                <a:cs typeface="Calibri" pitchFamily="34" charset="-120"/>
              </a:rPr>
              <a:t>A diversifier on top, not instead</a:t>
            </a:r>
            <a:endParaRPr lang="en-US" sz="2400" dirty="0">
              <a:latin typeface="DM Sans" pitchFamily="2" charset="77"/>
            </a:endParaRPr>
          </a:p>
        </p:txBody>
      </p:sp>
      <p:sp>
        <p:nvSpPr>
          <p:cNvPr id="22" name="Shape 8">
            <a:extLst>
              <a:ext uri="{FF2B5EF4-FFF2-40B4-BE49-F238E27FC236}">
                <a16:creationId xmlns:a16="http://schemas.microsoft.com/office/drawing/2014/main" id="{18DDE4C4-24A9-A5E2-2822-A6644D72C3DA}"/>
              </a:ext>
            </a:extLst>
          </p:cNvPr>
          <p:cNvSpPr/>
          <p:nvPr/>
        </p:nvSpPr>
        <p:spPr>
          <a:xfrm>
            <a:off x="7299001" y="1691640"/>
            <a:ext cx="3224409" cy="3840480"/>
          </a:xfrm>
          <a:prstGeom prst="rect">
            <a:avLst/>
          </a:prstGeom>
          <a:solidFill>
            <a:srgbClr val="F0FBF7"/>
          </a:solidFill>
          <a:ln w="19050">
            <a:solidFill>
              <a:srgbClr val="14CFA6"/>
            </a:solidFill>
            <a:prstDash val="solid"/>
          </a:ln>
        </p:spPr>
        <p:txBody>
          <a:bodyPr/>
          <a:lstStyle/>
          <a:p>
            <a:endParaRPr lang="en-US">
              <a:latin typeface="DM Sans" pitchFamily="2" charset="77"/>
            </a:endParaRPr>
          </a:p>
        </p:txBody>
      </p:sp>
      <p:sp>
        <p:nvSpPr>
          <p:cNvPr id="23" name="Text 9">
            <a:extLst>
              <a:ext uri="{FF2B5EF4-FFF2-40B4-BE49-F238E27FC236}">
                <a16:creationId xmlns:a16="http://schemas.microsoft.com/office/drawing/2014/main" id="{EB984BD7-CE54-BF94-AC21-D8CBBA54FD23}"/>
              </a:ext>
            </a:extLst>
          </p:cNvPr>
          <p:cNvSpPr/>
          <p:nvPr/>
        </p:nvSpPr>
        <p:spPr>
          <a:xfrm>
            <a:off x="7543893" y="2057400"/>
            <a:ext cx="2734625" cy="914400"/>
          </a:xfrm>
          <a:prstGeom prst="rect">
            <a:avLst/>
          </a:prstGeom>
          <a:noFill/>
          <a:ln/>
        </p:spPr>
        <p:txBody>
          <a:bodyPr wrap="square" lIns="0" tIns="0" rIns="0" bIns="0" rtlCol="0" anchor="ctr"/>
          <a:lstStyle/>
          <a:p>
            <a:pPr marL="0" indent="0">
              <a:buNone/>
            </a:pPr>
            <a:r>
              <a:rPr lang="en-US" sz="5600" b="1" dirty="0">
                <a:solidFill>
                  <a:srgbClr val="14CFA6"/>
                </a:solidFill>
                <a:latin typeface="DM Sans" pitchFamily="2" charset="77"/>
                <a:ea typeface="Calibri" pitchFamily="34" charset="-122"/>
                <a:cs typeface="Calibri" pitchFamily="34" charset="-120"/>
              </a:rPr>
              <a:t>03</a:t>
            </a:r>
            <a:endParaRPr lang="en-US" sz="5600" dirty="0">
              <a:latin typeface="DM Sans" pitchFamily="2" charset="77"/>
            </a:endParaRPr>
          </a:p>
        </p:txBody>
      </p:sp>
      <p:sp>
        <p:nvSpPr>
          <p:cNvPr id="24" name="Text 10">
            <a:extLst>
              <a:ext uri="{FF2B5EF4-FFF2-40B4-BE49-F238E27FC236}">
                <a16:creationId xmlns:a16="http://schemas.microsoft.com/office/drawing/2014/main" id="{6FAC673F-9C09-8E3C-F21B-934C425F1482}"/>
              </a:ext>
            </a:extLst>
          </p:cNvPr>
          <p:cNvSpPr/>
          <p:nvPr/>
        </p:nvSpPr>
        <p:spPr>
          <a:xfrm>
            <a:off x="7543893" y="3246120"/>
            <a:ext cx="2734625" cy="1828800"/>
          </a:xfrm>
          <a:prstGeom prst="rect">
            <a:avLst/>
          </a:prstGeom>
          <a:noFill/>
          <a:ln/>
        </p:spPr>
        <p:txBody>
          <a:bodyPr wrap="square" lIns="0" tIns="0" rIns="0" bIns="0" rtlCol="0" anchor="ctr"/>
          <a:lstStyle/>
          <a:p>
            <a:pPr marL="0" indent="0">
              <a:buNone/>
            </a:pPr>
            <a:r>
              <a:rPr lang="en-US" sz="2400" b="1" dirty="0">
                <a:solidFill>
                  <a:srgbClr val="2A3F5B"/>
                </a:solidFill>
                <a:latin typeface="DM Sans" pitchFamily="2" charset="77"/>
                <a:ea typeface="Calibri" pitchFamily="34" charset="-122"/>
                <a:cs typeface="Calibri" pitchFamily="34" charset="-120"/>
              </a:rPr>
              <a:t>Daily liquidity, </a:t>
            </a:r>
            <a:br>
              <a:rPr lang="en-US" sz="2400" b="1" dirty="0">
                <a:solidFill>
                  <a:srgbClr val="2A3F5B"/>
                </a:solidFill>
                <a:latin typeface="DM Sans" pitchFamily="2" charset="77"/>
                <a:ea typeface="Calibri" pitchFamily="34" charset="-122"/>
                <a:cs typeface="Calibri" pitchFamily="34" charset="-120"/>
              </a:rPr>
            </a:br>
            <a:r>
              <a:rPr lang="en-US" sz="2400" b="1" dirty="0">
                <a:solidFill>
                  <a:srgbClr val="2A3F5B"/>
                </a:solidFill>
                <a:latin typeface="DM Sans" pitchFamily="2" charset="77"/>
                <a:ea typeface="Calibri" pitchFamily="34" charset="-122"/>
                <a:cs typeface="Calibri" pitchFamily="34" charset="-120"/>
              </a:rPr>
              <a:t>single ticker</a:t>
            </a:r>
            <a:endParaRPr lang="en-US" sz="2400" dirty="0">
              <a:latin typeface="DM Sans" pitchFamily="2" charset="77"/>
            </a:endParaRPr>
          </a:p>
        </p:txBody>
      </p:sp>
    </p:spTree>
    <p:extLst>
      <p:ext uri="{BB962C8B-B14F-4D97-AF65-F5344CB8AC3E}">
        <p14:creationId xmlns:p14="http://schemas.microsoft.com/office/powerpoint/2010/main" val="1902407831"/>
      </p:ext>
    </p:extLst>
  </p:cSld>
  <p:clrMapOvr>
    <a:masterClrMapping/>
  </p:clrMapOvr>
</p:sld>
</file>

<file path=ppt/theme/theme1.xml><?xml version="1.0" encoding="utf-8"?>
<a:theme xmlns:a="http://schemas.openxmlformats.org/drawingml/2006/main" name="Office Theme">
  <a:themeElements>
    <a:clrScheme name="Generic Gradient">
      <a:dk1>
        <a:srgbClr val="000000"/>
      </a:dk1>
      <a:lt1>
        <a:srgbClr val="FFFFFF"/>
      </a:lt1>
      <a:dk2>
        <a:srgbClr val="3A6A9C"/>
      </a:dk2>
      <a:lt2>
        <a:srgbClr val="EEECE1"/>
      </a:lt2>
      <a:accent1>
        <a:srgbClr val="3A6A9C"/>
      </a:accent1>
      <a:accent2>
        <a:srgbClr val="008EB8"/>
      </a:accent2>
      <a:accent3>
        <a:srgbClr val="01B0BC"/>
      </a:accent3>
      <a:accent4>
        <a:srgbClr val="14CFA6"/>
      </a:accent4>
      <a:accent5>
        <a:srgbClr val="95E885"/>
      </a:accent5>
      <a:accent6>
        <a:srgbClr val="EBE96A"/>
      </a:accent6>
      <a:hlink>
        <a:srgbClr val="3A6A9C"/>
      </a:hlink>
      <a:folHlink>
        <a:srgbClr val="14CF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28F1F40CB5D44A8BB582A7CBD2254E" ma:contentTypeVersion="11" ma:contentTypeDescription="Create a new document." ma:contentTypeScope="" ma:versionID="e7b6e67a5632c78062faf7e018e15100">
  <xsd:schema xmlns:xsd="http://www.w3.org/2001/XMLSchema" xmlns:xs="http://www.w3.org/2001/XMLSchema" xmlns:p="http://schemas.microsoft.com/office/2006/metadata/properties" xmlns:ns2="ffd1bbe9-7116-43b1-94e2-c12ee7a7ab48" xmlns:ns3="7acea37c-bd25-4547-b003-159275357d0f" targetNamespace="http://schemas.microsoft.com/office/2006/metadata/properties" ma:root="true" ma:fieldsID="029fe51c6f1b87791f8ce2389bea9c1b" ns2:_="" ns3:_="">
    <xsd:import namespace="ffd1bbe9-7116-43b1-94e2-c12ee7a7ab48"/>
    <xsd:import namespace="7acea37c-bd25-4547-b003-159275357d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1bbe9-7116-43b1-94e2-c12ee7a7a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4149b7b-5d97-47d7-a46d-9a729416149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cea37c-bd25-4547-b003-159275357d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3e034e-79c4-41fe-b739-a4de84a6d9db}" ma:internalName="TaxCatchAll" ma:showField="CatchAllData" ma:web="7acea37c-bd25-4547-b003-159275357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1bbe9-7116-43b1-94e2-c12ee7a7ab48">
      <Terms xmlns="http://schemas.microsoft.com/office/infopath/2007/PartnerControls"/>
    </lcf76f155ced4ddcb4097134ff3c332f>
    <TaxCatchAll xmlns="7acea37c-bd25-4547-b003-159275357d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84DA3-191B-4535-9B23-948FEA464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1bbe9-7116-43b1-94e2-c12ee7a7ab48"/>
    <ds:schemaRef ds:uri="7acea37c-bd25-4547-b003-159275357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26C5E0-C9AF-43DC-9034-192DE7A4D36D}">
  <ds:schemaRefs>
    <ds:schemaRef ds:uri="http://schemas.microsoft.com/office/2006/metadata/properties"/>
    <ds:schemaRef ds:uri="http://schemas.microsoft.com/office/infopath/2007/PartnerControls"/>
    <ds:schemaRef ds:uri="ffd1bbe9-7116-43b1-94e2-c12ee7a7ab48"/>
    <ds:schemaRef ds:uri="7acea37c-bd25-4547-b003-159275357d0f"/>
  </ds:schemaRefs>
</ds:datastoreItem>
</file>

<file path=customXml/itemProps3.xml><?xml version="1.0" encoding="utf-8"?>
<ds:datastoreItem xmlns:ds="http://schemas.openxmlformats.org/officeDocument/2006/customXml" ds:itemID="{34811321-055A-4821-B206-C8E9FEF6E2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129660</TotalTime>
  <Words>4773</Words>
  <Application>Microsoft Macintosh PowerPoint</Application>
  <PresentationFormat>Widescreen</PresentationFormat>
  <Paragraphs>339</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DM Sans</vt:lpstr>
      <vt:lpstr>DM Sans 14pt</vt:lpstr>
      <vt:lpstr>HelveticaNeueLT Com 45 Lt</vt:lpstr>
      <vt:lpstr>Montserrat</vt:lpstr>
      <vt:lpstr>Poppins-SemiBold</vt:lpstr>
      <vt:lpstr>Office Theme</vt:lpstr>
      <vt:lpstr>PowerPoint Presentation</vt:lpstr>
      <vt:lpstr>Important Disclosures</vt:lpstr>
      <vt:lpstr>Important Risks</vt:lpstr>
      <vt:lpstr>Important Risks</vt:lpstr>
      <vt:lpstr>Important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vt:lpstr>
      <vt:lpstr>Glossary</vt:lpstr>
      <vt:lpstr>General Disclosures</vt:lpstr>
      <vt:lpstr>General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Tidal Branding</dc:title>
  <dc:creator>Rodrigo Gordillo</dc:creator>
  <cp:lastModifiedBy>Corey Hoffstein</cp:lastModifiedBy>
  <cp:revision>533</cp:revision>
  <cp:lastPrinted>2025-11-18T20:09:47Z</cp:lastPrinted>
  <dcterms:created xsi:type="dcterms:W3CDTF">2022-08-08T13:12:46Z</dcterms:created>
  <dcterms:modified xsi:type="dcterms:W3CDTF">2026-06-10T20:24:12Z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LastSaved">
    <vt:filetime>2022-08-08T00:00:00Z</vt:filetime>
  </property>
  <property fmtid="{D5CDD505-2E9C-101B-9397-08002B2CF9AE}" pid="4" name="Producer">
    <vt:lpwstr>macOS Version 12.4 (Build 21F79) Quartz PDFContext</vt:lpwstr>
  </property>
  <property fmtid="{D5CDD505-2E9C-101B-9397-08002B2CF9AE}" pid="5" name="ContentTypeId">
    <vt:lpwstr>0x0101001428F1F40CB5D44A8BB582A7CBD2254E</vt:lpwstr>
  </property>
  <property fmtid="{D5CDD505-2E9C-101B-9397-08002B2CF9AE}" pid="6" name="MediaServiceImageTags">
    <vt:lpwstr/>
  </property>
</Properties>
</file>